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91" r:id="rId2"/>
    <p:sldId id="270" r:id="rId3"/>
    <p:sldId id="293" r:id="rId4"/>
    <p:sldId id="294" r:id="rId5"/>
    <p:sldId id="314" r:id="rId6"/>
    <p:sldId id="296" r:id="rId7"/>
    <p:sldId id="295" r:id="rId8"/>
    <p:sldId id="312" r:id="rId9"/>
    <p:sldId id="297" r:id="rId10"/>
    <p:sldId id="313" r:id="rId11"/>
    <p:sldId id="299" r:id="rId12"/>
    <p:sldId id="300" r:id="rId13"/>
    <p:sldId id="301" r:id="rId14"/>
    <p:sldId id="304" r:id="rId15"/>
    <p:sldId id="306" r:id="rId16"/>
    <p:sldId id="307" r:id="rId17"/>
    <p:sldId id="315" r:id="rId18"/>
    <p:sldId id="309" r:id="rId19"/>
    <p:sldId id="310" r:id="rId20"/>
    <p:sldId id="311" r:id="rId21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  <p:cmAuthor id="2" name="Damir Nesic" initials="DN" lastIdx="2" clrIdx="1">
    <p:extLst>
      <p:ext uri="{19B8F6BF-5375-455C-9EA6-DF929625EA0E}">
        <p15:presenceInfo xmlns:p15="http://schemas.microsoft.com/office/powerpoint/2012/main" userId="S-1-5-21-1948194976-2510558922-1916008050-10616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551A6"/>
    <a:srgbClr val="D1DFEB"/>
    <a:srgbClr val="CFDEEA"/>
    <a:srgbClr val="848489"/>
    <a:srgbClr val="65656C"/>
    <a:srgbClr val="D02F80"/>
    <a:srgbClr val="1954A6"/>
    <a:srgbClr val="5E87C0"/>
    <a:srgbClr val="219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400" autoAdjust="0"/>
  </p:normalViewPr>
  <p:slideViewPr>
    <p:cSldViewPr snapToGrid="0">
      <p:cViewPr>
        <p:scale>
          <a:sx n="112" d="100"/>
          <a:sy n="112" d="100"/>
        </p:scale>
        <p:origin x="96" y="62"/>
      </p:cViewPr>
      <p:guideLst/>
    </p:cSldViewPr>
  </p:slideViewPr>
  <p:outlineViewPr>
    <p:cViewPr>
      <p:scale>
        <a:sx n="33" d="100"/>
        <a:sy n="33" d="100"/>
      </p:scale>
      <p:origin x="0" y="-618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4"/>
    </p:cViewPr>
  </p:sorter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BF3788-08B3-46C1-8CA6-FDF4EDF6C357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79FD578-4241-4816-B8C2-5E3B2B7AA9D8}">
      <dgm:prSet phldrT="[Text]" custT="1"/>
      <dgm:spPr/>
      <dgm:t>
        <a:bodyPr/>
        <a:lstStyle/>
        <a:p>
          <a:r>
            <a:rPr lang="en-US" sz="1800" noProof="0" dirty="0" smtClean="0"/>
            <a:t>Read</a:t>
          </a:r>
          <a:endParaRPr lang="en-US" sz="1800" noProof="0" dirty="0"/>
        </a:p>
      </dgm:t>
    </dgm:pt>
    <dgm:pt modelId="{40EB392D-0A18-4C13-B5BE-3EF8BBD7058D}" type="parTrans" cxnId="{B32D2AD2-4809-4E5D-B1E4-BD8A02BD81F4}">
      <dgm:prSet/>
      <dgm:spPr/>
      <dgm:t>
        <a:bodyPr/>
        <a:lstStyle/>
        <a:p>
          <a:endParaRPr lang="en-US"/>
        </a:p>
      </dgm:t>
    </dgm:pt>
    <dgm:pt modelId="{EB871FB1-3CB6-402F-ADC6-8C753C0A9B89}" type="sibTrans" cxnId="{B32D2AD2-4809-4E5D-B1E4-BD8A02BD81F4}">
      <dgm:prSet/>
      <dgm:spPr/>
      <dgm:t>
        <a:bodyPr/>
        <a:lstStyle/>
        <a:p>
          <a:endParaRPr lang="en-US"/>
        </a:p>
      </dgm:t>
    </dgm:pt>
    <dgm:pt modelId="{70158E34-35CE-43FD-855B-7DBB3046A7F3}">
      <dgm:prSet phldrT="[Text]" custT="1"/>
      <dgm:spPr/>
      <dgm:t>
        <a:bodyPr/>
        <a:lstStyle/>
        <a:p>
          <a:r>
            <a:rPr lang="en-US" sz="1800" noProof="0" dirty="0" smtClean="0"/>
            <a:t>Analyze</a:t>
          </a:r>
          <a:endParaRPr lang="en-US" sz="1800" noProof="0" dirty="0"/>
        </a:p>
      </dgm:t>
    </dgm:pt>
    <dgm:pt modelId="{5920AEB8-5334-481D-B6FF-2A99AF4BD4A0}" type="parTrans" cxnId="{8C8253F9-2401-47B6-BC62-F5AE22525509}">
      <dgm:prSet/>
      <dgm:spPr/>
      <dgm:t>
        <a:bodyPr/>
        <a:lstStyle/>
        <a:p>
          <a:endParaRPr lang="en-US"/>
        </a:p>
      </dgm:t>
    </dgm:pt>
    <dgm:pt modelId="{70221703-CE17-48EB-A214-2CA0A8F980B7}" type="sibTrans" cxnId="{8C8253F9-2401-47B6-BC62-F5AE22525509}">
      <dgm:prSet/>
      <dgm:spPr/>
      <dgm:t>
        <a:bodyPr/>
        <a:lstStyle/>
        <a:p>
          <a:endParaRPr lang="en-US"/>
        </a:p>
      </dgm:t>
    </dgm:pt>
    <dgm:pt modelId="{3C6B821F-F5AB-4D53-BA72-F706D28B791D}">
      <dgm:prSet phldrT="[Text]" custT="1"/>
      <dgm:spPr/>
      <dgm:t>
        <a:bodyPr/>
        <a:lstStyle/>
        <a:p>
          <a:r>
            <a:rPr lang="en-US" sz="1800" noProof="0" dirty="0" smtClean="0"/>
            <a:t>Display Result</a:t>
          </a:r>
          <a:endParaRPr lang="en-US" sz="1800" noProof="0" dirty="0"/>
        </a:p>
      </dgm:t>
    </dgm:pt>
    <dgm:pt modelId="{FD200C2B-11E9-42A8-88A0-405B45064F89}" type="parTrans" cxnId="{AC8D991D-FB69-4150-936A-1502D69AFD9C}">
      <dgm:prSet/>
      <dgm:spPr/>
      <dgm:t>
        <a:bodyPr/>
        <a:lstStyle/>
        <a:p>
          <a:endParaRPr lang="en-US"/>
        </a:p>
      </dgm:t>
    </dgm:pt>
    <dgm:pt modelId="{336209B4-FC1A-45FE-8FD3-2282383211BC}" type="sibTrans" cxnId="{AC8D991D-FB69-4150-936A-1502D69AFD9C}">
      <dgm:prSet/>
      <dgm:spPr/>
      <dgm:t>
        <a:bodyPr/>
        <a:lstStyle/>
        <a:p>
          <a:endParaRPr lang="en-US"/>
        </a:p>
      </dgm:t>
    </dgm:pt>
    <dgm:pt modelId="{917513A2-203C-40AB-B936-7F0001FD18AF}" type="pres">
      <dgm:prSet presAssocID="{05BF3788-08B3-46C1-8CA6-FDF4EDF6C35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D2515A-47F5-40ED-BBB4-6221E800D418}" type="pres">
      <dgm:prSet presAssocID="{05BF3788-08B3-46C1-8CA6-FDF4EDF6C357}" presName="dummyMaxCanvas" presStyleCnt="0">
        <dgm:presLayoutVars/>
      </dgm:prSet>
      <dgm:spPr/>
    </dgm:pt>
    <dgm:pt modelId="{A90C0A6D-E95C-4453-86C3-46EF54BCCD3B}" type="pres">
      <dgm:prSet presAssocID="{05BF3788-08B3-46C1-8CA6-FDF4EDF6C35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5B2E61-855A-4E38-9B64-629FAC579014}" type="pres">
      <dgm:prSet presAssocID="{05BF3788-08B3-46C1-8CA6-FDF4EDF6C357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4A1FD-A9D2-426D-A85B-D1D35B5D1C2D}" type="pres">
      <dgm:prSet presAssocID="{05BF3788-08B3-46C1-8CA6-FDF4EDF6C357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2ECEDF-D389-4B63-9B87-1E8BD69ABF7E}" type="pres">
      <dgm:prSet presAssocID="{05BF3788-08B3-46C1-8CA6-FDF4EDF6C35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60BE08-B167-4714-BBEB-6A98B0BFBB3F}" type="pres">
      <dgm:prSet presAssocID="{05BF3788-08B3-46C1-8CA6-FDF4EDF6C35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31F3D-FD06-4B8C-90E0-AA7CD2BCE690}" type="pres">
      <dgm:prSet presAssocID="{05BF3788-08B3-46C1-8CA6-FDF4EDF6C35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61148A-4C98-4E93-AE5A-EC1665D8EF45}" type="pres">
      <dgm:prSet presAssocID="{05BF3788-08B3-46C1-8CA6-FDF4EDF6C35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DF868C-2133-46DF-9792-1FB3DE2C0A27}" type="pres">
      <dgm:prSet presAssocID="{05BF3788-08B3-46C1-8CA6-FDF4EDF6C35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9D5BCD-07BF-4B91-AC86-F669BDA39117}" type="presOf" srcId="{3C6B821F-F5AB-4D53-BA72-F706D28B791D}" destId="{21DF868C-2133-46DF-9792-1FB3DE2C0A27}" srcOrd="1" destOrd="0" presId="urn:microsoft.com/office/officeart/2005/8/layout/vProcess5"/>
    <dgm:cxn modelId="{FDD87AF8-1E25-46DD-91EB-2C3E3A8098A3}" type="presOf" srcId="{70221703-CE17-48EB-A214-2CA0A8F980B7}" destId="{FC60BE08-B167-4714-BBEB-6A98B0BFBB3F}" srcOrd="0" destOrd="0" presId="urn:microsoft.com/office/officeart/2005/8/layout/vProcess5"/>
    <dgm:cxn modelId="{F87F347E-B992-4BC6-AD9F-6F28132B8B01}" type="presOf" srcId="{70158E34-35CE-43FD-855B-7DBB3046A7F3}" destId="{FC61148A-4C98-4E93-AE5A-EC1665D8EF45}" srcOrd="1" destOrd="0" presId="urn:microsoft.com/office/officeart/2005/8/layout/vProcess5"/>
    <dgm:cxn modelId="{49ED08B3-512A-4048-87D5-7EAB0B02D578}" type="presOf" srcId="{70158E34-35CE-43FD-855B-7DBB3046A7F3}" destId="{6A5B2E61-855A-4E38-9B64-629FAC579014}" srcOrd="0" destOrd="0" presId="urn:microsoft.com/office/officeart/2005/8/layout/vProcess5"/>
    <dgm:cxn modelId="{25E4E092-C764-447E-98BE-92266035E4E3}" type="presOf" srcId="{3C6B821F-F5AB-4D53-BA72-F706D28B791D}" destId="{0E84A1FD-A9D2-426D-A85B-D1D35B5D1C2D}" srcOrd="0" destOrd="0" presId="urn:microsoft.com/office/officeart/2005/8/layout/vProcess5"/>
    <dgm:cxn modelId="{82A54166-3FE0-47C2-830E-B07481D80AD0}" type="presOf" srcId="{EB871FB1-3CB6-402F-ADC6-8C753C0A9B89}" destId="{652ECEDF-D389-4B63-9B87-1E8BD69ABF7E}" srcOrd="0" destOrd="0" presId="urn:microsoft.com/office/officeart/2005/8/layout/vProcess5"/>
    <dgm:cxn modelId="{AC8D991D-FB69-4150-936A-1502D69AFD9C}" srcId="{05BF3788-08B3-46C1-8CA6-FDF4EDF6C357}" destId="{3C6B821F-F5AB-4D53-BA72-F706D28B791D}" srcOrd="2" destOrd="0" parTransId="{FD200C2B-11E9-42A8-88A0-405B45064F89}" sibTransId="{336209B4-FC1A-45FE-8FD3-2282383211BC}"/>
    <dgm:cxn modelId="{15089EE2-A86D-45E4-AA2D-356A74635590}" type="presOf" srcId="{679FD578-4241-4816-B8C2-5E3B2B7AA9D8}" destId="{A90C0A6D-E95C-4453-86C3-46EF54BCCD3B}" srcOrd="0" destOrd="0" presId="urn:microsoft.com/office/officeart/2005/8/layout/vProcess5"/>
    <dgm:cxn modelId="{641A7CA0-EEA7-4B17-86BE-74508B7812B3}" type="presOf" srcId="{05BF3788-08B3-46C1-8CA6-FDF4EDF6C357}" destId="{917513A2-203C-40AB-B936-7F0001FD18AF}" srcOrd="0" destOrd="0" presId="urn:microsoft.com/office/officeart/2005/8/layout/vProcess5"/>
    <dgm:cxn modelId="{68EBADB9-C571-4138-A3F7-5BA32967B32E}" type="presOf" srcId="{679FD578-4241-4816-B8C2-5E3B2B7AA9D8}" destId="{10D31F3D-FD06-4B8C-90E0-AA7CD2BCE690}" srcOrd="1" destOrd="0" presId="urn:microsoft.com/office/officeart/2005/8/layout/vProcess5"/>
    <dgm:cxn modelId="{B32D2AD2-4809-4E5D-B1E4-BD8A02BD81F4}" srcId="{05BF3788-08B3-46C1-8CA6-FDF4EDF6C357}" destId="{679FD578-4241-4816-B8C2-5E3B2B7AA9D8}" srcOrd="0" destOrd="0" parTransId="{40EB392D-0A18-4C13-B5BE-3EF8BBD7058D}" sibTransId="{EB871FB1-3CB6-402F-ADC6-8C753C0A9B89}"/>
    <dgm:cxn modelId="{8C8253F9-2401-47B6-BC62-F5AE22525509}" srcId="{05BF3788-08B3-46C1-8CA6-FDF4EDF6C357}" destId="{70158E34-35CE-43FD-855B-7DBB3046A7F3}" srcOrd="1" destOrd="0" parTransId="{5920AEB8-5334-481D-B6FF-2A99AF4BD4A0}" sibTransId="{70221703-CE17-48EB-A214-2CA0A8F980B7}"/>
    <dgm:cxn modelId="{6852AE47-A06A-4FF5-8EB9-C6642A0106DD}" type="presParOf" srcId="{917513A2-203C-40AB-B936-7F0001FD18AF}" destId="{E8D2515A-47F5-40ED-BBB4-6221E800D418}" srcOrd="0" destOrd="0" presId="urn:microsoft.com/office/officeart/2005/8/layout/vProcess5"/>
    <dgm:cxn modelId="{2E187E8B-0D7A-49AC-8026-5510935583B6}" type="presParOf" srcId="{917513A2-203C-40AB-B936-7F0001FD18AF}" destId="{A90C0A6D-E95C-4453-86C3-46EF54BCCD3B}" srcOrd="1" destOrd="0" presId="urn:microsoft.com/office/officeart/2005/8/layout/vProcess5"/>
    <dgm:cxn modelId="{C446E915-C139-44B7-8677-9D9164FAA0E1}" type="presParOf" srcId="{917513A2-203C-40AB-B936-7F0001FD18AF}" destId="{6A5B2E61-855A-4E38-9B64-629FAC579014}" srcOrd="2" destOrd="0" presId="urn:microsoft.com/office/officeart/2005/8/layout/vProcess5"/>
    <dgm:cxn modelId="{D4C06890-3BF5-44F3-A06B-A2D61E3EA4B2}" type="presParOf" srcId="{917513A2-203C-40AB-B936-7F0001FD18AF}" destId="{0E84A1FD-A9D2-426D-A85B-D1D35B5D1C2D}" srcOrd="3" destOrd="0" presId="urn:microsoft.com/office/officeart/2005/8/layout/vProcess5"/>
    <dgm:cxn modelId="{E0DBB62B-9711-4E47-AE0A-E5B2505A76ED}" type="presParOf" srcId="{917513A2-203C-40AB-B936-7F0001FD18AF}" destId="{652ECEDF-D389-4B63-9B87-1E8BD69ABF7E}" srcOrd="4" destOrd="0" presId="urn:microsoft.com/office/officeart/2005/8/layout/vProcess5"/>
    <dgm:cxn modelId="{000066CF-C6BB-41C5-89E7-588FE20E6B9C}" type="presParOf" srcId="{917513A2-203C-40AB-B936-7F0001FD18AF}" destId="{FC60BE08-B167-4714-BBEB-6A98B0BFBB3F}" srcOrd="5" destOrd="0" presId="urn:microsoft.com/office/officeart/2005/8/layout/vProcess5"/>
    <dgm:cxn modelId="{0EC265C8-AD42-4D88-8463-F63581B87397}" type="presParOf" srcId="{917513A2-203C-40AB-B936-7F0001FD18AF}" destId="{10D31F3D-FD06-4B8C-90E0-AA7CD2BCE690}" srcOrd="6" destOrd="0" presId="urn:microsoft.com/office/officeart/2005/8/layout/vProcess5"/>
    <dgm:cxn modelId="{FE7254F5-528D-4CAA-BA21-A69DCF96C201}" type="presParOf" srcId="{917513A2-203C-40AB-B936-7F0001FD18AF}" destId="{FC61148A-4C98-4E93-AE5A-EC1665D8EF45}" srcOrd="7" destOrd="0" presId="urn:microsoft.com/office/officeart/2005/8/layout/vProcess5"/>
    <dgm:cxn modelId="{6E049DE5-D113-4FF7-A106-3FABE7BB7B34}" type="presParOf" srcId="{917513A2-203C-40AB-B936-7F0001FD18AF}" destId="{21DF868C-2133-46DF-9792-1FB3DE2C0A2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BF3788-08B3-46C1-8CA6-FDF4EDF6C357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79FD578-4241-4816-B8C2-5E3B2B7AA9D8}">
      <dgm:prSet phldrT="[Text]" custT="1"/>
      <dgm:spPr/>
      <dgm:t>
        <a:bodyPr/>
        <a:lstStyle/>
        <a:p>
          <a:r>
            <a:rPr lang="en-US" sz="1800" noProof="0" dirty="0" smtClean="0"/>
            <a:t>Read</a:t>
          </a:r>
          <a:endParaRPr lang="en-US" sz="1800" noProof="0" dirty="0"/>
        </a:p>
      </dgm:t>
    </dgm:pt>
    <dgm:pt modelId="{40EB392D-0A18-4C13-B5BE-3EF8BBD7058D}" type="parTrans" cxnId="{B32D2AD2-4809-4E5D-B1E4-BD8A02BD81F4}">
      <dgm:prSet/>
      <dgm:spPr/>
      <dgm:t>
        <a:bodyPr/>
        <a:lstStyle/>
        <a:p>
          <a:endParaRPr lang="en-US"/>
        </a:p>
      </dgm:t>
    </dgm:pt>
    <dgm:pt modelId="{EB871FB1-3CB6-402F-ADC6-8C753C0A9B89}" type="sibTrans" cxnId="{B32D2AD2-4809-4E5D-B1E4-BD8A02BD81F4}">
      <dgm:prSet/>
      <dgm:spPr/>
      <dgm:t>
        <a:bodyPr/>
        <a:lstStyle/>
        <a:p>
          <a:endParaRPr lang="en-US"/>
        </a:p>
      </dgm:t>
    </dgm:pt>
    <dgm:pt modelId="{70158E34-35CE-43FD-855B-7DBB3046A7F3}">
      <dgm:prSet phldrT="[Text]" custT="1"/>
      <dgm:spPr/>
      <dgm:t>
        <a:bodyPr/>
        <a:lstStyle/>
        <a:p>
          <a:r>
            <a:rPr lang="en-US" sz="1800" noProof="0" dirty="0" smtClean="0"/>
            <a:t>Analyze</a:t>
          </a:r>
          <a:endParaRPr lang="en-US" sz="1800" noProof="0" dirty="0"/>
        </a:p>
      </dgm:t>
    </dgm:pt>
    <dgm:pt modelId="{5920AEB8-5334-481D-B6FF-2A99AF4BD4A0}" type="parTrans" cxnId="{8C8253F9-2401-47B6-BC62-F5AE22525509}">
      <dgm:prSet/>
      <dgm:spPr/>
      <dgm:t>
        <a:bodyPr/>
        <a:lstStyle/>
        <a:p>
          <a:endParaRPr lang="en-US"/>
        </a:p>
      </dgm:t>
    </dgm:pt>
    <dgm:pt modelId="{70221703-CE17-48EB-A214-2CA0A8F980B7}" type="sibTrans" cxnId="{8C8253F9-2401-47B6-BC62-F5AE22525509}">
      <dgm:prSet/>
      <dgm:spPr/>
      <dgm:t>
        <a:bodyPr/>
        <a:lstStyle/>
        <a:p>
          <a:endParaRPr lang="en-US"/>
        </a:p>
      </dgm:t>
    </dgm:pt>
    <dgm:pt modelId="{3C6B821F-F5AB-4D53-BA72-F706D28B791D}">
      <dgm:prSet phldrT="[Text]" custT="1"/>
      <dgm:spPr/>
      <dgm:t>
        <a:bodyPr/>
        <a:lstStyle/>
        <a:p>
          <a:r>
            <a:rPr lang="en-US" sz="1800" noProof="0" dirty="0" smtClean="0"/>
            <a:t>Display Result</a:t>
          </a:r>
          <a:endParaRPr lang="en-US" sz="1800" noProof="0" dirty="0"/>
        </a:p>
      </dgm:t>
    </dgm:pt>
    <dgm:pt modelId="{FD200C2B-11E9-42A8-88A0-405B45064F89}" type="parTrans" cxnId="{AC8D991D-FB69-4150-936A-1502D69AFD9C}">
      <dgm:prSet/>
      <dgm:spPr/>
      <dgm:t>
        <a:bodyPr/>
        <a:lstStyle/>
        <a:p>
          <a:endParaRPr lang="en-US"/>
        </a:p>
      </dgm:t>
    </dgm:pt>
    <dgm:pt modelId="{336209B4-FC1A-45FE-8FD3-2282383211BC}" type="sibTrans" cxnId="{AC8D991D-FB69-4150-936A-1502D69AFD9C}">
      <dgm:prSet/>
      <dgm:spPr/>
      <dgm:t>
        <a:bodyPr/>
        <a:lstStyle/>
        <a:p>
          <a:endParaRPr lang="en-US"/>
        </a:p>
      </dgm:t>
    </dgm:pt>
    <dgm:pt modelId="{917513A2-203C-40AB-B936-7F0001FD18AF}" type="pres">
      <dgm:prSet presAssocID="{05BF3788-08B3-46C1-8CA6-FDF4EDF6C35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D2515A-47F5-40ED-BBB4-6221E800D418}" type="pres">
      <dgm:prSet presAssocID="{05BF3788-08B3-46C1-8CA6-FDF4EDF6C357}" presName="dummyMaxCanvas" presStyleCnt="0">
        <dgm:presLayoutVars/>
      </dgm:prSet>
      <dgm:spPr/>
    </dgm:pt>
    <dgm:pt modelId="{A90C0A6D-E95C-4453-86C3-46EF54BCCD3B}" type="pres">
      <dgm:prSet presAssocID="{05BF3788-08B3-46C1-8CA6-FDF4EDF6C35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5B2E61-855A-4E38-9B64-629FAC579014}" type="pres">
      <dgm:prSet presAssocID="{05BF3788-08B3-46C1-8CA6-FDF4EDF6C357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4A1FD-A9D2-426D-A85B-D1D35B5D1C2D}" type="pres">
      <dgm:prSet presAssocID="{05BF3788-08B3-46C1-8CA6-FDF4EDF6C357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2ECEDF-D389-4B63-9B87-1E8BD69ABF7E}" type="pres">
      <dgm:prSet presAssocID="{05BF3788-08B3-46C1-8CA6-FDF4EDF6C35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60BE08-B167-4714-BBEB-6A98B0BFBB3F}" type="pres">
      <dgm:prSet presAssocID="{05BF3788-08B3-46C1-8CA6-FDF4EDF6C35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31F3D-FD06-4B8C-90E0-AA7CD2BCE690}" type="pres">
      <dgm:prSet presAssocID="{05BF3788-08B3-46C1-8CA6-FDF4EDF6C35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61148A-4C98-4E93-AE5A-EC1665D8EF45}" type="pres">
      <dgm:prSet presAssocID="{05BF3788-08B3-46C1-8CA6-FDF4EDF6C35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DF868C-2133-46DF-9792-1FB3DE2C0A27}" type="pres">
      <dgm:prSet presAssocID="{05BF3788-08B3-46C1-8CA6-FDF4EDF6C35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D87AF8-1E25-46DD-91EB-2C3E3A8098A3}" type="presOf" srcId="{70221703-CE17-48EB-A214-2CA0A8F980B7}" destId="{FC60BE08-B167-4714-BBEB-6A98B0BFBB3F}" srcOrd="0" destOrd="0" presId="urn:microsoft.com/office/officeart/2005/8/layout/vProcess5"/>
    <dgm:cxn modelId="{82A54166-3FE0-47C2-830E-B07481D80AD0}" type="presOf" srcId="{EB871FB1-3CB6-402F-ADC6-8C753C0A9B89}" destId="{652ECEDF-D389-4B63-9B87-1E8BD69ABF7E}" srcOrd="0" destOrd="0" presId="urn:microsoft.com/office/officeart/2005/8/layout/vProcess5"/>
    <dgm:cxn modelId="{B32D2AD2-4809-4E5D-B1E4-BD8A02BD81F4}" srcId="{05BF3788-08B3-46C1-8CA6-FDF4EDF6C357}" destId="{679FD578-4241-4816-B8C2-5E3B2B7AA9D8}" srcOrd="0" destOrd="0" parTransId="{40EB392D-0A18-4C13-B5BE-3EF8BBD7058D}" sibTransId="{EB871FB1-3CB6-402F-ADC6-8C753C0A9B89}"/>
    <dgm:cxn modelId="{49ED08B3-512A-4048-87D5-7EAB0B02D578}" type="presOf" srcId="{70158E34-35CE-43FD-855B-7DBB3046A7F3}" destId="{6A5B2E61-855A-4E38-9B64-629FAC579014}" srcOrd="0" destOrd="0" presId="urn:microsoft.com/office/officeart/2005/8/layout/vProcess5"/>
    <dgm:cxn modelId="{25E4E092-C764-447E-98BE-92266035E4E3}" type="presOf" srcId="{3C6B821F-F5AB-4D53-BA72-F706D28B791D}" destId="{0E84A1FD-A9D2-426D-A85B-D1D35B5D1C2D}" srcOrd="0" destOrd="0" presId="urn:microsoft.com/office/officeart/2005/8/layout/vProcess5"/>
    <dgm:cxn modelId="{641A7CA0-EEA7-4B17-86BE-74508B7812B3}" type="presOf" srcId="{05BF3788-08B3-46C1-8CA6-FDF4EDF6C357}" destId="{917513A2-203C-40AB-B936-7F0001FD18AF}" srcOrd="0" destOrd="0" presId="urn:microsoft.com/office/officeart/2005/8/layout/vProcess5"/>
    <dgm:cxn modelId="{D29D5BCD-07BF-4B91-AC86-F669BDA39117}" type="presOf" srcId="{3C6B821F-F5AB-4D53-BA72-F706D28B791D}" destId="{21DF868C-2133-46DF-9792-1FB3DE2C0A27}" srcOrd="1" destOrd="0" presId="urn:microsoft.com/office/officeart/2005/8/layout/vProcess5"/>
    <dgm:cxn modelId="{AC8D991D-FB69-4150-936A-1502D69AFD9C}" srcId="{05BF3788-08B3-46C1-8CA6-FDF4EDF6C357}" destId="{3C6B821F-F5AB-4D53-BA72-F706D28B791D}" srcOrd="2" destOrd="0" parTransId="{FD200C2B-11E9-42A8-88A0-405B45064F89}" sibTransId="{336209B4-FC1A-45FE-8FD3-2282383211BC}"/>
    <dgm:cxn modelId="{68EBADB9-C571-4138-A3F7-5BA32967B32E}" type="presOf" srcId="{679FD578-4241-4816-B8C2-5E3B2B7AA9D8}" destId="{10D31F3D-FD06-4B8C-90E0-AA7CD2BCE690}" srcOrd="1" destOrd="0" presId="urn:microsoft.com/office/officeart/2005/8/layout/vProcess5"/>
    <dgm:cxn modelId="{F87F347E-B992-4BC6-AD9F-6F28132B8B01}" type="presOf" srcId="{70158E34-35CE-43FD-855B-7DBB3046A7F3}" destId="{FC61148A-4C98-4E93-AE5A-EC1665D8EF45}" srcOrd="1" destOrd="0" presId="urn:microsoft.com/office/officeart/2005/8/layout/vProcess5"/>
    <dgm:cxn modelId="{8C8253F9-2401-47B6-BC62-F5AE22525509}" srcId="{05BF3788-08B3-46C1-8CA6-FDF4EDF6C357}" destId="{70158E34-35CE-43FD-855B-7DBB3046A7F3}" srcOrd="1" destOrd="0" parTransId="{5920AEB8-5334-481D-B6FF-2A99AF4BD4A0}" sibTransId="{70221703-CE17-48EB-A214-2CA0A8F980B7}"/>
    <dgm:cxn modelId="{15089EE2-A86D-45E4-AA2D-356A74635590}" type="presOf" srcId="{679FD578-4241-4816-B8C2-5E3B2B7AA9D8}" destId="{A90C0A6D-E95C-4453-86C3-46EF54BCCD3B}" srcOrd="0" destOrd="0" presId="urn:microsoft.com/office/officeart/2005/8/layout/vProcess5"/>
    <dgm:cxn modelId="{6852AE47-A06A-4FF5-8EB9-C6642A0106DD}" type="presParOf" srcId="{917513A2-203C-40AB-B936-7F0001FD18AF}" destId="{E8D2515A-47F5-40ED-BBB4-6221E800D418}" srcOrd="0" destOrd="0" presId="urn:microsoft.com/office/officeart/2005/8/layout/vProcess5"/>
    <dgm:cxn modelId="{2E187E8B-0D7A-49AC-8026-5510935583B6}" type="presParOf" srcId="{917513A2-203C-40AB-B936-7F0001FD18AF}" destId="{A90C0A6D-E95C-4453-86C3-46EF54BCCD3B}" srcOrd="1" destOrd="0" presId="urn:microsoft.com/office/officeart/2005/8/layout/vProcess5"/>
    <dgm:cxn modelId="{C446E915-C139-44B7-8677-9D9164FAA0E1}" type="presParOf" srcId="{917513A2-203C-40AB-B936-7F0001FD18AF}" destId="{6A5B2E61-855A-4E38-9B64-629FAC579014}" srcOrd="2" destOrd="0" presId="urn:microsoft.com/office/officeart/2005/8/layout/vProcess5"/>
    <dgm:cxn modelId="{D4C06890-3BF5-44F3-A06B-A2D61E3EA4B2}" type="presParOf" srcId="{917513A2-203C-40AB-B936-7F0001FD18AF}" destId="{0E84A1FD-A9D2-426D-A85B-D1D35B5D1C2D}" srcOrd="3" destOrd="0" presId="urn:microsoft.com/office/officeart/2005/8/layout/vProcess5"/>
    <dgm:cxn modelId="{E0DBB62B-9711-4E47-AE0A-E5B2505A76ED}" type="presParOf" srcId="{917513A2-203C-40AB-B936-7F0001FD18AF}" destId="{652ECEDF-D389-4B63-9B87-1E8BD69ABF7E}" srcOrd="4" destOrd="0" presId="urn:microsoft.com/office/officeart/2005/8/layout/vProcess5"/>
    <dgm:cxn modelId="{000066CF-C6BB-41C5-89E7-588FE20E6B9C}" type="presParOf" srcId="{917513A2-203C-40AB-B936-7F0001FD18AF}" destId="{FC60BE08-B167-4714-BBEB-6A98B0BFBB3F}" srcOrd="5" destOrd="0" presId="urn:microsoft.com/office/officeart/2005/8/layout/vProcess5"/>
    <dgm:cxn modelId="{0EC265C8-AD42-4D88-8463-F63581B87397}" type="presParOf" srcId="{917513A2-203C-40AB-B936-7F0001FD18AF}" destId="{10D31F3D-FD06-4B8C-90E0-AA7CD2BCE690}" srcOrd="6" destOrd="0" presId="urn:microsoft.com/office/officeart/2005/8/layout/vProcess5"/>
    <dgm:cxn modelId="{FE7254F5-528D-4CAA-BA21-A69DCF96C201}" type="presParOf" srcId="{917513A2-203C-40AB-B936-7F0001FD18AF}" destId="{FC61148A-4C98-4E93-AE5A-EC1665D8EF45}" srcOrd="7" destOrd="0" presId="urn:microsoft.com/office/officeart/2005/8/layout/vProcess5"/>
    <dgm:cxn modelId="{6E049DE5-D113-4FF7-A106-3FABE7BB7B34}" type="presParOf" srcId="{917513A2-203C-40AB-B936-7F0001FD18AF}" destId="{21DF868C-2133-46DF-9792-1FB3DE2C0A2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C0A6D-E95C-4453-86C3-46EF54BCCD3B}">
      <dsp:nvSpPr>
        <dsp:cNvPr id="0" name=""/>
        <dsp:cNvSpPr/>
      </dsp:nvSpPr>
      <dsp:spPr>
        <a:xfrm>
          <a:off x="0" y="0"/>
          <a:ext cx="2478924" cy="3945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Read</a:t>
          </a:r>
          <a:endParaRPr lang="en-US" sz="1800" kern="1200" noProof="0" dirty="0"/>
        </a:p>
      </dsp:txBody>
      <dsp:txXfrm>
        <a:off x="11555" y="11555"/>
        <a:ext cx="2053217" cy="371400"/>
      </dsp:txXfrm>
    </dsp:sp>
    <dsp:sp modelId="{6A5B2E61-855A-4E38-9B64-629FAC579014}">
      <dsp:nvSpPr>
        <dsp:cNvPr id="0" name=""/>
        <dsp:cNvSpPr/>
      </dsp:nvSpPr>
      <dsp:spPr>
        <a:xfrm>
          <a:off x="218728" y="460261"/>
          <a:ext cx="2478924" cy="394510"/>
        </a:xfrm>
        <a:prstGeom prst="roundRect">
          <a:avLst>
            <a:gd name="adj" fmla="val 10000"/>
          </a:avLst>
        </a:prstGeom>
        <a:solidFill>
          <a:schemeClr val="accent2">
            <a:hueOff val="-494818"/>
            <a:satOff val="14029"/>
            <a:lumOff val="-5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Analyze</a:t>
          </a:r>
          <a:endParaRPr lang="en-US" sz="1800" kern="1200" noProof="0" dirty="0"/>
        </a:p>
      </dsp:txBody>
      <dsp:txXfrm>
        <a:off x="230283" y="471816"/>
        <a:ext cx="1980654" cy="371400"/>
      </dsp:txXfrm>
    </dsp:sp>
    <dsp:sp modelId="{0E84A1FD-A9D2-426D-A85B-D1D35B5D1C2D}">
      <dsp:nvSpPr>
        <dsp:cNvPr id="0" name=""/>
        <dsp:cNvSpPr/>
      </dsp:nvSpPr>
      <dsp:spPr>
        <a:xfrm>
          <a:off x="437457" y="920523"/>
          <a:ext cx="2478924" cy="394510"/>
        </a:xfrm>
        <a:prstGeom prst="roundRect">
          <a:avLst>
            <a:gd name="adj" fmla="val 10000"/>
          </a:avLst>
        </a:prstGeom>
        <a:solidFill>
          <a:schemeClr val="accent2">
            <a:hueOff val="-989636"/>
            <a:satOff val="28059"/>
            <a:lumOff val="-1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Display Result</a:t>
          </a:r>
          <a:endParaRPr lang="en-US" sz="1800" kern="1200" noProof="0" dirty="0"/>
        </a:p>
      </dsp:txBody>
      <dsp:txXfrm>
        <a:off x="449012" y="932078"/>
        <a:ext cx="1980654" cy="371400"/>
      </dsp:txXfrm>
    </dsp:sp>
    <dsp:sp modelId="{652ECEDF-D389-4B63-9B87-1E8BD69ABF7E}">
      <dsp:nvSpPr>
        <dsp:cNvPr id="0" name=""/>
        <dsp:cNvSpPr/>
      </dsp:nvSpPr>
      <dsp:spPr>
        <a:xfrm>
          <a:off x="2222493" y="299170"/>
          <a:ext cx="256431" cy="256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280190" y="299170"/>
        <a:ext cx="141037" cy="192964"/>
      </dsp:txXfrm>
    </dsp:sp>
    <dsp:sp modelId="{FC60BE08-B167-4714-BBEB-6A98B0BFBB3F}">
      <dsp:nvSpPr>
        <dsp:cNvPr id="0" name=""/>
        <dsp:cNvSpPr/>
      </dsp:nvSpPr>
      <dsp:spPr>
        <a:xfrm>
          <a:off x="2441221" y="756802"/>
          <a:ext cx="256431" cy="256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716217"/>
            <a:satOff val="7040"/>
            <a:lumOff val="-94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716217"/>
              <a:satOff val="7040"/>
              <a:lumOff val="-9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498918" y="756802"/>
        <a:ext cx="141037" cy="1929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C0A6D-E95C-4453-86C3-46EF54BCCD3B}">
      <dsp:nvSpPr>
        <dsp:cNvPr id="0" name=""/>
        <dsp:cNvSpPr/>
      </dsp:nvSpPr>
      <dsp:spPr>
        <a:xfrm>
          <a:off x="0" y="0"/>
          <a:ext cx="2478924" cy="3945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Read</a:t>
          </a:r>
          <a:endParaRPr lang="en-US" sz="1800" kern="1200" noProof="0" dirty="0"/>
        </a:p>
      </dsp:txBody>
      <dsp:txXfrm>
        <a:off x="11555" y="11555"/>
        <a:ext cx="2053217" cy="371400"/>
      </dsp:txXfrm>
    </dsp:sp>
    <dsp:sp modelId="{6A5B2E61-855A-4E38-9B64-629FAC579014}">
      <dsp:nvSpPr>
        <dsp:cNvPr id="0" name=""/>
        <dsp:cNvSpPr/>
      </dsp:nvSpPr>
      <dsp:spPr>
        <a:xfrm>
          <a:off x="218728" y="460261"/>
          <a:ext cx="2478924" cy="394510"/>
        </a:xfrm>
        <a:prstGeom prst="roundRect">
          <a:avLst>
            <a:gd name="adj" fmla="val 10000"/>
          </a:avLst>
        </a:prstGeom>
        <a:solidFill>
          <a:schemeClr val="accent2">
            <a:hueOff val="-494818"/>
            <a:satOff val="14029"/>
            <a:lumOff val="-5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Analyze</a:t>
          </a:r>
          <a:endParaRPr lang="en-US" sz="1800" kern="1200" noProof="0" dirty="0"/>
        </a:p>
      </dsp:txBody>
      <dsp:txXfrm>
        <a:off x="230283" y="471816"/>
        <a:ext cx="1980654" cy="371400"/>
      </dsp:txXfrm>
    </dsp:sp>
    <dsp:sp modelId="{0E84A1FD-A9D2-426D-A85B-D1D35B5D1C2D}">
      <dsp:nvSpPr>
        <dsp:cNvPr id="0" name=""/>
        <dsp:cNvSpPr/>
      </dsp:nvSpPr>
      <dsp:spPr>
        <a:xfrm>
          <a:off x="437457" y="920523"/>
          <a:ext cx="2478924" cy="394510"/>
        </a:xfrm>
        <a:prstGeom prst="roundRect">
          <a:avLst>
            <a:gd name="adj" fmla="val 10000"/>
          </a:avLst>
        </a:prstGeom>
        <a:solidFill>
          <a:schemeClr val="accent2">
            <a:hueOff val="-989636"/>
            <a:satOff val="28059"/>
            <a:lumOff val="-1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Display Result</a:t>
          </a:r>
          <a:endParaRPr lang="en-US" sz="1800" kern="1200" noProof="0" dirty="0"/>
        </a:p>
      </dsp:txBody>
      <dsp:txXfrm>
        <a:off x="449012" y="932078"/>
        <a:ext cx="1980654" cy="371400"/>
      </dsp:txXfrm>
    </dsp:sp>
    <dsp:sp modelId="{652ECEDF-D389-4B63-9B87-1E8BD69ABF7E}">
      <dsp:nvSpPr>
        <dsp:cNvPr id="0" name=""/>
        <dsp:cNvSpPr/>
      </dsp:nvSpPr>
      <dsp:spPr>
        <a:xfrm>
          <a:off x="2222493" y="299170"/>
          <a:ext cx="256431" cy="256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280190" y="299170"/>
        <a:ext cx="141037" cy="192964"/>
      </dsp:txXfrm>
    </dsp:sp>
    <dsp:sp modelId="{FC60BE08-B167-4714-BBEB-6A98B0BFBB3F}">
      <dsp:nvSpPr>
        <dsp:cNvPr id="0" name=""/>
        <dsp:cNvSpPr/>
      </dsp:nvSpPr>
      <dsp:spPr>
        <a:xfrm>
          <a:off x="2441221" y="756802"/>
          <a:ext cx="256431" cy="256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716217"/>
            <a:satOff val="7040"/>
            <a:lumOff val="-94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716217"/>
              <a:satOff val="7040"/>
              <a:lumOff val="-9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498918" y="756802"/>
        <a:ext cx="141037" cy="192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02/12/2019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2019-12-02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561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-125502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" t="7706" r="7882" b="9235"/>
          <a:stretch/>
        </p:blipFill>
        <p:spPr>
          <a:xfrm>
            <a:off x="8298777" y="246559"/>
            <a:ext cx="720876" cy="6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23303" y="1131573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3743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4276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23303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303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-132588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30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84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4" name="Picture 63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" t="7706" r="7882" b="9235"/>
          <a:stretch/>
        </p:blipFill>
        <p:spPr>
          <a:xfrm>
            <a:off x="8300077" y="245226"/>
            <a:ext cx="720876" cy="680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s://www.w3.org/TR/ldp/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6" Type="http://schemas.openxmlformats.org/officeDocument/2006/relationships/hyperlink" Target="https://open-services.net/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3.org/TR/ldp/" TargetMode="External"/><Relationship Id="rId3" Type="http://schemas.openxmlformats.org/officeDocument/2006/relationships/image" Target="../media/image18.png"/><Relationship Id="rId7" Type="http://schemas.openxmlformats.org/officeDocument/2006/relationships/hyperlink" Target="https://open-services.net/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0.png"/><Relationship Id="rId10" Type="http://schemas.openxmlformats.org/officeDocument/2006/relationships/hyperlink" Target="https://www.w3.org/TR/shacl/" TargetMode="External"/><Relationship Id="rId4" Type="http://schemas.openxmlformats.org/officeDocument/2006/relationships/image" Target="../media/image18.png"/><Relationship Id="rId9" Type="http://schemas.openxmlformats.org/officeDocument/2006/relationships/hyperlink" Target="https://www.eclipse.org/lyo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rdf-schema/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hyperlink" Target="https://www.w3.org/TR/rdf-sparql-query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0" dirty="0"/>
              <a:t>Building a Web-Based Federated </a:t>
            </a:r>
            <a:r>
              <a:rPr lang="en-US" sz="3200" b="0" dirty="0" smtClean="0"/>
              <a:t>Toolchain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9548" y="1555643"/>
            <a:ext cx="8181215" cy="711031"/>
          </a:xfrm>
        </p:spPr>
        <p:txBody>
          <a:bodyPr/>
          <a:lstStyle/>
          <a:p>
            <a:r>
              <a:rPr lang="en-US" dirty="0"/>
              <a:t>Lessons Learned From a Four-Year Industrial Project</a:t>
            </a: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84F38668-52C0-3F4A-95F7-E69ABE602E02}"/>
              </a:ext>
            </a:extLst>
          </p:cNvPr>
          <p:cNvSpPr txBox="1">
            <a:spLocks/>
          </p:cNvSpPr>
          <p:nvPr/>
        </p:nvSpPr>
        <p:spPr>
          <a:xfrm>
            <a:off x="459548" y="1996183"/>
            <a:ext cx="8181215" cy="927766"/>
          </a:xfrm>
          <a:prstGeom prst="rect">
            <a:avLst/>
          </a:prstGeom>
        </p:spPr>
        <p:txBody>
          <a:bodyPr vert="horz" lIns="108000" tIns="45720" rIns="90000" bIns="45720" rtlCol="0">
            <a:noAutofit/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None/>
              <a:tabLst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GB" sz="1600" u="sng" dirty="0" smtClean="0"/>
              <a:t>Damir </a:t>
            </a:r>
            <a:r>
              <a:rPr lang="sr-Latn-RS" sz="1600" u="sng" dirty="0" smtClean="0"/>
              <a:t>Nešić</a:t>
            </a:r>
            <a:r>
              <a:rPr lang="sv-SE" sz="1600" baseline="30000" dirty="0" smtClean="0"/>
              <a:t>a,1</a:t>
            </a:r>
            <a:r>
              <a:rPr lang="sr-Latn-RS" sz="1600" dirty="0" smtClean="0"/>
              <a:t>, </a:t>
            </a:r>
            <a:r>
              <a:rPr lang="sv-SE" sz="1600" dirty="0" smtClean="0"/>
              <a:t>Jad El-</a:t>
            </a:r>
            <a:r>
              <a:rPr lang="sv-SE" sz="1600" dirty="0" err="1" smtClean="0"/>
              <a:t>Khoury</a:t>
            </a:r>
            <a:r>
              <a:rPr lang="sv-SE" sz="1600" baseline="30000" dirty="0" err="1" smtClean="0"/>
              <a:t>a,b</a:t>
            </a:r>
            <a:r>
              <a:rPr lang="sv-SE" sz="1600" dirty="0" smtClean="0"/>
              <a:t>, Jonas Westman</a:t>
            </a:r>
            <a:r>
              <a:rPr lang="sv-SE" sz="1600" baseline="30000" dirty="0" smtClean="0"/>
              <a:t>b,1</a:t>
            </a:r>
            <a:r>
              <a:rPr lang="sv-SE" sz="1600" dirty="0" smtClean="0"/>
              <a:t>, </a:t>
            </a:r>
            <a:r>
              <a:rPr lang="sr-Latn-RS" sz="1600" dirty="0" smtClean="0"/>
              <a:t>Mattias N</a:t>
            </a:r>
            <a:r>
              <a:rPr lang="en-US" sz="1600" dirty="0" smtClean="0"/>
              <a:t>yberg</a:t>
            </a:r>
            <a:r>
              <a:rPr lang="en-US" sz="1600" baseline="30000" dirty="0" smtClean="0"/>
              <a:t>a,b,1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400" baseline="30000" dirty="0"/>
              <a:t>a</a:t>
            </a:r>
            <a:r>
              <a:rPr lang="en-US" sz="1400" dirty="0" smtClean="0"/>
              <a:t> KTH Royal institute of technology, Stockholm, Sweden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sv-SE" sz="1400" baseline="30000" dirty="0" smtClean="0"/>
              <a:t>b</a:t>
            </a:r>
            <a:r>
              <a:rPr lang="sv-SE" sz="1400" dirty="0" smtClean="0"/>
              <a:t> Scania CV AB, Södertälje, Sweden</a:t>
            </a:r>
            <a:endParaRPr lang="en-US" sz="1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59548" y="4851112"/>
            <a:ext cx="48427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 smtClean="0"/>
              <a:t>1</a:t>
            </a:r>
            <a:r>
              <a:rPr lang="en-US" sz="1400" dirty="0" smtClean="0"/>
              <a:t>Rigorous </a:t>
            </a:r>
            <a:r>
              <a:rPr lang="en-US" sz="1400" dirty="0"/>
              <a:t>Systems Engineering group: </a:t>
            </a:r>
            <a:r>
              <a:rPr lang="en-US" sz="1400" u="sng" dirty="0">
                <a:solidFill>
                  <a:schemeClr val="accent1"/>
                </a:solidFill>
              </a:rPr>
              <a:t>www.kth.se/itm/rse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359" y="4527112"/>
            <a:ext cx="1292771" cy="3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t="28495" r="3224" b="27754"/>
          <a:stretch/>
        </p:blipFill>
        <p:spPr>
          <a:xfrm>
            <a:off x="2753109" y="4527112"/>
            <a:ext cx="701222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20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4233">
        <p:fade/>
      </p:transition>
    </mc:Choice>
    <mc:Fallback>
      <p:transition spd="med" advTm="3423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need for consistent, unambiguous data</a:t>
            </a:r>
            <a:endParaRPr lang="en-GB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23303" y="1131573"/>
            <a:ext cx="7559674" cy="565317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i="1" dirty="0" smtClean="0"/>
              <a:t>Absence </a:t>
            </a:r>
            <a:r>
              <a:rPr lang="en-US" i="1" dirty="0"/>
              <a:t>of unreasonable risk </a:t>
            </a:r>
            <a:r>
              <a:rPr lang="en-US" i="1" dirty="0" smtClean="0"/>
              <a:t>due </a:t>
            </a:r>
            <a:r>
              <a:rPr lang="en-US" i="1" dirty="0"/>
              <a:t>to hazards </a:t>
            </a:r>
            <a:r>
              <a:rPr lang="en-US" i="1" dirty="0" smtClean="0"/>
              <a:t>caused </a:t>
            </a:r>
            <a:r>
              <a:rPr lang="en-US" i="1" dirty="0"/>
              <a:t>by malfunctioning </a:t>
            </a:r>
            <a:r>
              <a:rPr lang="en-US" i="1" dirty="0" smtClean="0"/>
              <a:t>behavior of electronic/electrical systems</a:t>
            </a:r>
            <a:r>
              <a:rPr lang="en-US" dirty="0" smtClean="0"/>
              <a:t>”</a:t>
            </a:r>
            <a:r>
              <a:rPr lang="en-US" baseline="30000" dirty="0" smtClean="0"/>
              <a:t>1</a:t>
            </a:r>
            <a:r>
              <a:rPr lang="en-US" dirty="0" smtClean="0"/>
              <a:t> </a:t>
            </a: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923303" y="4854368"/>
            <a:ext cx="5270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 smtClean="0"/>
              <a:t>1</a:t>
            </a:r>
            <a:r>
              <a:rPr lang="en-US" sz="1400" dirty="0" smtClean="0"/>
              <a:t> ISO </a:t>
            </a:r>
            <a:r>
              <a:rPr lang="en-US" sz="1400" dirty="0"/>
              <a:t>26262: Road-Vehicles Functional </a:t>
            </a:r>
            <a:r>
              <a:rPr lang="en-US" sz="1400" dirty="0" smtClean="0"/>
              <a:t>safety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5" y="1792041"/>
            <a:ext cx="5014550" cy="25955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4374221"/>
            <a:ext cx="5240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Logical components and dependencies of a Scania truck (2013)</a:t>
            </a:r>
            <a:endParaRPr lang="en-US" sz="1400" dirty="0"/>
          </a:p>
        </p:txBody>
      </p:sp>
      <p:cxnSp>
        <p:nvCxnSpPr>
          <p:cNvPr id="26" name="Straight Arrow Connector 25"/>
          <p:cNvCxnSpPr>
            <a:stCxn id="2" idx="1"/>
          </p:cNvCxnSpPr>
          <p:nvPr/>
        </p:nvCxnSpPr>
        <p:spPr>
          <a:xfrm flipH="1">
            <a:off x="4484699" y="2081734"/>
            <a:ext cx="867148" cy="220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20" y="3077188"/>
            <a:ext cx="3810310" cy="179084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351847" y="1444685"/>
            <a:ext cx="3458817" cy="1274097"/>
            <a:chOff x="5351847" y="1444685"/>
            <a:chExt cx="3458817" cy="1274097"/>
          </a:xfrm>
        </p:grpSpPr>
        <p:sp>
          <p:nvSpPr>
            <p:cNvPr id="2" name="Rounded Rectangle 1"/>
            <p:cNvSpPr/>
            <p:nvPr/>
          </p:nvSpPr>
          <p:spPr>
            <a:xfrm>
              <a:off x="5351847" y="1444685"/>
              <a:ext cx="3458817" cy="127409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440" y="1496003"/>
              <a:ext cx="541097" cy="541097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47" t="11197" r="11264" b="12003"/>
            <a:stretch/>
          </p:blipFill>
          <p:spPr>
            <a:xfrm>
              <a:off x="7261851" y="1482637"/>
              <a:ext cx="530054" cy="535009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94" t="9013" r="17792" b="9131"/>
            <a:stretch/>
          </p:blipFill>
          <p:spPr>
            <a:xfrm>
              <a:off x="6400228" y="1547784"/>
              <a:ext cx="569368" cy="504000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2116" y="1474339"/>
              <a:ext cx="613220" cy="61322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67" t="20359" r="24179" b="24431"/>
            <a:stretch/>
          </p:blipFill>
          <p:spPr>
            <a:xfrm>
              <a:off x="5742745" y="2156538"/>
              <a:ext cx="498035" cy="537455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2924" y="2156744"/>
              <a:ext cx="448332" cy="504000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9" t="6977" r="6040" b="13788"/>
            <a:stretch/>
          </p:blipFill>
          <p:spPr>
            <a:xfrm>
              <a:off x="7459760" y="2186637"/>
              <a:ext cx="1016400" cy="518714"/>
            </a:xfrm>
            <a:prstGeom prst="rect">
              <a:avLst/>
            </a:prstGeom>
          </p:spPr>
        </p:pic>
      </p:grpSp>
      <p:sp>
        <p:nvSpPr>
          <p:cNvPr id="15" name="Up-Down Arrow 14"/>
          <p:cNvSpPr/>
          <p:nvPr/>
        </p:nvSpPr>
        <p:spPr>
          <a:xfrm>
            <a:off x="7035684" y="2764363"/>
            <a:ext cx="283821" cy="375299"/>
          </a:xfrm>
          <a:prstGeom prst="up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5257164" y="1622880"/>
            <a:ext cx="3458817" cy="1274097"/>
            <a:chOff x="5351847" y="1444685"/>
            <a:chExt cx="3458817" cy="1274097"/>
          </a:xfrm>
        </p:grpSpPr>
        <p:sp>
          <p:nvSpPr>
            <p:cNvPr id="33" name="Rounded Rectangle 32"/>
            <p:cNvSpPr/>
            <p:nvPr/>
          </p:nvSpPr>
          <p:spPr>
            <a:xfrm>
              <a:off x="5351847" y="1444685"/>
              <a:ext cx="3458817" cy="127409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440" y="1496003"/>
              <a:ext cx="541097" cy="541097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47" t="11197" r="11264" b="12003"/>
            <a:stretch/>
          </p:blipFill>
          <p:spPr>
            <a:xfrm>
              <a:off x="7261851" y="1482637"/>
              <a:ext cx="530054" cy="535009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94" t="9013" r="17792" b="9131"/>
            <a:stretch/>
          </p:blipFill>
          <p:spPr>
            <a:xfrm>
              <a:off x="6400228" y="1547784"/>
              <a:ext cx="569368" cy="504000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2116" y="1474339"/>
              <a:ext cx="613220" cy="613220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67" t="20359" r="24179" b="24431"/>
            <a:stretch/>
          </p:blipFill>
          <p:spPr>
            <a:xfrm>
              <a:off x="5742745" y="2156538"/>
              <a:ext cx="498035" cy="537455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2924" y="2156744"/>
              <a:ext cx="448332" cy="504000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9" t="6977" r="6040" b="13788"/>
            <a:stretch/>
          </p:blipFill>
          <p:spPr>
            <a:xfrm>
              <a:off x="7459760" y="2186637"/>
              <a:ext cx="1016400" cy="518714"/>
            </a:xfrm>
            <a:prstGeom prst="rect">
              <a:avLst/>
            </a:prstGeom>
          </p:spPr>
        </p:pic>
      </p:grpSp>
      <p:cxnSp>
        <p:nvCxnSpPr>
          <p:cNvPr id="13" name="Straight Arrow Connector 12"/>
          <p:cNvCxnSpPr>
            <a:stCxn id="33" idx="1"/>
          </p:cNvCxnSpPr>
          <p:nvPr/>
        </p:nvCxnSpPr>
        <p:spPr>
          <a:xfrm flipH="1">
            <a:off x="3900325" y="2259929"/>
            <a:ext cx="1356839" cy="1919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6705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3533"/>
    </mc:Choice>
    <mc:Fallback>
      <p:transition advTm="103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the legacy toolchain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304" r="2926"/>
          <a:stretch/>
        </p:blipFill>
        <p:spPr>
          <a:xfrm>
            <a:off x="3132161" y="925626"/>
            <a:ext cx="5820770" cy="34965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99344" y="4316499"/>
            <a:ext cx="6584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Part of a toolchain at the beginning of the project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46416" y="1515732"/>
            <a:ext cx="28857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Only </a:t>
            </a:r>
            <a:r>
              <a:rPr lang="en-US" sz="1600" dirty="0" smtClean="0"/>
              <a:t>some relevant artefacts accessible</a:t>
            </a:r>
          </a:p>
          <a:p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smtClean="0"/>
              <a:t>Interfaces </a:t>
            </a:r>
            <a:r>
              <a:rPr lang="en-US" sz="1600" dirty="0" smtClean="0"/>
              <a:t>perform</a:t>
            </a:r>
            <a:r>
              <a:rPr lang="sv-SE" sz="1600" dirty="0" smtClean="0"/>
              <a:t> </a:t>
            </a:r>
            <a:r>
              <a:rPr lang="en-US" sz="1600" dirty="0" smtClean="0"/>
              <a:t>unwanted</a:t>
            </a:r>
            <a:r>
              <a:rPr lang="sv-SE" sz="1600" dirty="0" smtClean="0"/>
              <a:t> transformations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Semantics and authority over artifacts unclear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902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84884"/>
    </mc:Choice>
    <mc:Fallback>
      <p:transition advTm="84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</a:t>
            </a:r>
            <a:r>
              <a:rPr lang="en-US" dirty="0" smtClean="0"/>
              <a:t>goals*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23303" y="1039925"/>
            <a:ext cx="7366831" cy="348798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Goal 1</a:t>
            </a:r>
            <a:r>
              <a:rPr lang="en-US" dirty="0" smtClean="0"/>
              <a:t>: Explicitly </a:t>
            </a:r>
            <a:r>
              <a:rPr lang="en-US" dirty="0"/>
              <a:t>define the </a:t>
            </a:r>
            <a:r>
              <a:rPr lang="en-US" dirty="0" smtClean="0"/>
              <a:t>semantics, and tool-authority for relevant artifacts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Goal </a:t>
            </a:r>
            <a:r>
              <a:rPr lang="en-US" b="1" dirty="0" smtClean="0"/>
              <a:t>2</a:t>
            </a:r>
            <a:r>
              <a:rPr lang="en-US" dirty="0" smtClean="0"/>
              <a:t>: Create uniquely </a:t>
            </a:r>
            <a:r>
              <a:rPr lang="en-US" dirty="0"/>
              <a:t>identifiable digital </a:t>
            </a:r>
            <a:r>
              <a:rPr lang="en-US" dirty="0" smtClean="0"/>
              <a:t>representation of relevant artifacts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Goal 3</a:t>
            </a:r>
            <a:r>
              <a:rPr lang="en-US" dirty="0" smtClean="0"/>
              <a:t>: Enable </a:t>
            </a:r>
            <a:r>
              <a:rPr lang="en-US" dirty="0"/>
              <a:t>machine-readable access and automated analysis </a:t>
            </a:r>
            <a:r>
              <a:rPr lang="en-US" dirty="0" smtClean="0"/>
              <a:t>of relevant artifacts.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89764989"/>
              </p:ext>
            </p:extLst>
          </p:nvPr>
        </p:nvGraphicFramePr>
        <p:xfrm>
          <a:off x="3301913" y="2965170"/>
          <a:ext cx="2916382" cy="1315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3887896" y="4394503"/>
            <a:ext cx="2472316" cy="3740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Initiate action</a:t>
            </a: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5931442" y="4197075"/>
            <a:ext cx="286853" cy="284019"/>
          </a:xfrm>
          <a:prstGeom prst="downArrow">
            <a:avLst/>
          </a:prstGeom>
          <a:solidFill>
            <a:srgbClr val="D1DFEB">
              <a:alpha val="63137"/>
            </a:srgbClr>
          </a:solidFill>
          <a:ln w="19050">
            <a:solidFill>
              <a:srgbClr val="CFDEEA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23303" y="4854368"/>
            <a:ext cx="4908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* Detailed toolchain-requirements can be found in the paper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6508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73221"/>
    </mc:Choice>
    <mc:Fallback>
      <p:transition advTm="73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</a:t>
            </a:r>
            <a:r>
              <a:rPr lang="en-US" dirty="0" smtClean="0"/>
              <a:t>goals and requirements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50824" y="1049376"/>
            <a:ext cx="3940175" cy="348798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Goal 1</a:t>
            </a:r>
            <a:r>
              <a:rPr lang="en-US" dirty="0" smtClean="0"/>
              <a:t>: Explicitly </a:t>
            </a:r>
            <a:r>
              <a:rPr lang="en-US" dirty="0"/>
              <a:t>define the </a:t>
            </a:r>
            <a:r>
              <a:rPr lang="en-US" dirty="0" smtClean="0"/>
              <a:t>semantics, and tool-authority for relevant artifacts.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Goal 2</a:t>
            </a:r>
            <a:r>
              <a:rPr lang="en-US" dirty="0" smtClean="0"/>
              <a:t>: Create uniquely </a:t>
            </a:r>
            <a:r>
              <a:rPr lang="en-US" dirty="0"/>
              <a:t>identifiable digital </a:t>
            </a:r>
            <a:r>
              <a:rPr lang="en-US" dirty="0" smtClean="0"/>
              <a:t>representation of relevant artifacts.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Goal 3</a:t>
            </a:r>
            <a:r>
              <a:rPr lang="en-US" dirty="0" smtClean="0"/>
              <a:t>: Enable </a:t>
            </a:r>
            <a:r>
              <a:rPr lang="en-US" dirty="0"/>
              <a:t>machine-readable access and automated analysis </a:t>
            </a:r>
            <a:r>
              <a:rPr lang="en-US" dirty="0" smtClean="0"/>
              <a:t>of relevant artifacts.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930344"/>
              </p:ext>
            </p:extLst>
          </p:nvPr>
        </p:nvGraphicFramePr>
        <p:xfrm>
          <a:off x="4147991" y="1053675"/>
          <a:ext cx="48213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604">
                  <a:extLst>
                    <a:ext uri="{9D8B030D-6E8A-4147-A177-3AD203B41FA5}">
                      <a16:colId xmlns:a16="http://schemas.microsoft.com/office/drawing/2014/main" val="1740505418"/>
                    </a:ext>
                  </a:extLst>
                </a:gridCol>
                <a:gridCol w="4196776">
                  <a:extLst>
                    <a:ext uri="{9D8B030D-6E8A-4147-A177-3AD203B41FA5}">
                      <a16:colId xmlns:a16="http://schemas.microsoft.com/office/drawing/2014/main" val="2095105376"/>
                    </a:ext>
                  </a:extLst>
                </a:gridCol>
              </a:tblGrid>
              <a:tr h="321899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Requirement</a:t>
                      </a:r>
                      <a:endParaRPr lang="en-US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102314"/>
                  </a:ext>
                </a:extLst>
              </a:tr>
              <a:tr h="321899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R1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Support Read operation of arbitrary artifacts.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453028"/>
                  </a:ext>
                </a:extLst>
              </a:tr>
              <a:tr h="321899"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R1.1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Support Create operations on arbitrary artifacts.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552685"/>
                  </a:ext>
                </a:extLst>
              </a:tr>
              <a:tr h="321899">
                <a:tc>
                  <a:txBody>
                    <a:bodyPr/>
                    <a:lstStyle/>
                    <a:p>
                      <a:pPr algn="r"/>
                      <a:r>
                        <a:rPr lang="sv-SE" sz="1600" dirty="0" smtClean="0"/>
                        <a:t>R1.2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Support Update and Delete operations on arbitrary artifacts.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717327"/>
                  </a:ext>
                </a:extLst>
              </a:tr>
              <a:tr h="321899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R2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Tool-independent, toolchain-wide information model.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73152"/>
                  </a:ext>
                </a:extLst>
              </a:tr>
              <a:tr h="321899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R3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 quality assurance against R2.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64578"/>
                  </a:ext>
                </a:extLst>
              </a:tr>
              <a:tr h="321899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R4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 standardized principles and technologies for tool interfaces.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97729"/>
                  </a:ext>
                </a:extLst>
              </a:tr>
              <a:tr h="321899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R5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Support frequent evolution of tool interfaces.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00523"/>
                  </a:ext>
                </a:extLst>
              </a:tr>
            </a:tbl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09222126"/>
              </p:ext>
            </p:extLst>
          </p:nvPr>
        </p:nvGraphicFramePr>
        <p:xfrm>
          <a:off x="762720" y="3021440"/>
          <a:ext cx="2916382" cy="1315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1348703" y="4450773"/>
            <a:ext cx="2472316" cy="3740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Initiate action</a:t>
            </a: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3392249" y="4253345"/>
            <a:ext cx="286853" cy="284019"/>
          </a:xfrm>
          <a:prstGeom prst="downArrow">
            <a:avLst/>
          </a:prstGeom>
          <a:solidFill>
            <a:srgbClr val="D1DFEB">
              <a:alpha val="63137"/>
            </a:srgbClr>
          </a:solidFill>
          <a:ln w="19050">
            <a:solidFill>
              <a:srgbClr val="CFDEEA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8157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92933"/>
    </mc:Choice>
    <mc:Fallback>
      <p:transition advTm="92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54735" y="1909999"/>
            <a:ext cx="8034530" cy="673874"/>
          </a:xfrm>
        </p:spPr>
        <p:txBody>
          <a:bodyPr/>
          <a:lstStyle/>
          <a:p>
            <a:pPr algn="ctr"/>
            <a:r>
              <a:rPr lang="en-US" sz="36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Technology and </a:t>
            </a:r>
            <a:r>
              <a:rPr lang="en-US" sz="36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Tool Support</a:t>
            </a:r>
            <a:endParaRPr lang="en-US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5"/>
          <a:stretch/>
        </p:blipFill>
        <p:spPr>
          <a:xfrm>
            <a:off x="6835775" y="2489629"/>
            <a:ext cx="2142512" cy="235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8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163">
        <p:fade/>
      </p:transition>
    </mc:Choice>
    <mc:Fallback>
      <p:transition spd="med" advTm="71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</a:t>
            </a:r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 b="6857"/>
          <a:stretch/>
        </p:blipFill>
        <p:spPr>
          <a:xfrm>
            <a:off x="807100" y="2237549"/>
            <a:ext cx="1501125" cy="1315832"/>
          </a:xfrm>
        </p:spPr>
      </p:pic>
      <p:pic>
        <p:nvPicPr>
          <p:cNvPr id="9" name="Content Placeholder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 b="6857"/>
          <a:stretch/>
        </p:blipFill>
        <p:spPr>
          <a:xfrm>
            <a:off x="7061884" y="2237549"/>
            <a:ext cx="1501125" cy="13158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t="7032" r="9943" b="10866"/>
          <a:stretch/>
        </p:blipFill>
        <p:spPr>
          <a:xfrm>
            <a:off x="2507600" y="2555853"/>
            <a:ext cx="976818" cy="9975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t="7032" r="9943" b="10866"/>
          <a:stretch/>
        </p:blipFill>
        <p:spPr>
          <a:xfrm>
            <a:off x="5885691" y="2555853"/>
            <a:ext cx="976818" cy="997528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3571982" y="3220874"/>
            <a:ext cx="2226145" cy="69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546765" y="2788329"/>
            <a:ext cx="2251362" cy="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51564" y="2932801"/>
            <a:ext cx="1641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HTTP request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64173" y="2490534"/>
            <a:ext cx="1641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HTTP response</a:t>
            </a:r>
            <a:endParaRPr lang="en-US" sz="14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4424169" y="3375068"/>
            <a:ext cx="640442" cy="773653"/>
            <a:chOff x="4307114" y="2775090"/>
            <a:chExt cx="640442" cy="77365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/>
            <a:srcRect l="2799" t="2543" r="2576" b="2695"/>
            <a:stretch/>
          </p:blipFill>
          <p:spPr>
            <a:xfrm>
              <a:off x="4307114" y="2826657"/>
              <a:ext cx="558800" cy="722086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 rot="2580469">
              <a:off x="4784271" y="2775090"/>
              <a:ext cx="163285" cy="1233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424169" y="1706227"/>
            <a:ext cx="640442" cy="773653"/>
            <a:chOff x="4307114" y="2775090"/>
            <a:chExt cx="640442" cy="773653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/>
            <a:srcRect l="2799" t="2543" r="2576" b="2695"/>
            <a:stretch/>
          </p:blipFill>
          <p:spPr>
            <a:xfrm>
              <a:off x="4307114" y="2826657"/>
              <a:ext cx="558800" cy="722086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 rot="2580469">
              <a:off x="4784271" y="2775090"/>
              <a:ext cx="163285" cy="1233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2405" y="1317779"/>
            <a:ext cx="4683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Open Service for Lifecycle </a:t>
            </a:r>
            <a:r>
              <a:rPr lang="en-US" sz="1600" dirty="0" smtClean="0"/>
              <a:t>Collaboration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</a:t>
            </a:r>
            <a:r>
              <a:rPr lang="en-US" sz="1600" dirty="0" smtClean="0"/>
              <a:t>(</a:t>
            </a:r>
            <a:r>
              <a:rPr lang="en-US" sz="1600" b="1" dirty="0" smtClean="0"/>
              <a:t>OSLC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27" name="Line Callout 3 26"/>
          <p:cNvSpPr/>
          <p:nvPr/>
        </p:nvSpPr>
        <p:spPr>
          <a:xfrm>
            <a:off x="3508862" y="2542206"/>
            <a:ext cx="2376830" cy="780104"/>
          </a:xfrm>
          <a:prstGeom prst="borderCallout3">
            <a:avLst>
              <a:gd name="adj1" fmla="val 101050"/>
              <a:gd name="adj2" fmla="val 7987"/>
              <a:gd name="adj3" fmla="val 157532"/>
              <a:gd name="adj4" fmla="val 7916"/>
              <a:gd name="adj5" fmla="val 176064"/>
              <a:gd name="adj6" fmla="val 285"/>
              <a:gd name="adj7" fmla="val 175682"/>
              <a:gd name="adj8" fmla="val -18944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996009" y="357999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/>
              <a:t>LDP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534615" y="1331031"/>
            <a:ext cx="4662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= Linked Data </a:t>
            </a:r>
            <a:r>
              <a:rPr lang="en-US" sz="1600" dirty="0" smtClean="0"/>
              <a:t>Platform</a:t>
            </a:r>
            <a:r>
              <a:rPr lang="en-US" sz="1600" baseline="30000" dirty="0" smtClean="0"/>
              <a:t>3</a:t>
            </a:r>
            <a:r>
              <a:rPr lang="en-US" sz="1600" dirty="0" smtClean="0"/>
              <a:t> </a:t>
            </a:r>
            <a:r>
              <a:rPr lang="en-US" sz="1600" dirty="0"/>
              <a:t>(</a:t>
            </a:r>
            <a:r>
              <a:rPr lang="en-US" sz="1600" b="1" dirty="0"/>
              <a:t>LDP</a:t>
            </a:r>
            <a:r>
              <a:rPr lang="en-US" sz="1600" dirty="0"/>
              <a:t>) + OSLC </a:t>
            </a:r>
            <a:r>
              <a:rPr lang="en-US" sz="1600" b="1" dirty="0" smtClean="0"/>
              <a:t>domains</a:t>
            </a:r>
            <a:endParaRPr lang="en-US" sz="1600" b="1" dirty="0"/>
          </a:p>
        </p:txBody>
      </p:sp>
      <p:sp>
        <p:nvSpPr>
          <p:cNvPr id="33" name="Rectangle 32"/>
          <p:cNvSpPr/>
          <p:nvPr/>
        </p:nvSpPr>
        <p:spPr>
          <a:xfrm>
            <a:off x="5206513" y="3663095"/>
            <a:ext cx="1841113" cy="1111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 flipH="1">
            <a:off x="4802807" y="3663817"/>
            <a:ext cx="2648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oslcRequirement</a:t>
            </a:r>
            <a:endParaRPr lang="en-US" sz="1600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5206513" y="4000158"/>
            <a:ext cx="18411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flipH="1">
            <a:off x="5206513" y="3943533"/>
            <a:ext cx="1804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dcterms:title</a:t>
            </a:r>
            <a:r>
              <a:rPr lang="en-US" sz="1600" dirty="0" smtClean="0"/>
              <a:t> [1..1]</a:t>
            </a:r>
          </a:p>
          <a:p>
            <a:r>
              <a:rPr lang="en-US" sz="1600" dirty="0" err="1"/>
              <a:t>o</a:t>
            </a:r>
            <a:r>
              <a:rPr lang="en-US" sz="1600" dirty="0" err="1" smtClean="0"/>
              <a:t>slc:specifies</a:t>
            </a:r>
            <a:r>
              <a:rPr lang="en-US" sz="1600" dirty="0" smtClean="0"/>
              <a:t> [*]</a:t>
            </a:r>
          </a:p>
          <a:p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1530022" y="4436463"/>
            <a:ext cx="3373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OSLC Requirements</a:t>
            </a:r>
            <a:r>
              <a:rPr lang="en-US" b="1" dirty="0" smtClean="0"/>
              <a:t> domain</a:t>
            </a:r>
            <a:endParaRPr lang="en-US" b="1" dirty="0"/>
          </a:p>
        </p:txBody>
      </p:sp>
      <p:cxnSp>
        <p:nvCxnSpPr>
          <p:cNvPr id="41" name="Straight Connector 40"/>
          <p:cNvCxnSpPr>
            <a:stCxn id="37" idx="3"/>
          </p:cNvCxnSpPr>
          <p:nvPr/>
        </p:nvCxnSpPr>
        <p:spPr>
          <a:xfrm flipH="1">
            <a:off x="4802807" y="4359032"/>
            <a:ext cx="403706" cy="39415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1630949" y="4753182"/>
            <a:ext cx="3171859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3" idx="1"/>
          </p:cNvCxnSpPr>
          <p:nvPr/>
        </p:nvCxnSpPr>
        <p:spPr>
          <a:xfrm flipH="1" flipV="1">
            <a:off x="5004660" y="3833094"/>
            <a:ext cx="201853" cy="3857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43165" y="4819353"/>
            <a:ext cx="6007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aseline="30000" dirty="0" smtClean="0"/>
              <a:t>2</a:t>
            </a:r>
            <a:r>
              <a:rPr lang="sv-SE" dirty="0" smtClean="0"/>
              <a:t> </a:t>
            </a:r>
            <a:r>
              <a:rPr lang="en-US" sz="1400" dirty="0">
                <a:hlinkClick r:id="rId6"/>
              </a:rPr>
              <a:t>https://open-services.net</a:t>
            </a:r>
            <a:r>
              <a:rPr lang="en-US" sz="1400" dirty="0" smtClean="0">
                <a:hlinkClick r:id="rId6"/>
              </a:rPr>
              <a:t>/</a:t>
            </a:r>
            <a:r>
              <a:rPr lang="en-US" sz="1400" dirty="0" smtClean="0"/>
              <a:t>, </a:t>
            </a:r>
            <a:r>
              <a:rPr lang="en-US" sz="1400" baseline="30000" dirty="0" smtClean="0"/>
              <a:t>3</a:t>
            </a:r>
            <a:r>
              <a:rPr lang="en-US" sz="1400" dirty="0" smtClean="0"/>
              <a:t> </a:t>
            </a:r>
            <a:r>
              <a:rPr lang="en-US" sz="1400" dirty="0">
                <a:hlinkClick r:id="rId7"/>
              </a:rPr>
              <a:t>https://www.w3.org/TR/ldp/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680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72002"/>
    </mc:Choice>
    <mc:Fallback>
      <p:transition advTm="72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7" grpId="0" animBg="1"/>
      <p:bldP spid="28" grpId="0"/>
      <p:bldP spid="29" grpId="0"/>
      <p:bldP spid="33" grpId="0" animBg="1"/>
      <p:bldP spid="34" grpId="0"/>
      <p:bldP spid="37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</a:t>
            </a:r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 b="6857"/>
          <a:stretch/>
        </p:blipFill>
        <p:spPr>
          <a:xfrm>
            <a:off x="807100" y="2237549"/>
            <a:ext cx="1501125" cy="1315832"/>
          </a:xfrm>
        </p:spPr>
      </p:pic>
      <p:pic>
        <p:nvPicPr>
          <p:cNvPr id="9" name="Content Placeholder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 b="6857"/>
          <a:stretch/>
        </p:blipFill>
        <p:spPr>
          <a:xfrm>
            <a:off x="7061884" y="2237549"/>
            <a:ext cx="1501125" cy="13158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t="7032" r="9943" b="10866"/>
          <a:stretch/>
        </p:blipFill>
        <p:spPr>
          <a:xfrm>
            <a:off x="2507600" y="2555853"/>
            <a:ext cx="976818" cy="9975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t="7032" r="9943" b="10866"/>
          <a:stretch/>
        </p:blipFill>
        <p:spPr>
          <a:xfrm>
            <a:off x="5885691" y="2555853"/>
            <a:ext cx="976818" cy="997528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3571982" y="3220874"/>
            <a:ext cx="2226145" cy="69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546765" y="2788329"/>
            <a:ext cx="2251362" cy="9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51564" y="2932801"/>
            <a:ext cx="1641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HTTP request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64173" y="2490534"/>
            <a:ext cx="1641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HTTP response</a:t>
            </a:r>
            <a:endParaRPr lang="en-US" sz="14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4424169" y="3375068"/>
            <a:ext cx="640442" cy="773653"/>
            <a:chOff x="4307114" y="2775090"/>
            <a:chExt cx="640442" cy="77365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/>
            <a:srcRect l="2799" t="2543" r="2576" b="2695"/>
            <a:stretch/>
          </p:blipFill>
          <p:spPr>
            <a:xfrm>
              <a:off x="4307114" y="2826657"/>
              <a:ext cx="558800" cy="722086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 rot="2580469">
              <a:off x="4784271" y="2775090"/>
              <a:ext cx="163285" cy="1233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424169" y="1706227"/>
            <a:ext cx="640442" cy="773653"/>
            <a:chOff x="4307114" y="2775090"/>
            <a:chExt cx="640442" cy="773653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/>
            <a:srcRect l="2799" t="2543" r="2576" b="2695"/>
            <a:stretch/>
          </p:blipFill>
          <p:spPr>
            <a:xfrm>
              <a:off x="4307114" y="2826657"/>
              <a:ext cx="558800" cy="722086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 rot="2580469">
              <a:off x="4784271" y="2775090"/>
              <a:ext cx="163285" cy="1233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Line Callout 3 26"/>
          <p:cNvSpPr/>
          <p:nvPr/>
        </p:nvSpPr>
        <p:spPr>
          <a:xfrm>
            <a:off x="3508862" y="2542206"/>
            <a:ext cx="2376830" cy="780104"/>
          </a:xfrm>
          <a:prstGeom prst="borderCallout3">
            <a:avLst>
              <a:gd name="adj1" fmla="val 101050"/>
              <a:gd name="adj2" fmla="val 7987"/>
              <a:gd name="adj3" fmla="val 157532"/>
              <a:gd name="adj4" fmla="val 7916"/>
              <a:gd name="adj5" fmla="val 176064"/>
              <a:gd name="adj6" fmla="val 285"/>
              <a:gd name="adj7" fmla="val 175682"/>
              <a:gd name="adj8" fmla="val -18944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996009" y="357999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/>
              <a:t>LDP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5206513" y="3663095"/>
            <a:ext cx="1841113" cy="1111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 flipH="1">
            <a:off x="4802807" y="3663817"/>
            <a:ext cx="2648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oslcRequirement</a:t>
            </a:r>
            <a:endParaRPr lang="en-US" sz="1600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5206513" y="4000158"/>
            <a:ext cx="18411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flipH="1">
            <a:off x="5206513" y="3943533"/>
            <a:ext cx="1804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dcterms:title</a:t>
            </a:r>
            <a:r>
              <a:rPr lang="en-US" sz="1600" dirty="0" smtClean="0"/>
              <a:t> [1..1]</a:t>
            </a:r>
          </a:p>
          <a:p>
            <a:r>
              <a:rPr lang="en-US" sz="1600" dirty="0" err="1"/>
              <a:t>o</a:t>
            </a:r>
            <a:r>
              <a:rPr lang="en-US" sz="1600" dirty="0" err="1" smtClean="0"/>
              <a:t>slc:specifies</a:t>
            </a:r>
            <a:r>
              <a:rPr lang="en-US" sz="1600" dirty="0" smtClean="0"/>
              <a:t> [*]</a:t>
            </a:r>
          </a:p>
          <a:p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1530022" y="4436463"/>
            <a:ext cx="3373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OSLC Requirements</a:t>
            </a:r>
            <a:r>
              <a:rPr lang="en-US" b="1" dirty="0" smtClean="0"/>
              <a:t> domain</a:t>
            </a:r>
            <a:endParaRPr lang="en-US" b="1" dirty="0"/>
          </a:p>
        </p:txBody>
      </p:sp>
      <p:cxnSp>
        <p:nvCxnSpPr>
          <p:cNvPr id="41" name="Straight Connector 40"/>
          <p:cNvCxnSpPr>
            <a:stCxn id="37" idx="3"/>
          </p:cNvCxnSpPr>
          <p:nvPr/>
        </p:nvCxnSpPr>
        <p:spPr>
          <a:xfrm flipH="1">
            <a:off x="4802807" y="4359032"/>
            <a:ext cx="403706" cy="39415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1630949" y="4753182"/>
            <a:ext cx="3171859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3" idx="1"/>
          </p:cNvCxnSpPr>
          <p:nvPr/>
        </p:nvCxnSpPr>
        <p:spPr>
          <a:xfrm flipH="1" flipV="1">
            <a:off x="5004660" y="3833094"/>
            <a:ext cx="201853" cy="3857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1143">
            <a:off x="4415908" y="2606151"/>
            <a:ext cx="648781" cy="6487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5" name="TextBox 34"/>
          <p:cNvSpPr txBox="1"/>
          <p:nvPr/>
        </p:nvSpPr>
        <p:spPr>
          <a:xfrm>
            <a:off x="943165" y="4819353"/>
            <a:ext cx="6007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aseline="30000" dirty="0" smtClean="0"/>
              <a:t>2</a:t>
            </a:r>
            <a:r>
              <a:rPr lang="sv-SE" dirty="0" smtClean="0"/>
              <a:t> </a:t>
            </a:r>
            <a:r>
              <a:rPr lang="en-US" sz="1400" dirty="0">
                <a:hlinkClick r:id="rId7"/>
              </a:rPr>
              <a:t>https://open-services.net</a:t>
            </a:r>
            <a:r>
              <a:rPr lang="en-US" sz="1400" dirty="0" smtClean="0">
                <a:hlinkClick r:id="rId7"/>
              </a:rPr>
              <a:t>/</a:t>
            </a:r>
            <a:r>
              <a:rPr lang="en-US" sz="1400" dirty="0" smtClean="0"/>
              <a:t>, </a:t>
            </a:r>
            <a:r>
              <a:rPr lang="en-US" sz="1400" baseline="30000" dirty="0" smtClean="0"/>
              <a:t>3</a:t>
            </a:r>
            <a:r>
              <a:rPr lang="en-US" sz="1400" dirty="0" smtClean="0"/>
              <a:t> </a:t>
            </a:r>
            <a:r>
              <a:rPr lang="en-US" sz="1400" dirty="0">
                <a:hlinkClick r:id="rId8"/>
              </a:rPr>
              <a:t>https://www.w3.org/TR/ldp/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2405" y="1317779"/>
            <a:ext cx="4683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Open Service for Lifecycle </a:t>
            </a:r>
            <a:r>
              <a:rPr lang="en-US" sz="1600" dirty="0" smtClean="0"/>
              <a:t>Collaboration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</a:t>
            </a:r>
            <a:r>
              <a:rPr lang="en-US" sz="1600" dirty="0" smtClean="0"/>
              <a:t>(</a:t>
            </a:r>
            <a:r>
              <a:rPr lang="en-US" sz="1600" b="1" dirty="0" smtClean="0"/>
              <a:t>OSLC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4534615" y="1331031"/>
            <a:ext cx="4662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= Linked Data </a:t>
            </a:r>
            <a:r>
              <a:rPr lang="en-US" sz="1600" dirty="0" smtClean="0"/>
              <a:t>Platform</a:t>
            </a:r>
            <a:r>
              <a:rPr lang="en-US" sz="1600" baseline="30000" dirty="0" smtClean="0"/>
              <a:t>3</a:t>
            </a:r>
            <a:r>
              <a:rPr lang="en-US" sz="1600" dirty="0" smtClean="0"/>
              <a:t> </a:t>
            </a:r>
            <a:r>
              <a:rPr lang="en-US" sz="1600" dirty="0"/>
              <a:t>(</a:t>
            </a:r>
            <a:r>
              <a:rPr lang="en-US" sz="1600" b="1" dirty="0"/>
              <a:t>LDP</a:t>
            </a:r>
            <a:r>
              <a:rPr lang="en-US" sz="1600" dirty="0"/>
              <a:t>) + OSLC </a:t>
            </a:r>
            <a:r>
              <a:rPr lang="en-US" sz="1600" b="1" dirty="0" smtClean="0"/>
              <a:t>domains</a:t>
            </a:r>
            <a:endParaRPr lang="en-US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858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7099"/>
    </mc:Choice>
    <mc:Fallback>
      <p:transition advTm="37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7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 </a:t>
            </a:r>
            <a:r>
              <a:rPr lang="en-US" dirty="0" smtClean="0"/>
              <a:t>supported</a:t>
            </a:r>
            <a:r>
              <a:rPr lang="sv-SE" dirty="0" smtClean="0"/>
              <a:t>, m</a:t>
            </a:r>
            <a:r>
              <a:rPr lang="en-US" dirty="0" err="1" smtClean="0"/>
              <a:t>odel</a:t>
            </a:r>
            <a:r>
              <a:rPr lang="en-US" dirty="0" smtClean="0"/>
              <a:t>-driven adapter development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23303" y="1131573"/>
            <a:ext cx="7969872" cy="3612000"/>
          </a:xfrm>
        </p:spPr>
        <p:txBody>
          <a:bodyPr/>
          <a:lstStyle/>
          <a:p>
            <a:r>
              <a:rPr lang="en-US" sz="1800" dirty="0"/>
              <a:t>C</a:t>
            </a:r>
            <a:r>
              <a:rPr lang="en-US" sz="1800" dirty="0" smtClean="0"/>
              <a:t>lass-diagram </a:t>
            </a:r>
            <a:r>
              <a:rPr lang="en-US" sz="1800" dirty="0" smtClean="0"/>
              <a:t>information modeling </a:t>
            </a:r>
            <a:r>
              <a:rPr lang="en-US" sz="1800" dirty="0" smtClean="0"/>
              <a:t>instead</a:t>
            </a:r>
            <a:r>
              <a:rPr lang="en-US" sz="1800" dirty="0" smtClean="0"/>
              <a:t> </a:t>
            </a:r>
            <a:r>
              <a:rPr lang="en-US" sz="1800" dirty="0" smtClean="0"/>
              <a:t>ontologies, vocabularies etc.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0" t="5522" r="16692" b="12861"/>
          <a:stretch/>
        </p:blipFill>
        <p:spPr>
          <a:xfrm>
            <a:off x="4256965" y="2338363"/>
            <a:ext cx="905735" cy="11984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03" y="1888021"/>
            <a:ext cx="2651170" cy="2099103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028366" y="2736681"/>
            <a:ext cx="1482436" cy="401782"/>
          </a:xfrm>
          <a:prstGeom prst="rightArrow">
            <a:avLst/>
          </a:prstGeom>
          <a:solidFill>
            <a:srgbClr val="000000">
              <a:alpha val="20000"/>
            </a:srgbClr>
          </a:solidFill>
          <a:ln>
            <a:solidFill>
              <a:srgbClr val="1551A6">
                <a:alpha val="2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98942" y="3455089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M</a:t>
            </a:r>
            <a:r>
              <a:rPr lang="sv-SE" dirty="0" smtClean="0">
                <a:solidFill>
                  <a:srgbClr val="FF0000"/>
                </a:solidFill>
              </a:rPr>
              <a:t>anual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t="30897" r="9943" b="10866"/>
          <a:stretch/>
        </p:blipFill>
        <p:spPr>
          <a:xfrm>
            <a:off x="6123110" y="2587351"/>
            <a:ext cx="1197930" cy="8677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02189" y="2614406"/>
            <a:ext cx="169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LDP compliant </a:t>
            </a:r>
          </a:p>
          <a:p>
            <a:r>
              <a:rPr lang="en-US" dirty="0" smtClean="0"/>
              <a:t>server </a:t>
            </a:r>
            <a:endParaRPr lang="en-US" dirty="0"/>
          </a:p>
        </p:txBody>
      </p:sp>
      <p:pic>
        <p:nvPicPr>
          <p:cNvPr id="12" name="Content Placeholder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 b="6857"/>
          <a:stretch/>
        </p:blipFill>
        <p:spPr>
          <a:xfrm>
            <a:off x="6268595" y="1658570"/>
            <a:ext cx="906960" cy="79500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982104" y="3514123"/>
            <a:ext cx="640442" cy="773653"/>
            <a:chOff x="4307114" y="2775090"/>
            <a:chExt cx="640442" cy="77365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/>
            <a:srcRect l="2799" t="2543" r="2576" b="2695"/>
            <a:stretch/>
          </p:blipFill>
          <p:spPr>
            <a:xfrm>
              <a:off x="4307114" y="2826657"/>
              <a:ext cx="558800" cy="722086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 rot="2580469">
              <a:off x="4784271" y="2775090"/>
              <a:ext cx="163285" cy="1233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/>
          <p:cNvCxnSpPr>
            <a:stCxn id="10" idx="2"/>
          </p:cNvCxnSpPr>
          <p:nvPr/>
        </p:nvCxnSpPr>
        <p:spPr>
          <a:xfrm>
            <a:off x="6722075" y="3455089"/>
            <a:ext cx="0" cy="8917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30181" y="3679347"/>
            <a:ext cx="1641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HTTP response</a:t>
            </a:r>
            <a:endParaRPr lang="en-US" sz="1400" dirty="0"/>
          </a:p>
        </p:txBody>
      </p:sp>
      <p:cxnSp>
        <p:nvCxnSpPr>
          <p:cNvPr id="20" name="Elbow Connector 19"/>
          <p:cNvCxnSpPr>
            <a:stCxn id="14" idx="2"/>
            <a:endCxn id="7" idx="2"/>
          </p:cNvCxnSpPr>
          <p:nvPr/>
        </p:nvCxnSpPr>
        <p:spPr>
          <a:xfrm rot="5400000" flipH="1">
            <a:off x="4104870" y="2131142"/>
            <a:ext cx="300652" cy="4012616"/>
          </a:xfrm>
          <a:prstGeom prst="bentConnector3">
            <a:avLst>
              <a:gd name="adj1" fmla="val -76035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038638" y="4162146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Conforms</a:t>
            </a:r>
            <a:r>
              <a:rPr lang="sv-SE" dirty="0" smtClean="0"/>
              <a:t> to the </a:t>
            </a:r>
            <a:r>
              <a:rPr lang="sv-SE" dirty="0" err="1" smtClean="0"/>
              <a:t>model</a:t>
            </a:r>
            <a:r>
              <a:rPr lang="sv-SE" dirty="0" smtClean="0"/>
              <a:t>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8092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8685"/>
    </mc:Choice>
    <mc:Fallback>
      <p:transition advTm="48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18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 </a:t>
            </a:r>
            <a:r>
              <a:rPr lang="en-US" dirty="0" smtClean="0"/>
              <a:t>supported</a:t>
            </a:r>
            <a:r>
              <a:rPr lang="sv-SE" dirty="0" smtClean="0"/>
              <a:t>, m</a:t>
            </a:r>
            <a:r>
              <a:rPr lang="en-US" dirty="0" err="1" smtClean="0"/>
              <a:t>odel</a:t>
            </a:r>
            <a:r>
              <a:rPr lang="en-US" dirty="0" smtClean="0"/>
              <a:t>-driven adapter development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0" t="5522" r="16692" b="12861"/>
          <a:stretch/>
        </p:blipFill>
        <p:spPr>
          <a:xfrm>
            <a:off x="4455368" y="2332845"/>
            <a:ext cx="905735" cy="1198418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296337" y="2736681"/>
            <a:ext cx="1271949" cy="401782"/>
          </a:xfrm>
          <a:prstGeom prst="rightArrow">
            <a:avLst/>
          </a:prstGeom>
          <a:solidFill>
            <a:srgbClr val="000000">
              <a:alpha val="20000"/>
            </a:srgbClr>
          </a:solidFill>
          <a:ln>
            <a:solidFill>
              <a:srgbClr val="1551A6">
                <a:alpha val="2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17977" y="3538792"/>
            <a:ext cx="1176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Lyo</a:t>
            </a:r>
            <a:r>
              <a:rPr lang="sv-SE" dirty="0" smtClean="0"/>
              <a:t> </a:t>
            </a:r>
            <a:r>
              <a:rPr lang="sv-SE" dirty="0" err="1"/>
              <a:t>c</a:t>
            </a:r>
            <a:r>
              <a:rPr lang="sv-SE" dirty="0" err="1" smtClean="0"/>
              <a:t>ode</a:t>
            </a:r>
            <a:r>
              <a:rPr lang="sv-SE" dirty="0" smtClean="0"/>
              <a:t> </a:t>
            </a:r>
          </a:p>
          <a:p>
            <a:r>
              <a:rPr lang="sv-SE" dirty="0" smtClean="0"/>
              <a:t>generator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t="30897" r="9943" b="10866"/>
          <a:stretch/>
        </p:blipFill>
        <p:spPr>
          <a:xfrm>
            <a:off x="6123110" y="2587351"/>
            <a:ext cx="1197930" cy="8677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02189" y="2614406"/>
            <a:ext cx="169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LDP compliant </a:t>
            </a:r>
          </a:p>
          <a:p>
            <a:r>
              <a:rPr lang="en-US" dirty="0" smtClean="0"/>
              <a:t>server </a:t>
            </a:r>
            <a:endParaRPr lang="en-US" dirty="0"/>
          </a:p>
        </p:txBody>
      </p:sp>
      <p:pic>
        <p:nvPicPr>
          <p:cNvPr id="12" name="Content Placeholder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 b="6857"/>
          <a:stretch/>
        </p:blipFill>
        <p:spPr>
          <a:xfrm>
            <a:off x="6268595" y="1658570"/>
            <a:ext cx="906960" cy="79500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869777" y="4023535"/>
            <a:ext cx="640442" cy="773653"/>
            <a:chOff x="4307114" y="2775090"/>
            <a:chExt cx="640442" cy="77365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/>
            <a:srcRect l="2799" t="2543" r="2576" b="2695"/>
            <a:stretch/>
          </p:blipFill>
          <p:spPr>
            <a:xfrm>
              <a:off x="4307114" y="2826657"/>
              <a:ext cx="558800" cy="722086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 rot="2580469">
              <a:off x="4784271" y="2775090"/>
              <a:ext cx="163285" cy="1233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/>
          <p:cNvCxnSpPr>
            <a:stCxn id="32" idx="2"/>
          </p:cNvCxnSpPr>
          <p:nvPr/>
        </p:nvCxnSpPr>
        <p:spPr>
          <a:xfrm flipH="1">
            <a:off x="6722074" y="4185679"/>
            <a:ext cx="1" cy="61150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80837" y="4322595"/>
            <a:ext cx="1641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HTTP response</a:t>
            </a:r>
            <a:endParaRPr lang="en-US" sz="1400" dirty="0"/>
          </a:p>
        </p:txBody>
      </p:sp>
      <p:pic>
        <p:nvPicPr>
          <p:cNvPr id="22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" t="1227" r="1980" b="39698"/>
          <a:stretch/>
        </p:blipFill>
        <p:spPr>
          <a:xfrm>
            <a:off x="234076" y="1794681"/>
            <a:ext cx="3643952" cy="223280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08" y="1164466"/>
            <a:ext cx="779059" cy="77905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96338" y="851399"/>
            <a:ext cx="1299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 smtClean="0"/>
              <a:t>Eclipse</a:t>
            </a:r>
            <a:r>
              <a:rPr lang="sv-SE" sz="1600" dirty="0" smtClean="0"/>
              <a:t> </a:t>
            </a:r>
            <a:r>
              <a:rPr lang="sv-SE" sz="1600" dirty="0" smtClean="0"/>
              <a:t>Lyo</a:t>
            </a:r>
            <a:r>
              <a:rPr lang="sv-SE" sz="1600" baseline="30000" dirty="0" smtClean="0"/>
              <a:t>4</a:t>
            </a:r>
            <a:endParaRPr lang="en-US" sz="1600" baseline="30000" dirty="0"/>
          </a:p>
        </p:txBody>
      </p:sp>
      <p:cxnSp>
        <p:nvCxnSpPr>
          <p:cNvPr id="26" name="Elbow Connector 25"/>
          <p:cNvCxnSpPr>
            <a:stCxn id="16" idx="1"/>
            <a:endCxn id="22" idx="0"/>
          </p:cNvCxnSpPr>
          <p:nvPr/>
        </p:nvCxnSpPr>
        <p:spPr>
          <a:xfrm rot="10800000" flipV="1">
            <a:off x="2056052" y="1553995"/>
            <a:ext cx="2462656" cy="240685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6" idx="2"/>
            <a:endCxn id="6" idx="0"/>
          </p:cNvCxnSpPr>
          <p:nvPr/>
        </p:nvCxnSpPr>
        <p:spPr>
          <a:xfrm flipH="1">
            <a:off x="4908236" y="1943525"/>
            <a:ext cx="2" cy="3893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288342" y="4009291"/>
            <a:ext cx="1535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Lyo</a:t>
            </a:r>
            <a:r>
              <a:rPr lang="sv-SE" dirty="0" smtClean="0"/>
              <a:t> </a:t>
            </a:r>
            <a:r>
              <a:rPr lang="sv-SE" dirty="0" smtClean="0"/>
              <a:t>Designer</a:t>
            </a:r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70" y="3630670"/>
            <a:ext cx="555009" cy="555009"/>
          </a:xfrm>
          <a:prstGeom prst="rect">
            <a:avLst/>
          </a:prstGeom>
        </p:spPr>
      </p:pic>
      <p:cxnSp>
        <p:nvCxnSpPr>
          <p:cNvPr id="36" name="Straight Arrow Connector 35"/>
          <p:cNvCxnSpPr>
            <a:stCxn id="10" idx="2"/>
            <a:endCxn id="32" idx="0"/>
          </p:cNvCxnSpPr>
          <p:nvPr/>
        </p:nvCxnSpPr>
        <p:spPr>
          <a:xfrm>
            <a:off x="6722075" y="3455089"/>
            <a:ext cx="0" cy="17558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16" idx="3"/>
            <a:endCxn id="32" idx="1"/>
          </p:cNvCxnSpPr>
          <p:nvPr/>
        </p:nvCxnSpPr>
        <p:spPr>
          <a:xfrm>
            <a:off x="5297767" y="1553996"/>
            <a:ext cx="1146803" cy="2354179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14064" y="3502154"/>
            <a:ext cx="1672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Lyo</a:t>
            </a:r>
            <a:r>
              <a:rPr lang="sv-SE" dirty="0" smtClean="0"/>
              <a:t> </a:t>
            </a:r>
            <a:r>
              <a:rPr lang="sv-SE" dirty="0" err="1" smtClean="0"/>
              <a:t>Validation</a:t>
            </a:r>
            <a:r>
              <a:rPr lang="sv-SE" dirty="0" smtClean="0"/>
              <a:t> </a:t>
            </a:r>
          </a:p>
          <a:p>
            <a:r>
              <a:rPr lang="sv-SE" dirty="0" smtClean="0"/>
              <a:t>(</a:t>
            </a:r>
            <a:r>
              <a:rPr lang="sv-SE" dirty="0" smtClean="0"/>
              <a:t>SHACL</a:t>
            </a:r>
            <a:r>
              <a:rPr lang="sv-SE" baseline="30000" dirty="0" smtClean="0"/>
              <a:t>5</a:t>
            </a:r>
            <a:r>
              <a:rPr lang="sv-SE" dirty="0" smtClean="0"/>
              <a:t>)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943166" y="4819353"/>
            <a:ext cx="375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aseline="30000" dirty="0" smtClean="0"/>
              <a:t>4</a:t>
            </a:r>
            <a:r>
              <a:rPr lang="sv-SE" dirty="0" smtClean="0"/>
              <a:t> </a:t>
            </a:r>
            <a:r>
              <a:rPr lang="en-US" sz="1400" dirty="0">
                <a:hlinkClick r:id="rId9"/>
              </a:rPr>
              <a:t>https://www.eclipse.org/lyo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287380" y="4819353"/>
            <a:ext cx="375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aseline="30000" dirty="0"/>
              <a:t>5</a:t>
            </a:r>
            <a:r>
              <a:rPr lang="sv-SE" dirty="0" smtClean="0"/>
              <a:t> </a:t>
            </a:r>
            <a:r>
              <a:rPr lang="en-US" sz="1400" dirty="0">
                <a:hlinkClick r:id="rId10"/>
              </a:rPr>
              <a:t>https://www.w3.org/TR/shacl/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11604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56580"/>
    </mc:Choice>
    <mc:Fallback>
      <p:transition advTm="5658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7296" y="1471450"/>
            <a:ext cx="9089409" cy="988344"/>
          </a:xfrm>
        </p:spPr>
        <p:txBody>
          <a:bodyPr/>
          <a:lstStyle/>
          <a:p>
            <a:pPr algn="ctr"/>
            <a:r>
              <a:rPr lang="en-US" sz="36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Adapter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n-US" sz="36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(tool-interface) development</a:t>
            </a:r>
            <a:endParaRPr lang="en-US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52" y="3202158"/>
            <a:ext cx="2213923" cy="147890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7594979" y="3698543"/>
            <a:ext cx="409433" cy="40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681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495">
        <p:fade/>
      </p:transition>
    </mc:Choice>
    <mc:Fallback>
      <p:transition spd="med" advTm="84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23303" y="251752"/>
            <a:ext cx="7931214" cy="673874"/>
          </a:xfrm>
        </p:spPr>
        <p:txBody>
          <a:bodyPr/>
          <a:lstStyle/>
          <a:p>
            <a:r>
              <a:rPr lang="en-US" dirty="0" smtClean="0"/>
              <a:t>Development process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Distribute </a:t>
            </a:r>
            <a:r>
              <a:rPr lang="en-US" dirty="0" smtClean="0"/>
              <a:t>the creation of information models and adapters</a:t>
            </a:r>
          </a:p>
          <a:p>
            <a:pPr lvl="1"/>
            <a:r>
              <a:rPr lang="en-US" dirty="0" smtClean="0"/>
              <a:t>Right people doing the right job</a:t>
            </a:r>
          </a:p>
          <a:p>
            <a:endParaRPr lang="sv-SE" dirty="0" smtClean="0"/>
          </a:p>
          <a:p>
            <a:r>
              <a:rPr lang="en-US" dirty="0" smtClean="0"/>
              <a:t>Use-case </a:t>
            </a:r>
            <a:r>
              <a:rPr lang="en-US" dirty="0" smtClean="0"/>
              <a:t>driven</a:t>
            </a:r>
            <a:r>
              <a:rPr lang="en-US" dirty="0"/>
              <a:t>, </a:t>
            </a:r>
            <a:r>
              <a:rPr lang="en-US" dirty="0" smtClean="0"/>
              <a:t>continuous development</a:t>
            </a:r>
          </a:p>
          <a:p>
            <a:pPr lvl="1"/>
            <a:r>
              <a:rPr lang="en-US" dirty="0" smtClean="0"/>
              <a:t>Focus on existing problems</a:t>
            </a:r>
          </a:p>
          <a:p>
            <a:endParaRPr lang="en-US" dirty="0" smtClean="0"/>
          </a:p>
          <a:p>
            <a:r>
              <a:rPr lang="en-US" dirty="0" smtClean="0"/>
              <a:t>Centralized </a:t>
            </a:r>
            <a:r>
              <a:rPr lang="en-US" dirty="0" smtClean="0"/>
              <a:t>toolchain </a:t>
            </a:r>
            <a:r>
              <a:rPr lang="en-US" dirty="0" smtClean="0"/>
              <a:t>deployment and maintenance</a:t>
            </a:r>
            <a:endParaRPr lang="en-US" dirty="0" smtClean="0"/>
          </a:p>
          <a:p>
            <a:pPr lvl="1"/>
            <a:r>
              <a:rPr lang="en-US" dirty="0" smtClean="0"/>
              <a:t>Only common concerns should be solved centrally</a:t>
            </a:r>
            <a:r>
              <a:rPr lang="sv-SE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0004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6989"/>
    </mc:Choice>
    <mc:Fallback>
      <p:transition advTm="106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models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23303" y="1131573"/>
            <a:ext cx="7559674" cy="794226"/>
          </a:xfrm>
        </p:spPr>
        <p:txBody>
          <a:bodyPr/>
          <a:lstStyle/>
          <a:p>
            <a:r>
              <a:rPr lang="en-US" dirty="0" smtClean="0"/>
              <a:t>Data </a:t>
            </a:r>
            <a:r>
              <a:rPr lang="en-US" dirty="0"/>
              <a:t>and Its Semantics Stay </a:t>
            </a:r>
            <a:r>
              <a:rPr lang="en-US" dirty="0" smtClean="0"/>
              <a:t>Together</a:t>
            </a:r>
          </a:p>
          <a:p>
            <a:pPr lvl="1"/>
            <a:r>
              <a:rPr lang="en-US" dirty="0" smtClean="0"/>
              <a:t>Serialized the class-diagram information models as RDF </a:t>
            </a:r>
            <a:r>
              <a:rPr lang="en-US" dirty="0" smtClean="0"/>
              <a:t>Schema</a:t>
            </a:r>
            <a:r>
              <a:rPr lang="en-US" baseline="30000" dirty="0" smtClean="0"/>
              <a:t>6</a:t>
            </a:r>
            <a:r>
              <a:rPr lang="en-US" dirty="0" smtClean="0"/>
              <a:t> </a:t>
            </a:r>
            <a:r>
              <a:rPr lang="en-US" dirty="0" smtClean="0"/>
              <a:t>(RDFS)</a:t>
            </a:r>
          </a:p>
          <a:p>
            <a:pPr marL="0" indent="0">
              <a:buNone/>
            </a:pPr>
            <a:endParaRPr lang="sv-SE" dirty="0" smtClean="0"/>
          </a:p>
        </p:txBody>
      </p:sp>
      <p:sp>
        <p:nvSpPr>
          <p:cNvPr id="7" name="Rectangle 6"/>
          <p:cNvSpPr/>
          <p:nvPr/>
        </p:nvSpPr>
        <p:spPr>
          <a:xfrm>
            <a:off x="6131320" y="4066960"/>
            <a:ext cx="2448560" cy="6422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flipH="1">
            <a:off x="6031927" y="4032121"/>
            <a:ext cx="2648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u="sng" dirty="0" smtClean="0"/>
              <a:t>EngineManagementUnit-1</a:t>
            </a:r>
            <a:endParaRPr lang="en-US" sz="1600" u="sng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6131320" y="4370675"/>
            <a:ext cx="24485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flipH="1">
            <a:off x="6131320" y="4370675"/>
            <a:ext cx="180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SN = 12345</a:t>
            </a:r>
            <a:endParaRPr lang="en-US" sz="1600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6131320" y="2876717"/>
            <a:ext cx="2448560" cy="8763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 flipH="1">
            <a:off x="6031927" y="2841878"/>
            <a:ext cx="2648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 err="1" smtClean="0"/>
              <a:t>EngineManagementUnit</a:t>
            </a:r>
            <a:endParaRPr lang="en-US" sz="16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6131320" y="3180432"/>
            <a:ext cx="24485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flipH="1">
            <a:off x="6131320" y="3180432"/>
            <a:ext cx="239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SN : 12345</a:t>
            </a:r>
          </a:p>
          <a:p>
            <a:r>
              <a:rPr lang="sv-SE" sz="1600" dirty="0" err="1" smtClean="0"/>
              <a:t>introduced</a:t>
            </a:r>
            <a:r>
              <a:rPr lang="sv-SE" sz="1600" dirty="0" smtClean="0"/>
              <a:t> = ”Q3 2018”</a:t>
            </a:r>
            <a:endParaRPr lang="en-US" sz="16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6131320" y="1932028"/>
            <a:ext cx="2448560" cy="6422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flipH="1">
            <a:off x="6031927" y="1897189"/>
            <a:ext cx="2648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 smtClean="0"/>
              <a:t>Control-</a:t>
            </a:r>
            <a:r>
              <a:rPr lang="sv-SE" sz="1600" dirty="0" err="1" smtClean="0"/>
              <a:t>Unit</a:t>
            </a:r>
            <a:r>
              <a:rPr lang="sv-SE" sz="1600" dirty="0" smtClean="0"/>
              <a:t> Generation</a:t>
            </a:r>
            <a:endParaRPr lang="en-US" sz="16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6131320" y="2235743"/>
            <a:ext cx="24485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flipH="1">
            <a:off x="6131320" y="2235743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err="1"/>
              <a:t>i</a:t>
            </a:r>
            <a:r>
              <a:rPr lang="sv-SE" sz="1600" dirty="0" err="1" smtClean="0"/>
              <a:t>ntroduced</a:t>
            </a:r>
            <a:r>
              <a:rPr lang="sv-SE" sz="1600" dirty="0" smtClean="0"/>
              <a:t> : String</a:t>
            </a:r>
            <a:endParaRPr lang="en-US" sz="1600" dirty="0" smtClean="0"/>
          </a:p>
        </p:txBody>
      </p:sp>
      <p:cxnSp>
        <p:nvCxnSpPr>
          <p:cNvPr id="31" name="Elbow Connector 30"/>
          <p:cNvCxnSpPr/>
          <p:nvPr/>
        </p:nvCxnSpPr>
        <p:spPr>
          <a:xfrm rot="10800000">
            <a:off x="6131320" y="3376790"/>
            <a:ext cx="12700" cy="1073225"/>
          </a:xfrm>
          <a:prstGeom prst="bentConnector3">
            <a:avLst>
              <a:gd name="adj1" fmla="val 2900000"/>
            </a:avLst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 rot="10800000">
            <a:off x="6131320" y="2162667"/>
            <a:ext cx="12700" cy="1061707"/>
          </a:xfrm>
          <a:prstGeom prst="bentConnector3">
            <a:avLst>
              <a:gd name="adj1" fmla="val 2950000"/>
            </a:avLst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78957" y="3758730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i="1" dirty="0" err="1" smtClean="0"/>
              <a:t>instanceOf</a:t>
            </a:r>
            <a:endParaRPr lang="en-US" sz="1400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5778957" y="2530297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i="1" dirty="0" err="1" smtClean="0"/>
              <a:t>instanceOf</a:t>
            </a:r>
            <a:endParaRPr lang="en-US" sz="1400" i="1" dirty="0"/>
          </a:p>
        </p:txBody>
      </p:sp>
      <p:sp>
        <p:nvSpPr>
          <p:cNvPr id="40" name="Content Placeholder 4"/>
          <p:cNvSpPr txBox="1">
            <a:spLocks/>
          </p:cNvSpPr>
          <p:nvPr/>
        </p:nvSpPr>
        <p:spPr>
          <a:xfrm>
            <a:off x="923303" y="2587554"/>
            <a:ext cx="4755084" cy="794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dirty="0" smtClean="0"/>
              <a:t>Information </a:t>
            </a:r>
            <a:r>
              <a:rPr lang="en-US" dirty="0"/>
              <a:t>Models are Multi-Level </a:t>
            </a:r>
            <a:r>
              <a:rPr lang="en-US" dirty="0" smtClean="0"/>
              <a:t>Models</a:t>
            </a:r>
            <a:r>
              <a:rPr lang="en-US" baseline="30000" dirty="0" smtClean="0"/>
              <a:t>7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/>
              <a:t>RDFS natively supports such </a:t>
            </a:r>
            <a:r>
              <a:rPr lang="en-US" dirty="0" smtClean="0"/>
              <a:t>models</a:t>
            </a: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sv-SE" dirty="0" smtClean="0"/>
          </a:p>
        </p:txBody>
      </p:sp>
      <p:sp>
        <p:nvSpPr>
          <p:cNvPr id="41" name="Rounded Rectangular Callout 40"/>
          <p:cNvSpPr/>
          <p:nvPr/>
        </p:nvSpPr>
        <p:spPr>
          <a:xfrm>
            <a:off x="7454993" y="1542904"/>
            <a:ext cx="1324850" cy="475848"/>
          </a:xfrm>
          <a:prstGeom prst="wedgeRoundRectCallout">
            <a:avLst>
              <a:gd name="adj1" fmla="val -43839"/>
              <a:gd name="adj2" fmla="val 113209"/>
              <a:gd name="adj3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Class</a:t>
            </a:r>
            <a:endParaRPr lang="en-US" dirty="0"/>
          </a:p>
        </p:txBody>
      </p:sp>
      <p:sp>
        <p:nvSpPr>
          <p:cNvPr id="42" name="Rounded Rectangular Callout 41"/>
          <p:cNvSpPr/>
          <p:nvPr/>
        </p:nvSpPr>
        <p:spPr>
          <a:xfrm>
            <a:off x="7454993" y="2574297"/>
            <a:ext cx="1324850" cy="556386"/>
          </a:xfrm>
          <a:prstGeom prst="wedgeRoundRectCallout">
            <a:avLst>
              <a:gd name="adj1" fmla="val -43839"/>
              <a:gd name="adj2" fmla="val 113209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Class &amp; </a:t>
            </a:r>
            <a:r>
              <a:rPr lang="sv-SE" dirty="0" err="1" smtClean="0"/>
              <a:t>Object</a:t>
            </a:r>
            <a:endParaRPr lang="en-US" dirty="0"/>
          </a:p>
        </p:txBody>
      </p:sp>
      <p:sp>
        <p:nvSpPr>
          <p:cNvPr id="43" name="Rounded Rectangular Callout 42"/>
          <p:cNvSpPr/>
          <p:nvPr/>
        </p:nvSpPr>
        <p:spPr>
          <a:xfrm>
            <a:off x="7454993" y="3766766"/>
            <a:ext cx="1324850" cy="475848"/>
          </a:xfrm>
          <a:prstGeom prst="wedgeRoundRectCallout">
            <a:avLst>
              <a:gd name="adj1" fmla="val -43839"/>
              <a:gd name="adj2" fmla="val 113209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Object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187880" y="4823591"/>
            <a:ext cx="5601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sv-SE" baseline="30000" dirty="0" smtClean="0"/>
              <a:t>7</a:t>
            </a:r>
            <a:r>
              <a:rPr lang="sv-SE" dirty="0" smtClean="0"/>
              <a:t> </a:t>
            </a:r>
            <a:r>
              <a:rPr lang="sv-SE" sz="1200" dirty="0" smtClean="0"/>
              <a:t>”</a:t>
            </a:r>
            <a:r>
              <a:rPr lang="en-US" sz="1200" dirty="0" smtClean="0"/>
              <a:t>The </a:t>
            </a:r>
            <a:r>
              <a:rPr lang="en-US" sz="1200" dirty="0"/>
              <a:t>Essence of Multilevel </a:t>
            </a:r>
            <a:r>
              <a:rPr lang="en-US" sz="1200" dirty="0" smtClean="0"/>
              <a:t>Metamodeling”, C. Atkinson, T. </a:t>
            </a:r>
            <a:r>
              <a:rPr lang="en-US" sz="1200" dirty="0" err="1" smtClean="0"/>
              <a:t>Kühne</a:t>
            </a:r>
            <a:r>
              <a:rPr lang="en-US" sz="1200" dirty="0" smtClean="0"/>
              <a:t>, 2001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923303" y="4915924"/>
            <a:ext cx="2790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aseline="30000" dirty="0" smtClean="0"/>
              <a:t>6 </a:t>
            </a:r>
            <a:r>
              <a:rPr lang="en-US" sz="1200" dirty="0">
                <a:hlinkClick r:id="rId3"/>
              </a:rPr>
              <a:t>https://www.w3.org/TR/rdf-schema/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6012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19942"/>
    </mc:Choice>
    <mc:Fallback>
      <p:transition advTm="1199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22" grpId="0" animBg="1"/>
      <p:bldP spid="23" grpId="0"/>
      <p:bldP spid="25" grpId="0"/>
      <p:bldP spid="26" grpId="0" animBg="1"/>
      <p:bldP spid="27" grpId="0"/>
      <p:bldP spid="29" grpId="0"/>
      <p:bldP spid="34" grpId="0"/>
      <p:bldP spid="36" grpId="0"/>
      <p:bldP spid="41" grpId="0" animBg="1"/>
      <p:bldP spid="42" grpId="0" animBg="1"/>
      <p:bldP spid="43" grpId="0" animBg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javascript - Is it possible to make a squiggly line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786" y="2602585"/>
            <a:ext cx="1980263" cy="2694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dapter characteristics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C.U.D. controlled </a:t>
            </a:r>
            <a:r>
              <a:rPr lang="en-US" dirty="0"/>
              <a:t>by the </a:t>
            </a:r>
            <a:r>
              <a:rPr lang="en-US" dirty="0" smtClean="0"/>
              <a:t>host-tool </a:t>
            </a:r>
            <a:r>
              <a:rPr lang="en-US" dirty="0" smtClean="0"/>
              <a:t>application-software</a:t>
            </a:r>
          </a:p>
          <a:p>
            <a:pPr marL="566738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Avoid unwanted side-effects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Loose </a:t>
            </a:r>
            <a:r>
              <a:rPr lang="en-US" dirty="0"/>
              <a:t>coupling between the adapter and the </a:t>
            </a:r>
            <a:r>
              <a:rPr lang="en-US" dirty="0" smtClean="0"/>
              <a:t>tool</a:t>
            </a:r>
          </a:p>
          <a:p>
            <a:pPr marL="566738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Decouple functional and non-functional concerns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Adapters conform </a:t>
            </a:r>
            <a:r>
              <a:rPr lang="en-US" dirty="0"/>
              <a:t>to REST </a:t>
            </a:r>
            <a:r>
              <a:rPr lang="en-US" dirty="0" smtClean="0"/>
              <a:t>architecture</a:t>
            </a:r>
          </a:p>
          <a:p>
            <a:pPr marL="566738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Follows from adopting LDP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Store </a:t>
            </a:r>
            <a:r>
              <a:rPr lang="en-US" dirty="0"/>
              <a:t>RDF </a:t>
            </a:r>
            <a:r>
              <a:rPr lang="en-US" dirty="0" smtClean="0"/>
              <a:t>resources  </a:t>
            </a:r>
          </a:p>
          <a:p>
            <a:pPr marL="566738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Ensure good performance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Support </a:t>
            </a:r>
            <a:r>
              <a:rPr lang="en-US" dirty="0" smtClean="0"/>
              <a:t>SPARQL</a:t>
            </a:r>
            <a:r>
              <a:rPr lang="en-US" baseline="30000" dirty="0" smtClean="0"/>
              <a:t>8</a:t>
            </a:r>
            <a:r>
              <a:rPr lang="en-US" dirty="0" smtClean="0"/>
              <a:t> </a:t>
            </a:r>
            <a:r>
              <a:rPr lang="en-US" dirty="0" smtClean="0"/>
              <a:t>queries</a:t>
            </a:r>
          </a:p>
          <a:p>
            <a:pPr marL="566738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Search and explore stored RDF </a:t>
            </a:r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57635" y="4823591"/>
            <a:ext cx="5358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3838" lvl="1"/>
            <a:r>
              <a:rPr lang="sv-SE" baseline="30000" dirty="0" smtClean="0"/>
              <a:t>7</a:t>
            </a:r>
            <a:r>
              <a:rPr lang="sv-SE" dirty="0" smtClean="0"/>
              <a:t> </a:t>
            </a:r>
            <a:r>
              <a:rPr lang="en-US" sz="1400" dirty="0">
                <a:hlinkClick r:id="rId4"/>
              </a:rPr>
              <a:t>https://www.w3.org/TR/rdf-sparql-query/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t="30897" r="9943" b="10866"/>
          <a:stretch/>
        </p:blipFill>
        <p:spPr>
          <a:xfrm>
            <a:off x="6944955" y="2833535"/>
            <a:ext cx="1197930" cy="867738"/>
          </a:xfrm>
          <a:prstGeom prst="rect">
            <a:avLst/>
          </a:prstGeom>
        </p:spPr>
      </p:pic>
      <p:pic>
        <p:nvPicPr>
          <p:cNvPr id="8" name="Content Placeholder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 b="6857"/>
          <a:stretch/>
        </p:blipFill>
        <p:spPr>
          <a:xfrm>
            <a:off x="6922738" y="1568547"/>
            <a:ext cx="1242364" cy="10890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20617" y="3877710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C.U.D request</a:t>
            </a:r>
            <a:endParaRPr lang="en-US" dirty="0"/>
          </a:p>
        </p:txBody>
      </p:sp>
      <p:sp>
        <p:nvSpPr>
          <p:cNvPr id="10" name="Curved Right Arrow 9"/>
          <p:cNvSpPr/>
          <p:nvPr/>
        </p:nvSpPr>
        <p:spPr>
          <a:xfrm rot="5400000">
            <a:off x="6486415" y="2342261"/>
            <a:ext cx="2035061" cy="1022214"/>
          </a:xfrm>
          <a:prstGeom prst="curvedRightArrow">
            <a:avLst>
              <a:gd name="adj1" fmla="val 6801"/>
              <a:gd name="adj2" fmla="val 16455"/>
              <a:gd name="adj3" fmla="val 24096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40450" y="308316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REST</a:t>
            </a:r>
            <a:endParaRPr lang="en-US" dirty="0"/>
          </a:p>
        </p:txBody>
      </p:sp>
      <p:sp>
        <p:nvSpPr>
          <p:cNvPr id="12" name="Left Brace 11"/>
          <p:cNvSpPr/>
          <p:nvPr/>
        </p:nvSpPr>
        <p:spPr>
          <a:xfrm>
            <a:off x="6640669" y="2860665"/>
            <a:ext cx="282069" cy="802965"/>
          </a:xfrm>
          <a:prstGeom prst="leftBrace">
            <a:avLst>
              <a:gd name="adj1" fmla="val 30776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nodes - How to draw clipart icons in tikz? - TeX - LaTeX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099" y="3212507"/>
            <a:ext cx="747639" cy="7476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4198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71039"/>
    </mc:Choice>
    <mc:Fallback>
      <p:transition advTm="71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0034" y="1238706"/>
            <a:ext cx="7863932" cy="673874"/>
          </a:xfrm>
        </p:spPr>
        <p:txBody>
          <a:bodyPr/>
          <a:lstStyle/>
          <a:p>
            <a:pPr algn="ctr"/>
            <a:r>
              <a:rPr lang="en-US" sz="36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Toolchain and adapter architecture</a:t>
            </a:r>
            <a:endParaRPr lang="en-US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3" t="7749" r="5350" b="10030"/>
          <a:stretch/>
        </p:blipFill>
        <p:spPr>
          <a:xfrm>
            <a:off x="5943600" y="1923324"/>
            <a:ext cx="2949575" cy="292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9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090">
        <p:fade/>
      </p:transition>
    </mc:Choice>
    <mc:Fallback>
      <p:transition spd="med" advTm="409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</a:t>
            </a:r>
            <a:r>
              <a:rPr lang="en-US" dirty="0" smtClean="0"/>
              <a:t> </a:t>
            </a:r>
            <a:r>
              <a:rPr lang="en-US" dirty="0" smtClean="0"/>
              <a:t>toolchain </a:t>
            </a:r>
            <a:r>
              <a:rPr lang="en-US" dirty="0" smtClean="0"/>
              <a:t>architectures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019" y="2855716"/>
            <a:ext cx="3135710" cy="15407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683" y="2733476"/>
            <a:ext cx="2782673" cy="16806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29420" y="4416964"/>
            <a:ext cx="3062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Centralized-cache architecture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5148567" y="4414100"/>
            <a:ext cx="3062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Distributed-cache architecture</a:t>
            </a:r>
            <a:endParaRPr lang="en-US" sz="1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23303" y="1131573"/>
            <a:ext cx="7559674" cy="139868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Goal 1</a:t>
            </a:r>
            <a:r>
              <a:rPr lang="en-US" dirty="0"/>
              <a:t>: Explicitly define the semantics, and tool-authority for relevant artifacts.</a:t>
            </a:r>
          </a:p>
          <a:p>
            <a:pPr marL="0" indent="0">
              <a:buNone/>
            </a:pPr>
            <a:r>
              <a:rPr lang="en-US" b="1" dirty="0"/>
              <a:t>Goal 2</a:t>
            </a:r>
            <a:r>
              <a:rPr lang="en-US" dirty="0"/>
              <a:t>: Create uniquely identifiable digital representation of relevant artifacts.</a:t>
            </a:r>
          </a:p>
          <a:p>
            <a:pPr marL="0" indent="0">
              <a:buNone/>
            </a:pPr>
            <a:r>
              <a:rPr lang="en-US" b="1" dirty="0"/>
              <a:t>Goal 3</a:t>
            </a:r>
            <a:r>
              <a:rPr lang="en-US" dirty="0"/>
              <a:t>: Enable machine-readable access and automated analysis of relevant artifacts.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4910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2259"/>
    </mc:Choice>
    <mc:Fallback>
      <p:transition advTm="152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</a:t>
            </a:r>
            <a:r>
              <a:rPr lang="en-US" dirty="0" smtClean="0"/>
              <a:t> </a:t>
            </a:r>
            <a:r>
              <a:rPr lang="en-US" dirty="0" smtClean="0"/>
              <a:t>toolchain </a:t>
            </a:r>
            <a:r>
              <a:rPr lang="en-US" dirty="0" smtClean="0"/>
              <a:t>architectures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03" y="1017475"/>
            <a:ext cx="3802184" cy="174345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53" y="2928223"/>
            <a:ext cx="3220084" cy="6014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8615" y="3971499"/>
            <a:ext cx="4599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/>
              <a:t>G1</a:t>
            </a:r>
            <a:r>
              <a:rPr lang="sv-SE" sz="1600" dirty="0" smtClean="0"/>
              <a:t>:</a:t>
            </a:r>
            <a:r>
              <a:rPr lang="en-US" sz="1600" dirty="0"/>
              <a:t> </a:t>
            </a:r>
            <a:r>
              <a:rPr lang="en-US" sz="1600" dirty="0" smtClean="0"/>
              <a:t>Define </a:t>
            </a:r>
            <a:r>
              <a:rPr lang="en-US" sz="1600" dirty="0"/>
              <a:t>the semantics, and </a:t>
            </a:r>
            <a:r>
              <a:rPr lang="en-US" sz="1600" dirty="0" smtClean="0"/>
              <a:t>tool-authority</a:t>
            </a:r>
          </a:p>
          <a:p>
            <a:r>
              <a:rPr lang="sv-SE" sz="1600" b="1" dirty="0" smtClean="0"/>
              <a:t>G2</a:t>
            </a:r>
            <a:r>
              <a:rPr lang="sv-SE" sz="1600" dirty="0" smtClean="0"/>
              <a:t>: </a:t>
            </a:r>
            <a:r>
              <a:rPr lang="en-US" sz="1600" dirty="0"/>
              <a:t>Create </a:t>
            </a:r>
            <a:r>
              <a:rPr lang="en-US" sz="1600" dirty="0" smtClean="0"/>
              <a:t>unique digital representation</a:t>
            </a:r>
          </a:p>
          <a:p>
            <a:r>
              <a:rPr lang="sv-SE" sz="1600" b="1" dirty="0" smtClean="0"/>
              <a:t>G3</a:t>
            </a:r>
            <a:r>
              <a:rPr lang="sv-SE" sz="1600" dirty="0" smtClean="0"/>
              <a:t>:</a:t>
            </a:r>
            <a:r>
              <a:rPr lang="en-US" sz="1600" dirty="0" smtClean="0"/>
              <a:t> </a:t>
            </a:r>
            <a:r>
              <a:rPr lang="en-US" sz="1600" dirty="0"/>
              <a:t>Enable </a:t>
            </a:r>
            <a:r>
              <a:rPr lang="en-US" sz="1600" dirty="0" smtClean="0"/>
              <a:t>machine-based </a:t>
            </a:r>
            <a:r>
              <a:rPr lang="en-US" sz="1600" dirty="0"/>
              <a:t>access and </a:t>
            </a:r>
            <a:r>
              <a:rPr lang="en-US" sz="1600" dirty="0" smtClean="0"/>
              <a:t>analysis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10080" y="3516698"/>
            <a:ext cx="4416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Toolchain scenario: a) two tools, b) information model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70568" y="1735315"/>
            <a:ext cx="552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a)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70568" y="3061897"/>
            <a:ext cx="552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b</a:t>
            </a:r>
            <a:r>
              <a:rPr lang="sv-SE" sz="1400" dirty="0" smtClean="0"/>
              <a:t>)</a:t>
            </a:r>
            <a:endParaRPr lang="en-US" sz="1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068" y="1017475"/>
            <a:ext cx="3135710" cy="15407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584" y="2965594"/>
            <a:ext cx="2782673" cy="16806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62468" y="2530261"/>
            <a:ext cx="3062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Centralized-cache architecture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98871" y="4570853"/>
            <a:ext cx="3062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Distributed-cache architecture</a:t>
            </a:r>
            <a:endParaRPr lang="en-US" sz="1400" dirty="0"/>
          </a:p>
        </p:txBody>
      </p:sp>
      <p:sp>
        <p:nvSpPr>
          <p:cNvPr id="16" name="Left Brace 15"/>
          <p:cNvSpPr/>
          <p:nvPr/>
        </p:nvSpPr>
        <p:spPr>
          <a:xfrm>
            <a:off x="5062844" y="1017475"/>
            <a:ext cx="293902" cy="3785021"/>
          </a:xfrm>
          <a:prstGeom prst="leftBrace">
            <a:avLst>
              <a:gd name="adj1" fmla="val 32357"/>
              <a:gd name="adj2" fmla="val 9497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5681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2259"/>
    </mc:Choice>
    <mc:Fallback>
      <p:transition advTm="152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Adapter architecture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076" y="840028"/>
            <a:ext cx="5919317" cy="3984156"/>
          </a:xfrm>
        </p:spPr>
      </p:pic>
    </p:spTree>
    <p:extLst>
      <p:ext uri="{BB962C8B-B14F-4D97-AF65-F5344CB8AC3E}">
        <p14:creationId xmlns:p14="http://schemas.microsoft.com/office/powerpoint/2010/main" val="1856951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7902"/>
    </mc:Choice>
    <mc:Fallback>
      <p:transition advTm="107902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Unclear </a:t>
            </a:r>
            <a:r>
              <a:rPr lang="en-US" dirty="0" smtClean="0"/>
              <a:t>which one of the two toolchain architectures should be adopted.</a:t>
            </a:r>
          </a:p>
          <a:p>
            <a:endParaRPr lang="en-US" dirty="0" smtClean="0"/>
          </a:p>
          <a:p>
            <a:r>
              <a:rPr lang="en-US" dirty="0" smtClean="0"/>
              <a:t>Separation of technical concerns should follow the organizational structure.</a:t>
            </a:r>
          </a:p>
          <a:p>
            <a:endParaRPr lang="en-US" dirty="0" smtClean="0"/>
          </a:p>
          <a:p>
            <a:r>
              <a:rPr lang="en-US" dirty="0" smtClean="0"/>
              <a:t>Information modeling was, and still is, very challenging.</a:t>
            </a:r>
          </a:p>
          <a:p>
            <a:endParaRPr lang="en-US" dirty="0" smtClean="0"/>
          </a:p>
          <a:p>
            <a:r>
              <a:rPr lang="en-US" dirty="0" smtClean="0"/>
              <a:t>Support for large-scale adoption of Semantic Web technologies is missing.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7354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26063"/>
    </mc:Choice>
    <mc:Fallback>
      <p:transition advTm="1260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2019-12-04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 four year industrial project about a web-based federated toolchain:</a:t>
            </a:r>
          </a:p>
          <a:p>
            <a:pPr lvl="1"/>
            <a:r>
              <a:rPr lang="en-US" dirty="0" smtClean="0"/>
              <a:t>Nine major lessons about technologies, development process, information modeling</a:t>
            </a:r>
          </a:p>
          <a:p>
            <a:pPr lvl="1"/>
            <a:r>
              <a:rPr lang="en-US" dirty="0" smtClean="0"/>
              <a:t>Two toolchain architectures, and a generic adapter architecture </a:t>
            </a:r>
          </a:p>
          <a:p>
            <a:pPr lvl="1"/>
            <a:endParaRPr lang="en-US" dirty="0" smtClean="0"/>
          </a:p>
          <a:p>
            <a:pPr marL="284162" indent="-285750"/>
            <a:r>
              <a:rPr lang="en-US" dirty="0" smtClean="0"/>
              <a:t>Using our ideas leads to a service-oriented toolchain, based on information models, and semantic-web-based tool adapters</a:t>
            </a:r>
          </a:p>
          <a:p>
            <a:pPr marL="284162" indent="-285750"/>
            <a:endParaRPr lang="en-US" dirty="0" smtClean="0"/>
          </a:p>
          <a:p>
            <a:pPr marL="284162" indent="-285750"/>
            <a:r>
              <a:rPr lang="en-US" dirty="0" smtClean="0"/>
              <a:t>Future work is to get the authorities to accept a safety arguments produced by this toolchain.</a:t>
            </a:r>
          </a:p>
          <a:p>
            <a:pPr marL="284162" indent="-285750"/>
            <a:endParaRPr lang="sv-SE" dirty="0" smtClean="0"/>
          </a:p>
          <a:p>
            <a:pPr lvl="1"/>
            <a:endParaRPr lang="sv-SE" dirty="0"/>
          </a:p>
          <a:p>
            <a:pPr lvl="1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05418" y="4005619"/>
            <a:ext cx="4333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you!</a:t>
            </a:r>
            <a:endParaRPr 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8887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68334"/>
    </mc:Choice>
    <mc:Fallback>
      <p:transition advTm="68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|23.6|7.7|8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6|9.9|1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5.2|9.8|17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4.5|8|12.6|2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9|9.5|13.4|4.7|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5.3|7|1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5|35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|39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5.7|6.4|6.3|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9.9|10|6.8|58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9.9|10|6.8|58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1|32.6|15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8.5|9|15.5|23.3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_mall_16x9_F (1).potx" id="{BE624EC1-4F62-4DC8-B9E4-453D120CE72B}" vid="{7DAB5301-49AB-4EA1-857A-E1147B6F727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2019 general_16_9</Template>
  <TotalTime>13542</TotalTime>
  <Words>872</Words>
  <Application>Microsoft Office PowerPoint</Application>
  <PresentationFormat>On-screen Show (16:9)</PresentationFormat>
  <Paragraphs>215</Paragraphs>
  <Slides>20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Systemtypsnitt</vt:lpstr>
      <vt:lpstr>KTH_PPT-mall</vt:lpstr>
      <vt:lpstr>Building a Web-Based Federated Toolchain</vt:lpstr>
      <vt:lpstr>The need for consistent, unambiguous data</vt:lpstr>
      <vt:lpstr>Status of the legacy toolchain</vt:lpstr>
      <vt:lpstr>Project goals*</vt:lpstr>
      <vt:lpstr>Project goals and requirements</vt:lpstr>
      <vt:lpstr>Technology and Tool Support</vt:lpstr>
      <vt:lpstr>Integration technology</vt:lpstr>
      <vt:lpstr>Integration technology</vt:lpstr>
      <vt:lpstr>Tool supported, model-driven adapter development</vt:lpstr>
      <vt:lpstr>Tool supported, model-driven adapter development</vt:lpstr>
      <vt:lpstr>Adapter (tool-interface) development</vt:lpstr>
      <vt:lpstr>Development process</vt:lpstr>
      <vt:lpstr>Information models</vt:lpstr>
      <vt:lpstr>Adapter characteristics</vt:lpstr>
      <vt:lpstr>Toolchain and adapter architecture</vt:lpstr>
      <vt:lpstr>Two toolchain architectures</vt:lpstr>
      <vt:lpstr>Two toolchain architectures</vt:lpstr>
      <vt:lpstr>Adapter architecture</vt:lpstr>
      <vt:lpstr>Discussion</vt:lpstr>
      <vt:lpstr>Summary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Nesic</dc:creator>
  <cp:lastModifiedBy>Damir Nesic</cp:lastModifiedBy>
  <cp:revision>225</cp:revision>
  <cp:lastPrinted>2013-05-27T09:10:21Z</cp:lastPrinted>
  <dcterms:created xsi:type="dcterms:W3CDTF">2019-09-03T08:05:30Z</dcterms:created>
  <dcterms:modified xsi:type="dcterms:W3CDTF">2019-12-04T06:34:47Z</dcterms:modified>
</cp:coreProperties>
</file>