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5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296"/>
  </p:normalViewPr>
  <p:slideViewPr>
    <p:cSldViewPr snapToGrid="0" snapToObjects="1">
      <p:cViewPr varScale="1">
        <p:scale>
          <a:sx n="115" d="100"/>
          <a:sy n="115" d="100"/>
        </p:scale>
        <p:origin x="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19B33-81EC-EB4C-8F27-F896C1CFE3F7}" type="datetimeFigureOut">
              <a:rPr lang="en-SE" smtClean="0"/>
              <a:t>2020-09-01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CFB4B-9A1F-D84B-BB6C-F9D24BA1787D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461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BC79C-557D-EB4E-AE7E-7191E2EED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AB8C4-0EAD-9149-8DD2-9B03A7A90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B4E88-6156-F746-99A7-51CF91170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0DCFB061-4267-4D9F-8017-6F550D3068DF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96DA4-E682-5A42-A3E5-3A52A486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F9C80-BDDE-454C-88F0-F61386C6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0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BDE19-A6D2-FA45-8007-99BF710A1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BAF51-07E7-A645-81C7-1BAC7D527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403B6-E406-D841-9D78-F3BD099BB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4ED5C-5A53-433E-8A55-46F54CE81DA5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EA19B-1134-3444-A0AC-9456FD518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53C9E-E22F-CE45-92B2-61417A1EF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01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1B41-35A5-5D47-B43C-D949E0928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4FC58-2787-5E48-A8CE-2BC700756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440B9-2034-554F-A43B-8FBCC53B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ABC0C-B6DF-45E9-B954-11C99AA62C3E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3B923-F58B-4C4E-B3B0-644DA2635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28CCB-B65D-9246-A3F2-972109BE6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38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65607-6EE7-804E-9F9D-4D95A5CD8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A6090-3A5E-3140-9424-90F1690BAF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6C1ED1-03D8-2F45-B512-5FA52DB82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E6683-40BE-8044-8F15-013FCA80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71B9-2624-4F21-93EE-35A78B1A0DAD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9BBA31-D422-9B4D-AE92-C6D0982D1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0473F-8D45-F841-90FA-A097B9E2D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94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239D9-FCC5-C544-ACF4-A753741D2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026BE-4619-F649-A497-6C3B130C8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C3748-1FE3-134D-B07B-14BA43098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E7DAB6-3D6E-CF47-9046-40EAE25FC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75C10B-AD23-5D49-A6E5-041DFEED52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61765D-152B-6D46-983A-0307E9EC7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7C2A-BE2E-4840-A907-3254E2916C96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DA00F9-5987-BB4F-B3A9-546CA12C9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CFF72A-1B91-4444-BDD4-0E11D929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9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C4919-41A2-884A-9F8F-1A3F10DDF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10DEBC-9AB6-E147-A332-1F1446FD8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7C7E49-22F1-F643-8CC4-0D4EA1BB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F28F5-952F-7541-9C06-100E9DB32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0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6C37F4-AE8C-F445-BA16-FAF3CDFE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3A0F-DEF3-4134-98D0-2E1276938A8B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2D30CC-8D8A-F648-A316-D28A7491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700BB-4DDB-9845-BBDD-EE22EF9B9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74D6-CAD6-F94E-BF68-66DDE710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2DBAF-70B4-954A-866A-6289A4424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1C584-D0B7-6F4A-A388-9202B791A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9D2DC-0E2C-3345-AE73-A86FC21E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E4C8-2960-4ADD-862C-4D9643CB15AC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7E1B65-F6A1-5242-9417-F41923B93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06C01-1057-2146-B845-1EF09A2F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43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B273-B31E-9143-9386-12EAB8B2E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DE57B6-6E51-6945-A0EB-F3668F65F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3F8D9-E58C-154E-9627-EBD9BA206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7E18D-8CF8-FF42-BF3C-6AF635F83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DEA15-09CD-4275-A8E0-385C965F48B0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B2891-8B2B-B244-BC47-1CAB9A476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EF8BE-77B7-0141-82E9-7A7CB125F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31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8F6BB-2A6D-CB43-99F4-1DC790E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0F677B-314D-D946-BCCA-254013E4E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A3471-FE04-4C44-ACBD-5893F8921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1BC61-5547-4A60-8DA1-6699760D9972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C662A-9B23-FE4F-9484-93CA1019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82E1F-D139-1848-B4FC-D39E0943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68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4F3534-3269-C645-A221-E568DCC773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7C66E-279F-A548-9D75-4FA169864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1B460-824B-CF47-8EF1-4DEAAD595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D1C6-60D0-4CD1-8F31-F912522EB041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75AC8-4807-3C4E-A75C-3B93D195C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88780-681B-CB46-B575-AE60B3572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6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CF3246-89C2-8846-AB56-4A809AC7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CD4D6-825C-374E-9463-3F60A2F28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177DE-5927-EA4F-BB76-A4CDE6E32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8082C-0922-4249-A612-B415F5231620}" type="datetime1">
              <a:rPr lang="en-US" smtClean="0"/>
              <a:t>9/1/20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52842-ABEF-1946-8C51-C236F0A1B3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AA79A-DC6C-004B-9593-183F7AF05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4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D281D2-2E13-47B1-AA88-00A392F202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24" b="110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93D98A-815F-B546-B69F-3A2392066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9379" y="1030014"/>
            <a:ext cx="4559703" cy="3464606"/>
          </a:xfrm>
        </p:spPr>
        <p:txBody>
          <a:bodyPr anchor="b">
            <a:normAutofit/>
          </a:bodyPr>
          <a:lstStyle/>
          <a:p>
            <a:r>
              <a:rPr lang="en-SE" sz="6600" dirty="0">
                <a:solidFill>
                  <a:schemeClr val="bg1"/>
                </a:solidFill>
                <a:latin typeface="Times" pitchFamily="2" charset="0"/>
              </a:rPr>
              <a:t>Kort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C79039-CEA5-674A-908C-F104EBD50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7352" y="4500438"/>
            <a:ext cx="3351729" cy="1482698"/>
          </a:xfrm>
        </p:spPr>
        <p:txBody>
          <a:bodyPr anchor="t">
            <a:normAutofit/>
          </a:bodyPr>
          <a:lstStyle/>
          <a:p>
            <a:r>
              <a:rPr lang="en-SE" sz="2800" dirty="0">
                <a:solidFill>
                  <a:schemeClr val="bg1"/>
                </a:solidFill>
                <a:latin typeface="Times" pitchFamily="2" charset="0"/>
              </a:rPr>
              <a:t>Jakob Götberg</a:t>
            </a:r>
          </a:p>
          <a:p>
            <a:r>
              <a:rPr lang="en-SE" sz="2800" dirty="0">
                <a:solidFill>
                  <a:schemeClr val="bg1"/>
                </a:solidFill>
                <a:latin typeface="Times" pitchFamily="2" charset="0"/>
              </a:rPr>
              <a:t>jgotberg@kth.se</a:t>
            </a:r>
          </a:p>
        </p:txBody>
      </p:sp>
    </p:spTree>
    <p:extLst>
      <p:ext uri="{BB962C8B-B14F-4D97-AF65-F5344CB8AC3E}">
        <p14:creationId xmlns:p14="http://schemas.microsoft.com/office/powerpoint/2010/main" val="3662721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9CD2D09-B1BB-4DF5-9E1C-3D21B21E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3355637-BA71-4F63-94C9-E77BF81BD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6689A5-8413-DB40-A9E3-F310CDE49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en-SE" dirty="0">
                <a:solidFill>
                  <a:srgbClr val="000000"/>
                </a:solidFill>
                <a:latin typeface="Times" pitchFamily="2" charset="0"/>
              </a:rPr>
              <a:t>Musik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020E-6B8A-C34C-AFAA-15F4294AB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886" y="1924341"/>
            <a:ext cx="4706803" cy="37888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dirty="0">
                <a:solidFill>
                  <a:srgbClr val="000000"/>
                </a:solidFill>
                <a:latin typeface="Times" pitchFamily="2" charset="0"/>
              </a:rPr>
              <a:t>Vad kan jag om musik?</a:t>
            </a:r>
          </a:p>
          <a:p>
            <a:pPr marL="0" indent="0">
              <a:buNone/>
            </a:pPr>
            <a:endParaRPr lang="sv-SE" sz="2000" dirty="0">
              <a:solidFill>
                <a:srgbClr val="000000"/>
              </a:solidFill>
              <a:latin typeface="Times" pitchFamily="2" charset="0"/>
            </a:endParaRPr>
          </a:p>
          <a:p>
            <a:r>
              <a:rPr lang="en-SE" sz="2000" dirty="0">
                <a:solidFill>
                  <a:srgbClr val="000000"/>
                </a:solidFill>
                <a:latin typeface="Times" pitchFamily="2" charset="0"/>
              </a:rPr>
              <a:t>Spelade piano och blockflöjt </a:t>
            </a:r>
            <a:r>
              <a:rPr lang="en-GB" sz="2000" dirty="0" err="1">
                <a:solidFill>
                  <a:srgbClr val="000000"/>
                </a:solidFill>
                <a:latin typeface="Times" pitchFamily="2" charset="0"/>
              </a:rPr>
              <a:t>i</a:t>
            </a:r>
            <a:r>
              <a:rPr lang="en-GB" sz="2000" dirty="0">
                <a:solidFill>
                  <a:srgbClr val="000000"/>
                </a:solidFill>
                <a:latin typeface="Times" pitchFamily="2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" pitchFamily="2" charset="0"/>
              </a:rPr>
              <a:t>musikskola</a:t>
            </a:r>
            <a:endParaRPr lang="en-SE" sz="2000" dirty="0">
              <a:solidFill>
                <a:srgbClr val="000000"/>
              </a:solidFill>
              <a:latin typeface="Times" pitchFamily="2" charset="0"/>
            </a:endParaRPr>
          </a:p>
          <a:p>
            <a:r>
              <a:rPr lang="en-SE" sz="2000" dirty="0">
                <a:solidFill>
                  <a:srgbClr val="000000"/>
                </a:solidFill>
                <a:latin typeface="Times" pitchFamily="2" charset="0"/>
              </a:rPr>
              <a:t>Spelar gitarr</a:t>
            </a:r>
          </a:p>
          <a:p>
            <a:r>
              <a:rPr lang="sv-SE" sz="2000" dirty="0">
                <a:solidFill>
                  <a:srgbClr val="000000"/>
                </a:solidFill>
                <a:latin typeface="Times" pitchFamily="2" charset="0"/>
              </a:rPr>
              <a:t>Musikteori och musikhistoria</a:t>
            </a:r>
            <a:endParaRPr lang="en-SE" sz="2000" dirty="0">
              <a:solidFill>
                <a:srgbClr val="000000"/>
              </a:solidFill>
              <a:latin typeface="Times" pitchFamily="2" charset="0"/>
            </a:endParaRPr>
          </a:p>
          <a:p>
            <a:pPr marL="0" indent="0">
              <a:buNone/>
            </a:pPr>
            <a:endParaRPr lang="en-SE" sz="2000" dirty="0">
              <a:solidFill>
                <a:srgbClr val="000000"/>
              </a:solidFill>
              <a:latin typeface="Times" pitchFamily="2" charset="0"/>
            </a:endParaRPr>
          </a:p>
          <a:p>
            <a:endParaRPr lang="en-SE" sz="2000" dirty="0">
              <a:solidFill>
                <a:srgbClr val="000000"/>
              </a:solidFill>
              <a:latin typeface="Times" pitchFamily="2" charset="0"/>
            </a:endParaRPr>
          </a:p>
        </p:txBody>
      </p:sp>
      <p:sp>
        <p:nvSpPr>
          <p:cNvPr id="21" name="Freeform 49">
            <a:extLst>
              <a:ext uri="{FF2B5EF4-FFF2-40B4-BE49-F238E27FC236}">
                <a16:creationId xmlns:a16="http://schemas.microsoft.com/office/drawing/2014/main" id="{967C29FE-FD32-4AFB-AD20-DBDF5864B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person holding a guitar&#10;&#10;Description automatically generated">
            <a:extLst>
              <a:ext uri="{FF2B5EF4-FFF2-40B4-BE49-F238E27FC236}">
                <a16:creationId xmlns:a16="http://schemas.microsoft.com/office/drawing/2014/main" id="{9068E99F-38DF-4A42-917A-242381E93D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19737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991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A8C550-A6FD-FB48-AE3C-924506507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90635"/>
            <a:ext cx="4805996" cy="14014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Times" pitchFamily="2" charset="0"/>
              </a:rPr>
              <a:t>Vad</a:t>
            </a:r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" pitchFamily="2" charset="0"/>
              </a:rPr>
              <a:t>är</a:t>
            </a:r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" pitchFamily="2" charset="0"/>
              </a:rPr>
              <a:t>musik</a:t>
            </a:r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?</a:t>
            </a:r>
          </a:p>
        </p:txBody>
      </p:sp>
      <p:sp>
        <p:nvSpPr>
          <p:cNvPr id="19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411E73C-42A8-C34C-9633-31853E82F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</a:blip>
          <a:srcRect l="20428" r="14340" b="2"/>
          <a:stretch/>
        </p:blipFill>
        <p:spPr>
          <a:xfrm>
            <a:off x="1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57972A1-69B7-EA49-A98C-843A2F91AB7B}"/>
              </a:ext>
            </a:extLst>
          </p:cNvPr>
          <p:cNvSpPr txBox="1">
            <a:spLocks/>
          </p:cNvSpPr>
          <p:nvPr/>
        </p:nvSpPr>
        <p:spPr>
          <a:xfrm>
            <a:off x="6363627" y="2383062"/>
            <a:ext cx="6081133" cy="26473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en-SE" sz="1800" dirty="0">
                <a:latin typeface="Times" pitchFamily="2" charset="0"/>
              </a:rPr>
              <a:t>“</a:t>
            </a:r>
            <a:r>
              <a:rPr lang="en-GB" sz="1800" dirty="0" err="1">
                <a:latin typeface="Times" pitchFamily="2" charset="0"/>
              </a:rPr>
              <a:t>Kvalifikationer</a:t>
            </a:r>
            <a:r>
              <a:rPr lang="en-SE" sz="1800" dirty="0">
                <a:latin typeface="Times" pitchFamily="2" charset="0"/>
              </a:rPr>
              <a:t>”</a:t>
            </a:r>
          </a:p>
          <a:p>
            <a:pPr>
              <a:lnSpc>
                <a:spcPct val="170000"/>
              </a:lnSpc>
            </a:pPr>
            <a:r>
              <a:rPr lang="en-SE" sz="1800" dirty="0">
                <a:latin typeface="Times" pitchFamily="2" charset="0"/>
              </a:rPr>
              <a:t>-   Frekvens: ca. 20hz till ca. 4000hz </a:t>
            </a:r>
          </a:p>
          <a:p>
            <a:pPr>
              <a:lnSpc>
                <a:spcPct val="170000"/>
              </a:lnSpc>
            </a:pPr>
            <a:r>
              <a:rPr lang="en-SE" sz="1800" dirty="0">
                <a:latin typeface="Times" pitchFamily="2" charset="0"/>
              </a:rPr>
              <a:t>-   Tempo: 60bpm till 180bpm </a:t>
            </a:r>
          </a:p>
          <a:p>
            <a:pPr>
              <a:lnSpc>
                <a:spcPct val="170000"/>
              </a:lnSpc>
            </a:pPr>
            <a:r>
              <a:rPr lang="en-SE" sz="1800" dirty="0">
                <a:latin typeface="Times" pitchFamily="2" charset="0"/>
              </a:rPr>
              <a:t>-   R</a:t>
            </a:r>
            <a:r>
              <a:rPr lang="sv-SE" sz="1800" dirty="0" err="1">
                <a:latin typeface="Times" pitchFamily="2" charset="0"/>
              </a:rPr>
              <a:t>ytm</a:t>
            </a:r>
            <a:r>
              <a:rPr lang="sv-SE" sz="1800" dirty="0">
                <a:latin typeface="Times" pitchFamily="2" charset="0"/>
              </a:rPr>
              <a:t>: taktmönster, tex 4-takt</a:t>
            </a:r>
            <a:endParaRPr lang="en-SE" sz="1800" dirty="0">
              <a:latin typeface="Time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4C891-1664-B844-A8A6-86C9F37B7B91}"/>
              </a:ext>
            </a:extLst>
          </p:cNvPr>
          <p:cNvSpPr txBox="1"/>
          <p:nvPr/>
        </p:nvSpPr>
        <p:spPr>
          <a:xfrm>
            <a:off x="7670900" y="5621034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Times" pitchFamily="2" charset="0"/>
              </a:rPr>
              <a:t>www.szynalski.com</a:t>
            </a:r>
            <a:r>
              <a:rPr lang="en-GB" dirty="0">
                <a:latin typeface="Times" pitchFamily="2" charset="0"/>
              </a:rPr>
              <a:t>/tone-generator</a:t>
            </a:r>
            <a:endParaRPr lang="en-SE" dirty="0">
              <a:latin typeface="Times" pitchFamily="2" charset="0"/>
            </a:endParaRPr>
          </a:p>
          <a:p>
            <a:endParaRPr lang="en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4F7C40-AE6D-8B40-9E48-BBA5CC855F9D}"/>
              </a:ext>
            </a:extLst>
          </p:cNvPr>
          <p:cNvSpPr txBox="1"/>
          <p:nvPr/>
        </p:nvSpPr>
        <p:spPr>
          <a:xfrm>
            <a:off x="6095999" y="1375546"/>
            <a:ext cx="4630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 err="1">
                <a:latin typeface="Times" pitchFamily="2" charset="0"/>
              </a:rPr>
              <a:t>Musik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är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ett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begrepp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som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inte</a:t>
            </a:r>
            <a:r>
              <a:rPr lang="en-GB" dirty="0">
                <a:latin typeface="Times" pitchFamily="2" charset="0"/>
              </a:rPr>
              <a:t> har </a:t>
            </a:r>
            <a:r>
              <a:rPr lang="en-GB" dirty="0" err="1">
                <a:latin typeface="Times" pitchFamily="2" charset="0"/>
              </a:rPr>
              <a:t>någon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generellt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accepterad</a:t>
            </a:r>
            <a:r>
              <a:rPr lang="en-GB" dirty="0">
                <a:latin typeface="Times" pitchFamily="2" charset="0"/>
              </a:rPr>
              <a:t> definition. </a:t>
            </a:r>
          </a:p>
          <a:p>
            <a:pPr marL="285750" indent="-285750">
              <a:buFontTx/>
              <a:buChar char="-"/>
            </a:pPr>
            <a:r>
              <a:rPr lang="en-GB" dirty="0" err="1">
                <a:latin typeface="Times" pitchFamily="2" charset="0"/>
              </a:rPr>
              <a:t>Är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allt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ljud</a:t>
            </a:r>
            <a:r>
              <a:rPr lang="en-GB" dirty="0">
                <a:latin typeface="Times" pitchFamily="2" charset="0"/>
              </a:rPr>
              <a:t> </a:t>
            </a:r>
            <a:r>
              <a:rPr lang="en-GB" dirty="0" err="1">
                <a:latin typeface="Times" pitchFamily="2" charset="0"/>
              </a:rPr>
              <a:t>musik</a:t>
            </a:r>
            <a:r>
              <a:rPr lang="en-GB" dirty="0">
                <a:latin typeface="Times" pitchFamily="2" charset="0"/>
              </a:rPr>
              <a:t>?</a:t>
            </a:r>
          </a:p>
          <a:p>
            <a:endParaRPr lang="en-SE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864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BADBCA-DA20-4279-93C6-011DEF18A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53" t="3964" b="3964"/>
          <a:stretch>
            <a:fillRect/>
          </a:stretch>
        </p:blipFill>
        <p:spPr>
          <a:xfrm>
            <a:off x="0" y="1"/>
            <a:ext cx="7554138" cy="6857999"/>
          </a:xfrm>
          <a:custGeom>
            <a:avLst/>
            <a:gdLst>
              <a:gd name="connsiteX0" fmla="*/ 0 w 7554138"/>
              <a:gd name="connsiteY0" fmla="*/ 0 h 6857999"/>
              <a:gd name="connsiteX1" fmla="*/ 7554138 w 7554138"/>
              <a:gd name="connsiteY1" fmla="*/ 0 h 6857999"/>
              <a:gd name="connsiteX2" fmla="*/ 7554138 w 7554138"/>
              <a:gd name="connsiteY2" fmla="*/ 6857999 h 6857999"/>
              <a:gd name="connsiteX3" fmla="*/ 0 w 755413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138" h="6857999">
                <a:moveTo>
                  <a:pt x="0" y="0"/>
                </a:moveTo>
                <a:lnTo>
                  <a:pt x="7554138" y="0"/>
                </a:lnTo>
                <a:lnTo>
                  <a:pt x="755413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1DF8C-0199-9D47-A220-4ACBCD196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4122420" cy="4371974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  <a:latin typeface="Times" pitchFamily="2" charset="0"/>
              </a:rPr>
              <a:t>Hur låter musik?</a:t>
            </a:r>
            <a:endParaRPr lang="en-SE" dirty="0">
              <a:solidFill>
                <a:srgbClr val="FFFFFF"/>
              </a:solidFill>
              <a:latin typeface="Times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35DC46-5663-471D-AADB-81E00E65B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0850" y="0"/>
            <a:ext cx="539115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5EB1B9-3AD3-F640-85B0-AC464450C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6438" y="757238"/>
            <a:ext cx="6301484" cy="16716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SE" b="1" dirty="0">
                <a:solidFill>
                  <a:schemeClr val="bg1"/>
                </a:solidFill>
                <a:latin typeface="Times" pitchFamily="2" charset="0"/>
              </a:rPr>
              <a:t>Kulturella skillnader</a:t>
            </a:r>
          </a:p>
          <a:p>
            <a:pPr>
              <a:buFontTx/>
              <a:buChar char="-"/>
            </a:pPr>
            <a:r>
              <a:rPr lang="sv-SE" dirty="0">
                <a:solidFill>
                  <a:schemeClr val="bg1"/>
                </a:solidFill>
                <a:latin typeface="Times" pitchFamily="2" charset="0"/>
              </a:rPr>
              <a:t>Olikheter utvecklas i isolering</a:t>
            </a:r>
          </a:p>
          <a:p>
            <a:pPr>
              <a:buFontTx/>
              <a:buChar char="-"/>
            </a:pPr>
            <a:r>
              <a:rPr lang="en-GB" dirty="0">
                <a:solidFill>
                  <a:schemeClr val="bg1"/>
                </a:solidFill>
                <a:latin typeface="Times" pitchFamily="2" charset="0"/>
              </a:rPr>
              <a:t>O</a:t>
            </a:r>
            <a:r>
              <a:rPr lang="en-SE" dirty="0">
                <a:solidFill>
                  <a:schemeClr val="bg1"/>
                </a:solidFill>
                <a:latin typeface="Times" pitchFamily="2" charset="0"/>
              </a:rPr>
              <a:t>lika uppfattningar vad som är “bra” musik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12C8319-5F3B-654C-9827-5394A1D45D5D}"/>
              </a:ext>
            </a:extLst>
          </p:cNvPr>
          <p:cNvSpPr txBox="1">
            <a:spLocks/>
          </p:cNvSpPr>
          <p:nvPr/>
        </p:nvSpPr>
        <p:spPr>
          <a:xfrm>
            <a:off x="4887588" y="3214687"/>
            <a:ext cx="7429500" cy="28860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SE" b="1" dirty="0">
                <a:latin typeface="Times" pitchFamily="2" charset="0"/>
              </a:rPr>
              <a:t>Un</a:t>
            </a:r>
            <a:r>
              <a:rPr lang="en-SE" b="1" dirty="0">
                <a:solidFill>
                  <a:schemeClr val="bg1"/>
                </a:solidFill>
                <a:latin typeface="Times" pitchFamily="2" charset="0"/>
              </a:rPr>
              <a:t>iversiella likheter</a:t>
            </a:r>
          </a:p>
          <a:p>
            <a:pPr marL="571500" indent="-571500">
              <a:buFontTx/>
              <a:buChar char="-"/>
            </a:pPr>
            <a:r>
              <a:rPr lang="en-SE" dirty="0">
                <a:solidFill>
                  <a:schemeClr val="bg1"/>
                </a:solidFill>
                <a:latin typeface="Times" pitchFamily="2" charset="0"/>
              </a:rPr>
              <a:t>Högt bpm, snabbt tempo → mycket rörelse</a:t>
            </a:r>
            <a:endParaRPr lang="en-SE" sz="4000" dirty="0">
              <a:solidFill>
                <a:schemeClr val="bg1"/>
              </a:solidFill>
              <a:latin typeface="Times" pitchFamily="2" charset="0"/>
            </a:endParaRPr>
          </a:p>
          <a:p>
            <a:pPr marL="571500" indent="-571500">
              <a:buFontTx/>
              <a:buChar char="-"/>
            </a:pPr>
            <a:r>
              <a:rPr lang="en-SE" dirty="0">
                <a:solidFill>
                  <a:schemeClr val="bg1"/>
                </a:solidFill>
                <a:latin typeface="Times" pitchFamily="2" charset="0"/>
              </a:rPr>
              <a:t>Lågt bpm, långsamt tempo → mindre rörelse</a:t>
            </a:r>
          </a:p>
          <a:p>
            <a:pPr marL="571500" indent="-571500">
              <a:buFontTx/>
              <a:buChar char="-"/>
            </a:pPr>
            <a:endParaRPr lang="en-SE" dirty="0">
              <a:solidFill>
                <a:schemeClr val="bg1"/>
              </a:solidFill>
              <a:latin typeface="Times" pitchFamily="2" charset="0"/>
            </a:endParaRPr>
          </a:p>
          <a:p>
            <a:pPr marL="571500" indent="-571500">
              <a:buFontTx/>
              <a:buChar char="-"/>
            </a:pPr>
            <a:r>
              <a:rPr lang="en-GB" dirty="0">
                <a:solidFill>
                  <a:schemeClr val="bg1"/>
                </a:solidFill>
                <a:latin typeface="Times" pitchFamily="2" charset="0"/>
              </a:rPr>
              <a:t>T</a:t>
            </a:r>
            <a:r>
              <a:rPr lang="en-SE" dirty="0">
                <a:solidFill>
                  <a:schemeClr val="bg1"/>
                </a:solidFill>
                <a:latin typeface="Times" pitchFamily="2" charset="0"/>
              </a:rPr>
              <a:t>onföljd </a:t>
            </a:r>
            <a:r>
              <a:rPr lang="en-GB" dirty="0" err="1">
                <a:solidFill>
                  <a:schemeClr val="bg1"/>
                </a:solidFill>
                <a:latin typeface="Times" pitchFamily="2" charset="0"/>
              </a:rPr>
              <a:t>i</a:t>
            </a:r>
            <a:r>
              <a:rPr lang="en-GB" dirty="0">
                <a:solidFill>
                  <a:schemeClr val="bg1"/>
                </a:solidFill>
                <a:latin typeface="Times" pitchFamily="2" charset="0"/>
              </a:rPr>
              <a:t> moll/ “</a:t>
            </a:r>
            <a:r>
              <a:rPr lang="en-GB" dirty="0" err="1">
                <a:solidFill>
                  <a:schemeClr val="bg1"/>
                </a:solidFill>
                <a:latin typeface="Times" pitchFamily="2" charset="0"/>
              </a:rPr>
              <a:t>ledsen</a:t>
            </a:r>
            <a:r>
              <a:rPr lang="en-GB" dirty="0">
                <a:solidFill>
                  <a:schemeClr val="bg1"/>
                </a:solidFill>
                <a:latin typeface="Times" pitchFamily="2" charset="0"/>
              </a:rPr>
              <a:t>” </a:t>
            </a:r>
            <a:r>
              <a:rPr lang="en-GB" dirty="0" err="1">
                <a:solidFill>
                  <a:schemeClr val="bg1"/>
                </a:solidFill>
                <a:latin typeface="Times" pitchFamily="2" charset="0"/>
              </a:rPr>
              <a:t>musik</a:t>
            </a:r>
            <a:r>
              <a:rPr lang="en-SE" dirty="0">
                <a:solidFill>
                  <a:schemeClr val="bg1"/>
                </a:solidFill>
                <a:latin typeface="Times" pitchFamily="2" charset="0"/>
              </a:rPr>
              <a:t>→ </a:t>
            </a:r>
            <a:r>
              <a:rPr lang="en-SE" dirty="0">
                <a:solidFill>
                  <a:schemeClr val="bg1"/>
                </a:solidFill>
                <a:latin typeface="Times" pitchFamily="2" charset="0"/>
                <a:sym typeface="Wingdings" pitchFamily="2" charset="2"/>
              </a:rPr>
              <a:t></a:t>
            </a:r>
            <a:endParaRPr lang="en-SE" sz="4000" dirty="0">
              <a:solidFill>
                <a:schemeClr val="bg1"/>
              </a:solidFill>
              <a:latin typeface="Times" pitchFamily="2" charset="0"/>
            </a:endParaRPr>
          </a:p>
          <a:p>
            <a:pPr marL="571500" indent="-571500">
              <a:buFontTx/>
              <a:buChar char="-"/>
            </a:pPr>
            <a:r>
              <a:rPr lang="en-SE" dirty="0">
                <a:solidFill>
                  <a:schemeClr val="bg1"/>
                </a:solidFill>
                <a:latin typeface="Times" pitchFamily="2" charset="0"/>
              </a:rPr>
              <a:t>Tonföljd </a:t>
            </a:r>
            <a:r>
              <a:rPr lang="en-GB" dirty="0" err="1">
                <a:solidFill>
                  <a:schemeClr val="bg1"/>
                </a:solidFill>
                <a:latin typeface="Times" pitchFamily="2" charset="0"/>
              </a:rPr>
              <a:t>i</a:t>
            </a:r>
            <a:r>
              <a:rPr lang="en-GB" dirty="0">
                <a:solidFill>
                  <a:schemeClr val="bg1"/>
                </a:solidFill>
                <a:latin typeface="Times" pitchFamily="2" charset="0"/>
              </a:rPr>
              <a:t> dur/ “glad” </a:t>
            </a:r>
            <a:r>
              <a:rPr lang="en-GB" dirty="0" err="1">
                <a:solidFill>
                  <a:schemeClr val="bg1"/>
                </a:solidFill>
                <a:latin typeface="Times" pitchFamily="2" charset="0"/>
              </a:rPr>
              <a:t>musik</a:t>
            </a:r>
            <a:r>
              <a:rPr lang="en-SE" dirty="0">
                <a:solidFill>
                  <a:schemeClr val="bg1"/>
                </a:solidFill>
                <a:latin typeface="Times" pitchFamily="2" charset="0"/>
              </a:rPr>
              <a:t>→ </a:t>
            </a:r>
            <a:r>
              <a:rPr lang="en-SE" dirty="0">
                <a:solidFill>
                  <a:schemeClr val="bg1"/>
                </a:solidFill>
                <a:latin typeface="Times" pitchFamily="2" charset="0"/>
                <a:sym typeface="Wingdings" pitchFamily="2" charset="2"/>
              </a:rPr>
              <a:t></a:t>
            </a:r>
            <a:endParaRPr lang="en-SE" dirty="0">
              <a:solidFill>
                <a:schemeClr val="bg1"/>
              </a:solidFill>
              <a:latin typeface="Times" pitchFamily="2" charset="0"/>
            </a:endParaRPr>
          </a:p>
          <a:p>
            <a:pPr marL="571500" indent="-571500">
              <a:buFontTx/>
              <a:buChar char="-"/>
            </a:pPr>
            <a:endParaRPr lang="en-SE" dirty="0">
              <a:solidFill>
                <a:schemeClr val="bg1"/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302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F57A58-2C13-BC4C-A2E7-C0E53E94509D}"/>
              </a:ext>
            </a:extLst>
          </p:cNvPr>
          <p:cNvSpPr txBox="1"/>
          <p:nvPr/>
        </p:nvSpPr>
        <p:spPr>
          <a:xfrm>
            <a:off x="2952752" y="3200400"/>
            <a:ext cx="6605586" cy="2371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SE" sz="2400" dirty="0">
                <a:solidFill>
                  <a:schemeClr val="bg1"/>
                </a:solidFill>
                <a:latin typeface="Times" pitchFamily="2" charset="0"/>
              </a:rPr>
              <a:t>Musik har rytm, tempo och spelas med noter inom ett visst frekvens omfång.</a:t>
            </a:r>
          </a:p>
          <a:p>
            <a:pPr marL="342900" indent="-342900">
              <a:buFontTx/>
              <a:buChar char="-"/>
            </a:pP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Musiksmak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är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mycket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kulturelt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rotat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.</a:t>
            </a:r>
          </a:p>
          <a:p>
            <a:pPr marL="342900" indent="-342900">
              <a:buFontTx/>
              <a:buChar char="-"/>
            </a:pP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Vissa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aspekter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av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musik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är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" pitchFamily="2" charset="0"/>
              </a:rPr>
              <a:t>universiella</a:t>
            </a:r>
            <a:r>
              <a:rPr lang="en-GB" sz="2400" dirty="0">
                <a:solidFill>
                  <a:schemeClr val="bg1"/>
                </a:solidFill>
                <a:latin typeface="Times" pitchFamily="2" charset="0"/>
              </a:rPr>
              <a:t>.</a:t>
            </a:r>
            <a:endParaRPr lang="en-SE" sz="2400" dirty="0">
              <a:solidFill>
                <a:schemeClr val="bg1"/>
              </a:solidFill>
              <a:latin typeface="Times" pitchFamily="2" charset="0"/>
            </a:endParaRPr>
          </a:p>
          <a:p>
            <a:pPr marL="342900" indent="-342900">
              <a:buFontTx/>
              <a:buChar char="-"/>
            </a:pPr>
            <a:endParaRPr lang="en-SE" sz="2400" dirty="0">
              <a:solidFill>
                <a:schemeClr val="bg1"/>
              </a:solidFill>
              <a:latin typeface="Times" pitchFamily="2" charset="0"/>
            </a:endParaRPr>
          </a:p>
          <a:p>
            <a:pPr marL="342900" indent="-342900">
              <a:buFontTx/>
              <a:buChar char="-"/>
            </a:pPr>
            <a:endParaRPr lang="en-SE" sz="2400" dirty="0">
              <a:solidFill>
                <a:schemeClr val="bg1"/>
              </a:solidFill>
              <a:latin typeface="Times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A39CE-6D31-1F4C-AE90-0A995B20A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1465263"/>
            <a:ext cx="10515600" cy="1325563"/>
          </a:xfrm>
        </p:spPr>
        <p:txBody>
          <a:bodyPr/>
          <a:lstStyle/>
          <a:p>
            <a:r>
              <a:rPr lang="en-SE" dirty="0">
                <a:solidFill>
                  <a:schemeClr val="bg1"/>
                </a:solidFill>
                <a:latin typeface="Times" pitchFamily="2" charset="0"/>
              </a:rPr>
              <a:t>Sammanfattning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02788C3-2E25-8342-A300-987151E18572}"/>
              </a:ext>
            </a:extLst>
          </p:cNvPr>
          <p:cNvSpPr txBox="1">
            <a:spLocks/>
          </p:cNvSpPr>
          <p:nvPr/>
        </p:nvSpPr>
        <p:spPr>
          <a:xfrm>
            <a:off x="9315759" y="5375302"/>
            <a:ext cx="3351729" cy="14826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SE" dirty="0">
                <a:latin typeface="Times" pitchFamily="2" charset="0"/>
              </a:rPr>
              <a:t>Jakob Götberg</a:t>
            </a:r>
          </a:p>
          <a:p>
            <a:pPr marL="0" indent="0">
              <a:buNone/>
            </a:pPr>
            <a:r>
              <a:rPr lang="en-SE" dirty="0">
                <a:latin typeface="Times" pitchFamily="2" charset="0"/>
              </a:rPr>
              <a:t>jgotberg@kth.se</a:t>
            </a:r>
          </a:p>
        </p:txBody>
      </p:sp>
    </p:spTree>
    <p:extLst>
      <p:ext uri="{BB962C8B-B14F-4D97-AF65-F5344CB8AC3E}">
        <p14:creationId xmlns:p14="http://schemas.microsoft.com/office/powerpoint/2010/main" val="2135143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177</Words>
  <Application>Microsoft Macintosh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</vt:lpstr>
      <vt:lpstr>Office Theme</vt:lpstr>
      <vt:lpstr>Kort presentation</vt:lpstr>
      <vt:lpstr>Musik</vt:lpstr>
      <vt:lpstr>Vad är musik?</vt:lpstr>
      <vt:lpstr>Hur låter musik?</vt:lpstr>
      <vt:lpstr>Sammanfattning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presentation</dc:title>
  <dc:creator>Jakob Götberg</dc:creator>
  <cp:lastModifiedBy>Jakob Götberg</cp:lastModifiedBy>
  <cp:revision>10</cp:revision>
  <dcterms:created xsi:type="dcterms:W3CDTF">2020-08-31T09:42:30Z</dcterms:created>
  <dcterms:modified xsi:type="dcterms:W3CDTF">2020-09-01T12:38:12Z</dcterms:modified>
</cp:coreProperties>
</file>