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334" r:id="rId3"/>
    <p:sldId id="414" r:id="rId4"/>
    <p:sldId id="335" r:id="rId5"/>
    <p:sldId id="415" r:id="rId6"/>
    <p:sldId id="336" r:id="rId7"/>
    <p:sldId id="362" r:id="rId8"/>
    <p:sldId id="416" r:id="rId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5656C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87086" autoAdjust="0"/>
  </p:normalViewPr>
  <p:slideViewPr>
    <p:cSldViewPr snapToGrid="0" showGuides="1">
      <p:cViewPr>
        <p:scale>
          <a:sx n="70" d="100"/>
          <a:sy n="70" d="100"/>
        </p:scale>
        <p:origin x="-1152" y="-7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pos="631"/>
        <p:guide pos="1020"/>
        <p:guide pos="5389"/>
        <p:guide pos="3120"/>
        <p:guide pos="219"/>
        <p:guide pos="3292"/>
      </p:guideLst>
    </p:cSldViewPr>
  </p:slideViewPr>
  <p:outlineViewPr>
    <p:cViewPr>
      <p:scale>
        <a:sx n="33" d="100"/>
        <a:sy n="33" d="100"/>
      </p:scale>
      <p:origin x="0" y="24078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4F12D-7807-40B2-BD82-76FED43FACF2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4C5362-25FB-4C70-A92D-9AAB717AF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79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5362-25FB-4C70-A92D-9AAB717AF8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8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5362-25FB-4C70-A92D-9AAB717AF8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80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5362-25FB-4C70-A92D-9AAB717AF8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80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5362-25FB-4C70-A92D-9AAB717AF8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210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1" dirty="0" err="1" smtClean="0"/>
              <a:t>They</a:t>
            </a:r>
            <a:r>
              <a:rPr lang="sv-SE" sz="1800" b="1" dirty="0" smtClean="0"/>
              <a:t> </a:t>
            </a:r>
            <a:r>
              <a:rPr lang="sv-SE" sz="1800" b="1" dirty="0" err="1" smtClean="0"/>
              <a:t>are</a:t>
            </a:r>
            <a:r>
              <a:rPr lang="sv-SE" sz="1800" b="1" dirty="0" smtClean="0"/>
              <a:t> </a:t>
            </a:r>
            <a:r>
              <a:rPr lang="sv-SE" sz="1800" b="1" dirty="0" err="1" smtClean="0"/>
              <a:t>quite</a:t>
            </a:r>
            <a:r>
              <a:rPr lang="sv-SE" sz="1800" b="1" dirty="0" smtClean="0"/>
              <a:t> </a:t>
            </a:r>
            <a:r>
              <a:rPr lang="sv-SE" sz="1800" b="1" dirty="0" err="1" smtClean="0"/>
              <a:t>experienced</a:t>
            </a:r>
            <a:r>
              <a:rPr lang="sv-SE" sz="1800" b="1" dirty="0" smtClean="0"/>
              <a:t>, </a:t>
            </a:r>
            <a:r>
              <a:rPr lang="sv-SE" sz="1800" b="1" baseline="0" dirty="0" err="1" smtClean="0"/>
              <a:t>but</a:t>
            </a:r>
            <a:r>
              <a:rPr lang="sv-SE" sz="1800" b="1" baseline="0" dirty="0" smtClean="0"/>
              <a:t> still </a:t>
            </a:r>
            <a:r>
              <a:rPr lang="sv-SE" sz="1800" b="1" baseline="0" dirty="0" err="1" smtClean="0"/>
              <a:t>think</a:t>
            </a:r>
            <a:r>
              <a:rPr lang="sv-SE" sz="1800" b="1" baseline="0" dirty="0" smtClean="0"/>
              <a:t> </a:t>
            </a:r>
            <a:r>
              <a:rPr lang="sv-SE" sz="1800" b="1" baseline="0" dirty="0" err="1" smtClean="0"/>
              <a:t>they</a:t>
            </a:r>
            <a:r>
              <a:rPr lang="sv-SE" sz="1800" b="1" baseline="0" dirty="0" smtClean="0"/>
              <a:t> </a:t>
            </a:r>
            <a:r>
              <a:rPr lang="sv-SE" sz="1800" b="1" baseline="0" dirty="0" err="1" smtClean="0"/>
              <a:t>learned</a:t>
            </a:r>
            <a:r>
              <a:rPr lang="sv-SE" sz="1800" b="1" baseline="0" dirty="0" smtClean="0"/>
              <a:t> from the </a:t>
            </a:r>
            <a:r>
              <a:rPr lang="sv-SE" sz="1800" b="1" baseline="0" dirty="0" err="1" smtClean="0"/>
              <a:t>course</a:t>
            </a:r>
            <a:r>
              <a:rPr lang="sv-SE" sz="1800" b="1" baseline="0" dirty="0" smtClean="0"/>
              <a:t>.</a:t>
            </a:r>
            <a:endParaRPr lang="sv-SE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5362-25FB-4C70-A92D-9AAB717AF8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14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err="1" smtClean="0"/>
              <a:t>Some</a:t>
            </a:r>
            <a:r>
              <a:rPr lang="sv-SE" b="1" dirty="0" smtClean="0"/>
              <a:t> </a:t>
            </a:r>
            <a:r>
              <a:rPr lang="sv-SE" b="1" dirty="0" err="1" smtClean="0"/>
              <a:t>things</a:t>
            </a:r>
            <a:r>
              <a:rPr lang="sv-SE" b="1" dirty="0" smtClean="0"/>
              <a:t> </a:t>
            </a:r>
            <a:r>
              <a:rPr lang="sv-SE" b="1" dirty="0" err="1" smtClean="0"/>
              <a:t>may</a:t>
            </a:r>
            <a:r>
              <a:rPr lang="sv-SE" b="1" dirty="0" smtClean="0"/>
              <a:t> </a:t>
            </a:r>
            <a:r>
              <a:rPr lang="sv-SE" b="1" dirty="0" err="1" smtClean="0"/>
              <a:t>have</a:t>
            </a:r>
            <a:r>
              <a:rPr lang="sv-SE" b="1" dirty="0" smtClean="0"/>
              <a:t> </a:t>
            </a:r>
            <a:r>
              <a:rPr lang="sv-SE" b="1" dirty="0" err="1" smtClean="0"/>
              <a:t>been</a:t>
            </a:r>
            <a:r>
              <a:rPr lang="sv-SE" b="1" dirty="0" smtClean="0"/>
              <a:t> </a:t>
            </a:r>
            <a:r>
              <a:rPr lang="sv-SE" b="1" dirty="0" err="1" smtClean="0"/>
              <a:t>implemented</a:t>
            </a:r>
            <a:r>
              <a:rPr lang="sv-SE" b="1" baseline="0" dirty="0" smtClean="0"/>
              <a:t> as a </a:t>
            </a:r>
            <a:r>
              <a:rPr lang="sv-SE" b="1" baseline="0" dirty="0" err="1" smtClean="0"/>
              <a:t>result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of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someone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elses</a:t>
            </a:r>
            <a:r>
              <a:rPr lang="sv-SE" b="1" baseline="0" dirty="0" smtClean="0"/>
              <a:t> action…!</a:t>
            </a:r>
            <a:endParaRPr lang="sv-S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5362-25FB-4C70-A92D-9AAB717AF8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69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”</a:t>
            </a:r>
            <a:r>
              <a:rPr lang="sv-SE" b="1" dirty="0" err="1" smtClean="0"/>
              <a:t>Have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you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talked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to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your</a:t>
            </a:r>
            <a:r>
              <a:rPr lang="sv-SE" b="1" baseline="0" dirty="0" smtClean="0"/>
              <a:t> PA/GA?”</a:t>
            </a:r>
          </a:p>
          <a:p>
            <a:r>
              <a:rPr lang="sv-SE" b="1" baseline="0" dirty="0" smtClean="0"/>
              <a:t>”</a:t>
            </a:r>
            <a:r>
              <a:rPr lang="sv-SE" b="1" baseline="0" dirty="0" err="1" smtClean="0"/>
              <a:t>Who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can</a:t>
            </a:r>
            <a:r>
              <a:rPr lang="sv-SE" b="1" baseline="0" dirty="0" smtClean="0"/>
              <a:t>/</a:t>
            </a:r>
            <a:r>
              <a:rPr lang="sv-SE" b="1" baseline="0" dirty="0" err="1" smtClean="0"/>
              <a:t>will</a:t>
            </a:r>
            <a:r>
              <a:rPr lang="sv-SE" b="1" baseline="0" dirty="0" smtClean="0"/>
              <a:t> make </a:t>
            </a:r>
            <a:r>
              <a:rPr lang="sv-SE" b="1" baseline="0" dirty="0" err="1" smtClean="0"/>
              <a:t>this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happen</a:t>
            </a:r>
            <a:r>
              <a:rPr lang="sv-SE" b="1" baseline="0" dirty="0" smtClean="0"/>
              <a:t>?”</a:t>
            </a:r>
            <a:endParaRPr lang="sv-S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5362-25FB-4C70-A92D-9AAB717AF8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6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rgbClr val="656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7896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2057400"/>
            <a:ext cx="3328988" cy="36036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2057399"/>
            <a:ext cx="3328988" cy="3603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651" y="2067717"/>
            <a:ext cx="9180625" cy="4219952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0006" h="4281672">
                <a:moveTo>
                  <a:pt x="69" y="0"/>
                </a:moveTo>
                <a:lnTo>
                  <a:pt x="9149876" y="9702"/>
                </a:lnTo>
                <a:lnTo>
                  <a:pt x="9149876" y="89"/>
                </a:lnTo>
                <a:cubicBezTo>
                  <a:pt x="9151464" y="1317690"/>
                  <a:pt x="9138022" y="2649786"/>
                  <a:pt x="9139610" y="3967387"/>
                </a:cubicBezTo>
                <a:lnTo>
                  <a:pt x="1343580" y="3963016"/>
                </a:lnTo>
                <a:cubicBezTo>
                  <a:pt x="1305423" y="3967687"/>
                  <a:pt x="1277548" y="3969456"/>
                  <a:pt x="1268613" y="4009885"/>
                </a:cubicBezTo>
                <a:cubicBezTo>
                  <a:pt x="1259678" y="4050314"/>
                  <a:pt x="1265601" y="4168622"/>
                  <a:pt x="1261493" y="4220084"/>
                </a:cubicBezTo>
                <a:cubicBezTo>
                  <a:pt x="1252639" y="4259467"/>
                  <a:pt x="1251642" y="4256446"/>
                  <a:pt x="1213117" y="4280000"/>
                </a:cubicBezTo>
                <a:lnTo>
                  <a:pt x="5075" y="4281672"/>
                </a:lnTo>
                <a:cubicBezTo>
                  <a:pt x="9308" y="3094403"/>
                  <a:pt x="1643" y="1905539"/>
                  <a:pt x="5876" y="718270"/>
                </a:cubicBezTo>
                <a:cubicBezTo>
                  <a:pt x="5876" y="326939"/>
                  <a:pt x="-737" y="428625"/>
                  <a:pt x="6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2057399"/>
            <a:ext cx="6935788" cy="360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26/03/2019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656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4" r:id="rId4"/>
    <p:sldLayoutId id="2147483663" r:id="rId5"/>
    <p:sldLayoutId id="2147483661" r:id="rId6"/>
    <p:sldLayoutId id="2147483662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ubrik 10"/>
          <p:cNvSpPr>
            <a:spLocks noGrp="1"/>
          </p:cNvSpPr>
          <p:nvPr>
            <p:ph type="ctrTitle"/>
          </p:nvPr>
        </p:nvSpPr>
        <p:spPr>
          <a:xfrm>
            <a:off x="1337936" y="464023"/>
            <a:ext cx="7665719" cy="3138985"/>
          </a:xfrm>
        </p:spPr>
        <p:txBody>
          <a:bodyPr>
            <a:noAutofit/>
          </a:bodyPr>
          <a:lstStyle/>
          <a:p>
            <a:pPr algn="ctr"/>
            <a:r>
              <a:rPr lang="sv-SE" sz="4400" dirty="0" smtClean="0">
                <a:cs typeface="Times New Roman" panose="02020603050405020304" pitchFamily="18" charset="0"/>
              </a:rPr>
              <a:t/>
            </a:r>
            <a:br>
              <a:rPr lang="sv-SE" sz="4400" dirty="0" smtClean="0">
                <a:cs typeface="Times New Roman" panose="02020603050405020304" pitchFamily="18" charset="0"/>
              </a:rPr>
            </a:br>
            <a:r>
              <a:rPr lang="sv-SE" sz="4000" dirty="0" smtClean="0">
                <a:cs typeface="Times New Roman" panose="02020603050405020304" pitchFamily="18" charset="0"/>
              </a:rPr>
              <a:t>Does </a:t>
            </a:r>
            <a:r>
              <a:rPr lang="sv-SE" sz="4000" dirty="0" err="1" smtClean="0">
                <a:cs typeface="Times New Roman" panose="02020603050405020304" pitchFamily="18" charset="0"/>
              </a:rPr>
              <a:t>taking</a:t>
            </a:r>
            <a:r>
              <a:rPr lang="sv-SE" sz="4000" dirty="0" smtClean="0">
                <a:cs typeface="Times New Roman" panose="02020603050405020304" pitchFamily="18" charset="0"/>
              </a:rPr>
              <a:t> a </a:t>
            </a:r>
            <a:r>
              <a:rPr lang="sv-SE" sz="4000" dirty="0" err="1" smtClean="0">
                <a:cs typeface="Times New Roman" panose="02020603050405020304" pitchFamily="18" charset="0"/>
              </a:rPr>
              <a:t>course</a:t>
            </a:r>
            <a:r>
              <a:rPr lang="sv-SE" sz="4000" dirty="0" smtClean="0">
                <a:cs typeface="Times New Roman" panose="02020603050405020304" pitchFamily="18" charset="0"/>
              </a:rPr>
              <a:t> in supervision make </a:t>
            </a:r>
            <a:r>
              <a:rPr lang="sv-SE" sz="4000" dirty="0" err="1" smtClean="0">
                <a:cs typeface="Times New Roman" panose="02020603050405020304" pitchFamily="18" charset="0"/>
              </a:rPr>
              <a:t>you</a:t>
            </a:r>
            <a:r>
              <a:rPr lang="sv-SE" sz="4000" dirty="0" smtClean="0">
                <a:cs typeface="Times New Roman" panose="02020603050405020304" pitchFamily="18" charset="0"/>
              </a:rPr>
              <a:t> a </a:t>
            </a:r>
            <a:r>
              <a:rPr lang="sv-SE" sz="4000" dirty="0" err="1" smtClean="0">
                <a:cs typeface="Times New Roman" panose="02020603050405020304" pitchFamily="18" charset="0"/>
              </a:rPr>
              <a:t>better</a:t>
            </a:r>
            <a:r>
              <a:rPr lang="sv-SE" sz="4000" dirty="0" smtClean="0">
                <a:cs typeface="Times New Roman" panose="02020603050405020304" pitchFamily="18" charset="0"/>
              </a:rPr>
              <a:t> supervisor?</a:t>
            </a:r>
            <a:br>
              <a:rPr lang="sv-SE" sz="4000" dirty="0" smtClean="0">
                <a:cs typeface="Times New Roman" panose="02020603050405020304" pitchFamily="18" charset="0"/>
              </a:rPr>
            </a:br>
            <a:r>
              <a:rPr lang="sv-SE" sz="4000" dirty="0">
                <a:cs typeface="Times New Roman" panose="02020603050405020304" pitchFamily="18" charset="0"/>
              </a:rPr>
              <a:t/>
            </a:r>
            <a:br>
              <a:rPr lang="sv-SE" sz="4000" dirty="0">
                <a:cs typeface="Times New Roman" panose="02020603050405020304" pitchFamily="18" charset="0"/>
              </a:rPr>
            </a:br>
            <a:r>
              <a:rPr lang="sv-SE" sz="4000" dirty="0" smtClean="0">
                <a:cs typeface="Times New Roman" panose="02020603050405020304" pitchFamily="18" charset="0"/>
              </a:rPr>
              <a:t>Niclas Hjelm, CBH </a:t>
            </a:r>
            <a:endParaRPr lang="en-GB" sz="4000" dirty="0">
              <a:solidFill>
                <a:srgbClr val="FFC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387825"/>
            <a:ext cx="6935788" cy="4453428"/>
          </a:xfrm>
        </p:spPr>
        <p:txBody>
          <a:bodyPr/>
          <a:lstStyle/>
          <a:p>
            <a:r>
              <a:rPr lang="en-US" sz="2400" b="0" dirty="0"/>
              <a:t>LH219V Supervision and Assessment of Degree Project Work in First and Second Cycle </a:t>
            </a:r>
            <a:r>
              <a:rPr lang="en-US" sz="2400" b="0" dirty="0" smtClean="0"/>
              <a:t>(3.0 ECTS)</a:t>
            </a:r>
            <a:r>
              <a:rPr lang="sv-SE" sz="2400" b="0" dirty="0" smtClean="0"/>
              <a:t/>
            </a:r>
            <a:br>
              <a:rPr lang="sv-SE" sz="2400" b="0" dirty="0" smtClean="0"/>
            </a:br>
            <a:r>
              <a:rPr lang="sv-SE" sz="2400" b="0" dirty="0"/>
              <a:t/>
            </a:r>
            <a:br>
              <a:rPr lang="sv-SE" sz="2400" b="0" dirty="0"/>
            </a:br>
            <a:r>
              <a:rPr lang="sv-SE" sz="2400" b="0" dirty="0" smtClean="0"/>
              <a:t>Niclas </a:t>
            </a:r>
            <a:r>
              <a:rPr lang="sv-SE" sz="2400" b="0" dirty="0" smtClean="0"/>
              <a:t>Hjelm, </a:t>
            </a:r>
            <a:r>
              <a:rPr lang="sv-SE" sz="2400" b="0" dirty="0" err="1" smtClean="0"/>
              <a:t>course</a:t>
            </a:r>
            <a:r>
              <a:rPr lang="sv-SE" sz="2400" b="0" dirty="0" smtClean="0"/>
              <a:t> </a:t>
            </a:r>
            <a:r>
              <a:rPr lang="sv-SE" sz="2400" b="0" dirty="0" err="1" smtClean="0"/>
              <a:t>coordinator</a:t>
            </a:r>
            <a:r>
              <a:rPr lang="sv-SE" sz="2400" b="0" dirty="0" smtClean="0"/>
              <a:t> </a:t>
            </a:r>
            <a:r>
              <a:rPr lang="sv-SE" sz="2400" b="0" dirty="0" smtClean="0"/>
              <a:t>(</a:t>
            </a:r>
            <a:r>
              <a:rPr lang="sv-SE" sz="2400" b="0" dirty="0" err="1" smtClean="0"/>
              <a:t>since</a:t>
            </a:r>
            <a:r>
              <a:rPr lang="sv-SE" sz="2400" b="0" dirty="0" smtClean="0"/>
              <a:t> 2018)</a:t>
            </a:r>
            <a:r>
              <a:rPr lang="sv-SE" sz="2400" b="0" dirty="0" smtClean="0"/>
              <a:t/>
            </a:r>
            <a:br>
              <a:rPr lang="sv-SE" sz="2400" b="0" dirty="0" smtClean="0"/>
            </a:br>
            <a:r>
              <a:rPr lang="sv-SE" sz="2400" b="0" dirty="0" smtClean="0"/>
              <a:t>Anna-Karin </a:t>
            </a:r>
            <a:r>
              <a:rPr lang="sv-SE" sz="2400" b="0" dirty="0"/>
              <a:t>Högfeldt, </a:t>
            </a:r>
            <a:r>
              <a:rPr lang="sv-SE" sz="2400" b="0" dirty="0" smtClean="0"/>
              <a:t>examiner</a:t>
            </a:r>
            <a:br>
              <a:rPr lang="sv-SE" sz="2400" b="0" dirty="0" smtClean="0"/>
            </a:br>
            <a:r>
              <a:rPr lang="sv-SE" sz="2400" b="0" dirty="0" smtClean="0"/>
              <a:t/>
            </a:r>
            <a:br>
              <a:rPr lang="sv-SE" sz="2400" b="0" dirty="0" smtClean="0"/>
            </a:br>
            <a:r>
              <a:rPr lang="sv-SE" sz="2400" b="0" dirty="0" smtClean="0"/>
              <a:t>4 workshops</a:t>
            </a:r>
            <a:br>
              <a:rPr lang="sv-SE" sz="2400" b="0" dirty="0" smtClean="0"/>
            </a:br>
            <a:r>
              <a:rPr lang="sv-SE" sz="2400" dirty="0" smtClean="0"/>
              <a:t>1 examination task</a:t>
            </a:r>
            <a:endParaRPr lang="en-US" sz="24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377524" y="600502"/>
            <a:ext cx="7428339" cy="66874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3200" dirty="0" smtClean="0"/>
              <a:t>The supervision </a:t>
            </a:r>
            <a:r>
              <a:rPr lang="sv-SE" sz="3200" dirty="0" err="1" smtClean="0"/>
              <a:t>course</a:t>
            </a:r>
            <a:r>
              <a:rPr lang="sv-SE" sz="3200" dirty="0" smtClean="0"/>
              <a:t>: LH219V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3166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050879"/>
            <a:ext cx="6935788" cy="4610146"/>
          </a:xfrm>
        </p:spPr>
        <p:txBody>
          <a:bodyPr>
            <a:normAutofit fontScale="92500" lnSpcReduction="10000"/>
          </a:bodyPr>
          <a:lstStyle/>
          <a:p>
            <a:r>
              <a:rPr lang="sv-SE" sz="4300" smtClean="0"/>
              <a:t>We wanted to find out if the course has </a:t>
            </a:r>
            <a:r>
              <a:rPr lang="sv-SE" sz="4300" b="1" smtClean="0"/>
              <a:t>real effects</a:t>
            </a:r>
            <a:r>
              <a:rPr lang="sv-SE" sz="4300" smtClean="0"/>
              <a:t> on the participants supervision skills</a:t>
            </a:r>
            <a:r>
              <a:rPr lang="sv-SE" sz="4300" smtClean="0"/>
              <a:t>.</a:t>
            </a:r>
            <a:endParaRPr lang="sv-SE" sz="4300" smtClean="0"/>
          </a:p>
          <a:p>
            <a:endParaRPr lang="sv-SE" sz="4400" smtClean="0"/>
          </a:p>
          <a:p>
            <a:endParaRPr lang="sv-SE" sz="3500" smtClean="0"/>
          </a:p>
          <a:p>
            <a:r>
              <a:rPr lang="sv-SE" sz="3500" smtClean="0"/>
              <a:t>Method: Survey sent to all 69 who completed the course in 2016-2018. </a:t>
            </a:r>
          </a:p>
          <a:p>
            <a:r>
              <a:rPr lang="sv-SE" sz="3500" smtClean="0"/>
              <a:t>21 </a:t>
            </a:r>
            <a:r>
              <a:rPr lang="sv-SE" sz="3500" smtClean="0"/>
              <a:t>respondents</a:t>
            </a:r>
            <a:r>
              <a:rPr lang="sv-SE" sz="3500" smtClean="0"/>
              <a:t>.</a:t>
            </a:r>
            <a:endParaRPr lang="en-US" sz="3500" dirty="0"/>
          </a:p>
        </p:txBody>
      </p:sp>
      <p:sp>
        <p:nvSpPr>
          <p:cNvPr id="5" name="Rectangle 4"/>
          <p:cNvSpPr/>
          <p:nvPr/>
        </p:nvSpPr>
        <p:spPr>
          <a:xfrm>
            <a:off x="1514901" y="968991"/>
            <a:ext cx="7001302" cy="290697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7" name="Picture 3" descr="C:\Users\niclash\AppData\Local\Microsoft\Windows\Temporary Internet Files\Content.IE5\0Z0F7WI8\question-mark-460864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336" y="2606768"/>
            <a:ext cx="1272606" cy="127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76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299" y="1064538"/>
            <a:ext cx="7629098" cy="5622878"/>
          </a:xfrm>
        </p:spPr>
        <p:txBody>
          <a:bodyPr>
            <a:noAutofit/>
          </a:bodyPr>
          <a:lstStyle/>
          <a:p>
            <a:r>
              <a:rPr lang="en-US" sz="2400" dirty="0"/>
              <a:t>Which of the following </a:t>
            </a:r>
            <a:r>
              <a:rPr lang="en-US" sz="2400" dirty="0" smtClean="0"/>
              <a:t>describes </a:t>
            </a:r>
            <a:r>
              <a:rPr lang="en-US" sz="2400" dirty="0"/>
              <a:t>you best? </a:t>
            </a:r>
            <a:endParaRPr lang="en-US" sz="2400" dirty="0" smtClean="0"/>
          </a:p>
          <a:p>
            <a:r>
              <a:rPr lang="en-US" sz="2400" dirty="0" smtClean="0"/>
              <a:t>---------------------------------------------------------------------------</a:t>
            </a:r>
          </a:p>
          <a:p>
            <a:r>
              <a:rPr lang="en-US" sz="2400" dirty="0" smtClean="0"/>
              <a:t>I </a:t>
            </a:r>
            <a:r>
              <a:rPr lang="en-US" sz="2400" dirty="0"/>
              <a:t>have improved a lot in my role </a:t>
            </a:r>
            <a:r>
              <a:rPr lang="en-US" sz="2400" dirty="0" smtClean="0"/>
              <a:t>			</a:t>
            </a: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(</a:t>
            </a:r>
            <a:r>
              <a:rPr lang="en-US" sz="2400" dirty="0"/>
              <a:t>as examiner/supervisor/GA</a:t>
            </a:r>
            <a:r>
              <a:rPr lang="en-US" sz="2400" dirty="0" smtClean="0"/>
              <a:t>/...)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		        </a:t>
            </a:r>
            <a:r>
              <a:rPr lang="en-US" sz="2400" dirty="0" smtClean="0">
                <a:solidFill>
                  <a:srgbClr val="FF0000"/>
                </a:solidFill>
              </a:rPr>
              <a:t>   </a:t>
            </a:r>
            <a:r>
              <a:rPr lang="en-US" sz="2400" b="1" dirty="0" smtClean="0">
                <a:solidFill>
                  <a:srgbClr val="FF0000"/>
                </a:solidFill>
              </a:rPr>
              <a:t>4</a:t>
            </a:r>
            <a:endParaRPr lang="en-US" sz="2400" b="1" dirty="0"/>
          </a:p>
          <a:p>
            <a:r>
              <a:rPr lang="en-US" sz="2400" dirty="0" smtClean="0"/>
              <a:t>I </a:t>
            </a:r>
            <a:r>
              <a:rPr lang="en-US" sz="2400" dirty="0"/>
              <a:t>have improved slightly in my role </a:t>
            </a:r>
            <a:endParaRPr lang="en-US" sz="2400" dirty="0" smtClean="0"/>
          </a:p>
          <a:p>
            <a:r>
              <a:rPr lang="en-US" sz="2400" dirty="0" smtClean="0"/>
              <a:t>(</a:t>
            </a:r>
            <a:r>
              <a:rPr lang="en-US" sz="2400" dirty="0"/>
              <a:t>as examiner/supervisor/GA</a:t>
            </a:r>
            <a:r>
              <a:rPr lang="en-US" sz="2400" dirty="0" smtClean="0"/>
              <a:t>/...)		</a:t>
            </a:r>
            <a:r>
              <a:rPr lang="en-US" sz="2400" dirty="0" smtClean="0"/>
              <a:t>         </a:t>
            </a:r>
            <a:r>
              <a:rPr lang="en-US" sz="2400" b="1" dirty="0" smtClean="0">
                <a:solidFill>
                  <a:srgbClr val="FF0000"/>
                </a:solidFill>
              </a:rPr>
              <a:t>15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I </a:t>
            </a:r>
            <a:r>
              <a:rPr lang="en-US" sz="2400" dirty="0" smtClean="0"/>
              <a:t>have not improved in </a:t>
            </a:r>
            <a:r>
              <a:rPr lang="en-US" sz="2400" dirty="0"/>
              <a:t>my role </a:t>
            </a:r>
            <a:endParaRPr lang="en-US" sz="2400" dirty="0" smtClean="0"/>
          </a:p>
          <a:p>
            <a:r>
              <a:rPr lang="en-US" sz="2400" dirty="0" smtClean="0"/>
              <a:t>(</a:t>
            </a:r>
            <a:r>
              <a:rPr lang="en-US" sz="2400" dirty="0"/>
              <a:t>as examiner/supervisor/GA</a:t>
            </a:r>
            <a:r>
              <a:rPr lang="en-US" sz="2400" dirty="0" smtClean="0"/>
              <a:t>/...)			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dirty="0" smtClean="0"/>
              <a:t>I </a:t>
            </a:r>
            <a:r>
              <a:rPr lang="en-US" sz="2400" dirty="0"/>
              <a:t>have not been involved in degree project work </a:t>
            </a:r>
            <a:endParaRPr lang="en-US" sz="2400" dirty="0" smtClean="0"/>
          </a:p>
          <a:p>
            <a:r>
              <a:rPr lang="en-US" sz="2400" dirty="0" smtClean="0"/>
              <a:t>after </a:t>
            </a:r>
            <a:r>
              <a:rPr lang="en-US" sz="2400" dirty="0"/>
              <a:t>I completed </a:t>
            </a:r>
            <a:r>
              <a:rPr lang="en-US" sz="2400" dirty="0" smtClean="0"/>
              <a:t>LH219V		</a:t>
            </a:r>
            <a:r>
              <a:rPr lang="en-US" sz="2400" b="1" dirty="0" smtClean="0"/>
              <a:t>		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36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299" y="1050890"/>
            <a:ext cx="7629098" cy="5622878"/>
          </a:xfrm>
        </p:spPr>
        <p:txBody>
          <a:bodyPr>
            <a:noAutofit/>
          </a:bodyPr>
          <a:lstStyle/>
          <a:p>
            <a:r>
              <a:rPr lang="en-US" sz="2400" dirty="0"/>
              <a:t>In the end of the examination task/project work report, you gave some </a:t>
            </a:r>
            <a:r>
              <a:rPr lang="en-US" sz="2400" dirty="0">
                <a:solidFill>
                  <a:srgbClr val="FF0000"/>
                </a:solidFill>
              </a:rPr>
              <a:t>concrete suggestions</a:t>
            </a:r>
            <a:r>
              <a:rPr lang="en-US" sz="2400" dirty="0"/>
              <a:t> for improving degree project work in your local context (</a:t>
            </a:r>
            <a:r>
              <a:rPr lang="en-US" sz="2400" dirty="0" err="1"/>
              <a:t>instution</a:t>
            </a:r>
            <a:r>
              <a:rPr lang="en-US" sz="2400" dirty="0"/>
              <a:t>/study </a:t>
            </a:r>
            <a:r>
              <a:rPr lang="en-US" sz="2400" dirty="0" err="1"/>
              <a:t>programme</a:t>
            </a:r>
            <a:r>
              <a:rPr lang="en-US" sz="2400" dirty="0"/>
              <a:t>/...). To what extent have those suggestions been implemented?</a:t>
            </a:r>
            <a:endParaRPr lang="en-US" sz="2400" dirty="0" smtClean="0"/>
          </a:p>
          <a:p>
            <a:r>
              <a:rPr lang="en-US" sz="2400" dirty="0" smtClean="0"/>
              <a:t>---------------------------------------------------------------------------</a:t>
            </a:r>
          </a:p>
          <a:p>
            <a:r>
              <a:rPr lang="en-US" sz="2400" dirty="0" smtClean="0"/>
              <a:t>Not at all						</a:t>
            </a:r>
            <a:r>
              <a:rPr lang="en-US" sz="2400" b="1" dirty="0" smtClean="0">
                <a:solidFill>
                  <a:srgbClr val="FF0000"/>
                </a:solidFill>
              </a:rPr>
              <a:t>6</a:t>
            </a:r>
          </a:p>
          <a:p>
            <a:r>
              <a:rPr lang="en-US" sz="2400" dirty="0" smtClean="0"/>
              <a:t>Partly						         </a:t>
            </a:r>
            <a:r>
              <a:rPr lang="en-US" sz="2400" b="1" dirty="0" smtClean="0">
                <a:solidFill>
                  <a:srgbClr val="FF0000"/>
                </a:solidFill>
              </a:rPr>
              <a:t>10</a:t>
            </a:r>
          </a:p>
          <a:p>
            <a:r>
              <a:rPr lang="en-US" sz="2400" dirty="0" smtClean="0"/>
              <a:t>Mostly							</a:t>
            </a:r>
            <a:r>
              <a:rPr lang="en-US" sz="2400" b="1" dirty="0" smtClean="0">
                <a:solidFill>
                  <a:srgbClr val="FF0000"/>
                </a:solidFill>
              </a:rPr>
              <a:t>5</a:t>
            </a:r>
          </a:p>
          <a:p>
            <a:r>
              <a:rPr lang="en-US" sz="2400" dirty="0" smtClean="0"/>
              <a:t>All has been implemented				</a:t>
            </a:r>
            <a:r>
              <a:rPr lang="en-US" sz="2400" b="1" dirty="0" smtClean="0">
                <a:solidFill>
                  <a:srgbClr val="FF0000"/>
                </a:solidFill>
              </a:rPr>
              <a:t>0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13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450377"/>
            <a:ext cx="6935788" cy="4662008"/>
          </a:xfrm>
        </p:spPr>
        <p:txBody>
          <a:bodyPr>
            <a:normAutofit/>
          </a:bodyPr>
          <a:lstStyle/>
          <a:p>
            <a:r>
              <a:rPr lang="en-US" sz="2400" dirty="0"/>
              <a:t>How many Degree Project Works in First and Second Cycle have you supervised? (Before, during, and after taking LH219V</a:t>
            </a:r>
            <a:r>
              <a:rPr lang="en-US" sz="2400" dirty="0" smtClean="0"/>
              <a:t>.)</a:t>
            </a:r>
          </a:p>
          <a:p>
            <a:r>
              <a:rPr lang="en-US" sz="2400" dirty="0" smtClean="0"/>
              <a:t>--------------------------------------------------------------------</a:t>
            </a:r>
            <a:endParaRPr lang="en-US" sz="2400" dirty="0"/>
          </a:p>
          <a:p>
            <a:r>
              <a:rPr lang="en-US" sz="2400" dirty="0" smtClean="0"/>
              <a:t>41-			</a:t>
            </a:r>
            <a:r>
              <a:rPr lang="en-US" sz="2400" dirty="0" smtClean="0"/>
              <a:t>			</a:t>
            </a:r>
            <a:r>
              <a:rPr lang="en-US" sz="2400" b="1" dirty="0" smtClean="0">
                <a:solidFill>
                  <a:srgbClr val="FF0000"/>
                </a:solidFill>
              </a:rPr>
              <a:t>4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21-40		         </a:t>
            </a:r>
            <a:r>
              <a:rPr lang="en-US" sz="2400" dirty="0" smtClean="0"/>
              <a:t>			         </a:t>
            </a:r>
            <a:r>
              <a:rPr lang="en-US" sz="2400" b="1" dirty="0" smtClean="0">
                <a:solidFill>
                  <a:srgbClr val="FF0000"/>
                </a:solidFill>
              </a:rPr>
              <a:t>10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11-20			</a:t>
            </a:r>
            <a:r>
              <a:rPr lang="en-US" sz="2400" dirty="0" smtClean="0"/>
              <a:t>			</a:t>
            </a:r>
            <a:r>
              <a:rPr lang="en-US" sz="2400" b="1" dirty="0" smtClean="0">
                <a:solidFill>
                  <a:srgbClr val="FF0000"/>
                </a:solidFill>
              </a:rPr>
              <a:t>4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  6-10			</a:t>
            </a:r>
            <a:r>
              <a:rPr lang="en-US" sz="2400" dirty="0" smtClean="0"/>
              <a:t>			</a:t>
            </a:r>
            <a:r>
              <a:rPr lang="en-US" sz="2400" b="1" dirty="0" smtClean="0">
                <a:solidFill>
                  <a:srgbClr val="FF0000"/>
                </a:solidFill>
              </a:rPr>
              <a:t>2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  1-5			</a:t>
            </a:r>
            <a:r>
              <a:rPr lang="en-US" sz="2400" dirty="0" smtClean="0"/>
              <a:t>			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  0			</a:t>
            </a:r>
            <a:r>
              <a:rPr lang="en-US" sz="2400" dirty="0" smtClean="0"/>
              <a:t>			</a:t>
            </a:r>
            <a:r>
              <a:rPr lang="en-US" sz="2400" b="1" dirty="0" smtClean="0">
                <a:solidFill>
                  <a:srgbClr val="FF0000"/>
                </a:solidFill>
              </a:rPr>
              <a:t>0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84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695848"/>
            <a:ext cx="6935788" cy="668338"/>
          </a:xfrm>
        </p:spPr>
        <p:txBody>
          <a:bodyPr/>
          <a:lstStyle/>
          <a:p>
            <a:pPr algn="ctr"/>
            <a:r>
              <a:rPr lang="sv-SE" sz="3200" dirty="0" err="1" smtClean="0"/>
              <a:t>Conclusions</a:t>
            </a:r>
            <a:endParaRPr lang="sv-S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542194"/>
            <a:ext cx="6746828" cy="412162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19/21 (over 90%) thinks they are a better supervisor after taking the course!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15/21 states that some of their suggestions has been implemented!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   This is quite unexpected, since some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     suggestions needs to be approved from a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    GA/PA/examiner…</a:t>
            </a:r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/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/>
          </a:p>
        </p:txBody>
      </p:sp>
      <p:pic>
        <p:nvPicPr>
          <p:cNvPr id="1026" name="Picture 2" descr="C:\Users\niclash\AppData\Local\Microsoft\Windows\Temporary Internet Files\Content.IE5\4HF0FQ9H\mark-41701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720" y="1719648"/>
            <a:ext cx="712991" cy="71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niclash\AppData\Local\Microsoft\Windows\Temporary Internet Files\Content.IE5\4HF0FQ9H\mark-41701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992" y="2595392"/>
            <a:ext cx="712991" cy="71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50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695848"/>
            <a:ext cx="6935788" cy="668338"/>
          </a:xfrm>
        </p:spPr>
        <p:txBody>
          <a:bodyPr/>
          <a:lstStyle/>
          <a:p>
            <a:pPr algn="ctr"/>
            <a:r>
              <a:rPr lang="sv-SE" sz="3200" dirty="0" err="1" smtClean="0"/>
              <a:t>Conclusions</a:t>
            </a:r>
            <a:endParaRPr lang="sv-S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733266"/>
            <a:ext cx="6746828" cy="4121623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“I am not responsible for the decision making about these issues</a:t>
            </a:r>
            <a:r>
              <a:rPr lang="en-US" sz="2400" b="1" dirty="0" smtClean="0">
                <a:solidFill>
                  <a:srgbClr val="FF0000"/>
                </a:solidFill>
              </a:rPr>
              <a:t>.”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“Rigid institutional structure</a:t>
            </a:r>
            <a:r>
              <a:rPr lang="en-US" sz="2400" b="1" dirty="0" smtClean="0">
                <a:solidFill>
                  <a:srgbClr val="FF0000"/>
                </a:solidFill>
              </a:rPr>
              <a:t>.”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“There simply is not enough time or resources available to realize most of what the course report suggested.”</a:t>
            </a:r>
            <a:endParaRPr lang="en-US" sz="2400" b="1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5418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TH_PPT template grey">
  <a:themeElements>
    <a:clrScheme name="Anpassat 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E87C1"/>
      </a:accent2>
      <a:accent3>
        <a:srgbClr val="A3BBDB"/>
      </a:accent3>
      <a:accent4>
        <a:srgbClr val="65656C"/>
      </a:accent4>
      <a:accent5>
        <a:srgbClr val="939398"/>
      </a:accent5>
      <a:accent6>
        <a:srgbClr val="C2C2C4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grey</Template>
  <TotalTime>14530</TotalTime>
  <Words>276</Words>
  <Application>Microsoft Office PowerPoint</Application>
  <PresentationFormat>On-screen Show (4:3)</PresentationFormat>
  <Paragraphs>56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KTH_PPT template grey</vt:lpstr>
      <vt:lpstr> Does taking a course in supervision make you a better supervisor?  Niclas Hjelm, CBH </vt:lpstr>
      <vt:lpstr>LH219V Supervision and Assessment of Degree Project Work in First and Second Cycle (3.0 ECTS)  Niclas Hjelm, course coordinator (since 2018) Anna-Karin Högfeldt, examiner  4 workshops 1 examination task</vt:lpstr>
      <vt:lpstr>PowerPoint Presentation</vt:lpstr>
      <vt:lpstr>PowerPoint Presentation</vt:lpstr>
      <vt:lpstr>PowerPoint Presentation</vt:lpstr>
      <vt:lpstr>PowerPoint Presentation</vt:lpstr>
      <vt:lpstr>Conclusions</vt:lpstr>
      <vt:lpstr>Conclusions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workshop A! Regulating documents / Examiner’s role</dc:title>
  <dc:creator>Anna-Karin Högfeldt</dc:creator>
  <cp:lastModifiedBy>Niclas Hjelm</cp:lastModifiedBy>
  <cp:revision>279</cp:revision>
  <cp:lastPrinted>2017-03-14T10:33:17Z</cp:lastPrinted>
  <dcterms:created xsi:type="dcterms:W3CDTF">2015-03-23T15:32:22Z</dcterms:created>
  <dcterms:modified xsi:type="dcterms:W3CDTF">2019-03-26T19:32:17Z</dcterms:modified>
</cp:coreProperties>
</file>