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8" r:id="rId2"/>
    <p:sldId id="334" r:id="rId3"/>
    <p:sldId id="419" r:id="rId4"/>
    <p:sldId id="420" r:id="rId5"/>
    <p:sldId id="422" r:id="rId6"/>
    <p:sldId id="421" r:id="rId7"/>
    <p:sldId id="423" r:id="rId8"/>
    <p:sldId id="424" r:id="rId9"/>
    <p:sldId id="362" r:id="rId10"/>
    <p:sldId id="418" r:id="rId11"/>
    <p:sldId id="416" r:id="rId12"/>
    <p:sldId id="417" r:id="rId1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5656C"/>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82" autoAdjust="0"/>
    <p:restoredTop sz="87086" autoAdjust="0"/>
  </p:normalViewPr>
  <p:slideViewPr>
    <p:cSldViewPr snapToGrid="0" showGuides="1">
      <p:cViewPr>
        <p:scale>
          <a:sx n="70" d="100"/>
          <a:sy n="70" d="100"/>
        </p:scale>
        <p:origin x="-1170" y="-72"/>
      </p:cViewPr>
      <p:guideLst>
        <p:guide orient="horz" pos="1296"/>
        <p:guide orient="horz" pos="629"/>
        <p:guide orient="horz" pos="997"/>
        <p:guide orient="horz"/>
        <p:guide orient="horz" pos="217"/>
        <p:guide orient="horz" pos="3681"/>
        <p:guide pos="631"/>
        <p:guide pos="1020"/>
        <p:guide pos="5389"/>
        <p:guide pos="3120"/>
        <p:guide pos="219"/>
        <p:guide pos="3292"/>
      </p:guideLst>
    </p:cSldViewPr>
  </p:slideViewPr>
  <p:outlineViewPr>
    <p:cViewPr>
      <p:scale>
        <a:sx n="33" d="100"/>
        <a:sy n="33" d="100"/>
      </p:scale>
      <p:origin x="0" y="24078"/>
    </p:cViewPr>
  </p:outlin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079D065-03A5-4C09-9A36-A973175AAF75}" type="datetimeFigureOut">
              <a:rPr lang="en-GB" smtClean="0"/>
              <a:t>28/03/2019</a:t>
            </a:fld>
            <a:endParaRPr lang="en-GB"/>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74F99DCF-A131-4957-829E-DFB5C8C3EC8F}" type="slidenum">
              <a:rPr lang="en-GB" smtClean="0"/>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6C4F12D-7807-40B2-BD82-76FED43FACF2}" type="datetimeFigureOut">
              <a:rPr lang="en-US" smtClean="0"/>
              <a:t>3/28/2019</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14C5362-25FB-4C70-A92D-9AAB717AF888}" type="slidenum">
              <a:rPr lang="en-US" smtClean="0"/>
              <a:t>‹#›</a:t>
            </a:fld>
            <a:endParaRPr lang="en-US"/>
          </a:p>
        </p:txBody>
      </p:sp>
    </p:spTree>
    <p:extLst>
      <p:ext uri="{BB962C8B-B14F-4D97-AF65-F5344CB8AC3E}">
        <p14:creationId xmlns:p14="http://schemas.microsoft.com/office/powerpoint/2010/main" val="1073079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1</a:t>
            </a:fld>
            <a:endParaRPr lang="en-US"/>
          </a:p>
        </p:txBody>
      </p:sp>
    </p:spTree>
    <p:extLst>
      <p:ext uri="{BB962C8B-B14F-4D97-AF65-F5344CB8AC3E}">
        <p14:creationId xmlns:p14="http://schemas.microsoft.com/office/powerpoint/2010/main" val="2977380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2</a:t>
            </a:fld>
            <a:endParaRPr lang="en-US"/>
          </a:p>
        </p:txBody>
      </p:sp>
    </p:spTree>
    <p:extLst>
      <p:ext uri="{BB962C8B-B14F-4D97-AF65-F5344CB8AC3E}">
        <p14:creationId xmlns:p14="http://schemas.microsoft.com/office/powerpoint/2010/main" val="3017580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3</a:t>
            </a:fld>
            <a:endParaRPr lang="en-US"/>
          </a:p>
        </p:txBody>
      </p:sp>
    </p:spTree>
    <p:extLst>
      <p:ext uri="{BB962C8B-B14F-4D97-AF65-F5344CB8AC3E}">
        <p14:creationId xmlns:p14="http://schemas.microsoft.com/office/powerpoint/2010/main" val="3017580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4</a:t>
            </a:fld>
            <a:endParaRPr lang="en-US"/>
          </a:p>
        </p:txBody>
      </p:sp>
    </p:spTree>
    <p:extLst>
      <p:ext uri="{BB962C8B-B14F-4D97-AF65-F5344CB8AC3E}">
        <p14:creationId xmlns:p14="http://schemas.microsoft.com/office/powerpoint/2010/main" val="3017580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5</a:t>
            </a:fld>
            <a:endParaRPr lang="en-US"/>
          </a:p>
        </p:txBody>
      </p:sp>
    </p:spTree>
    <p:extLst>
      <p:ext uri="{BB962C8B-B14F-4D97-AF65-F5344CB8AC3E}">
        <p14:creationId xmlns:p14="http://schemas.microsoft.com/office/powerpoint/2010/main" val="3017580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6</a:t>
            </a:fld>
            <a:endParaRPr lang="en-US"/>
          </a:p>
        </p:txBody>
      </p:sp>
    </p:spTree>
    <p:extLst>
      <p:ext uri="{BB962C8B-B14F-4D97-AF65-F5344CB8AC3E}">
        <p14:creationId xmlns:p14="http://schemas.microsoft.com/office/powerpoint/2010/main" val="3017580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7</a:t>
            </a:fld>
            <a:endParaRPr lang="en-US"/>
          </a:p>
        </p:txBody>
      </p:sp>
    </p:spTree>
    <p:extLst>
      <p:ext uri="{BB962C8B-B14F-4D97-AF65-F5344CB8AC3E}">
        <p14:creationId xmlns:p14="http://schemas.microsoft.com/office/powerpoint/2010/main" val="3017580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5362-25FB-4C70-A92D-9AAB717AF888}" type="slidenum">
              <a:rPr lang="en-US" smtClean="0"/>
              <a:t>8</a:t>
            </a:fld>
            <a:endParaRPr lang="en-US"/>
          </a:p>
        </p:txBody>
      </p:sp>
    </p:spTree>
    <p:extLst>
      <p:ext uri="{BB962C8B-B14F-4D97-AF65-F5344CB8AC3E}">
        <p14:creationId xmlns:p14="http://schemas.microsoft.com/office/powerpoint/2010/main" val="3017580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b="1" dirty="0"/>
          </a:p>
        </p:txBody>
      </p:sp>
      <p:sp>
        <p:nvSpPr>
          <p:cNvPr id="4" name="Slide Number Placeholder 3"/>
          <p:cNvSpPr>
            <a:spLocks noGrp="1"/>
          </p:cNvSpPr>
          <p:nvPr>
            <p:ph type="sldNum" sz="quarter" idx="10"/>
          </p:nvPr>
        </p:nvSpPr>
        <p:spPr/>
        <p:txBody>
          <a:bodyPr/>
          <a:lstStyle/>
          <a:p>
            <a:fld id="{C14C5362-25FB-4C70-A92D-9AAB717AF888}" type="slidenum">
              <a:rPr lang="en-US" smtClean="0"/>
              <a:t>9</a:t>
            </a:fld>
            <a:endParaRPr lang="en-US"/>
          </a:p>
        </p:txBody>
      </p:sp>
    </p:spTree>
    <p:extLst>
      <p:ext uri="{BB962C8B-B14F-4D97-AF65-F5344CB8AC3E}">
        <p14:creationId xmlns:p14="http://schemas.microsoft.com/office/powerpoint/2010/main" val="2335469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dirty="0" err="1" smtClean="0"/>
              <a:t>Clearly</a:t>
            </a:r>
            <a:r>
              <a:rPr lang="sv-SE" b="1" baseline="0" dirty="0" smtClean="0"/>
              <a:t> </a:t>
            </a:r>
            <a:r>
              <a:rPr lang="sv-SE" b="1" baseline="0" dirty="0" err="1" smtClean="0"/>
              <a:t>r</a:t>
            </a:r>
            <a:r>
              <a:rPr lang="sv-SE" b="1" dirty="0" err="1" smtClean="0"/>
              <a:t>educed</a:t>
            </a:r>
            <a:r>
              <a:rPr lang="sv-SE" b="1" dirty="0" smtClean="0"/>
              <a:t> </a:t>
            </a:r>
            <a:r>
              <a:rPr lang="sv-SE" b="1" dirty="0" err="1" smtClean="0"/>
              <a:t>frequency</a:t>
            </a:r>
            <a:r>
              <a:rPr lang="sv-SE" b="1" dirty="0" smtClean="0"/>
              <a:t> </a:t>
            </a:r>
            <a:r>
              <a:rPr lang="sv-SE" b="1" dirty="0" err="1" smtClean="0"/>
              <a:t>of</a:t>
            </a:r>
            <a:r>
              <a:rPr lang="sv-SE" b="1" dirty="0" smtClean="0"/>
              <a:t> </a:t>
            </a:r>
            <a:r>
              <a:rPr lang="sv-SE" b="1" u="sng" dirty="0" smtClean="0"/>
              <a:t>formal</a:t>
            </a:r>
            <a:r>
              <a:rPr lang="sv-SE" b="1" dirty="0" smtClean="0"/>
              <a:t> </a:t>
            </a:r>
            <a:r>
              <a:rPr lang="sv-SE" b="1" dirty="0" err="1" smtClean="0"/>
              <a:t>errors</a:t>
            </a:r>
            <a:r>
              <a:rPr lang="sv-SE" b="1" dirty="0" smtClean="0"/>
              <a:t>! </a:t>
            </a:r>
            <a:endParaRPr lang="sv-SE" b="1" dirty="0"/>
          </a:p>
        </p:txBody>
      </p:sp>
      <p:sp>
        <p:nvSpPr>
          <p:cNvPr id="4" name="Slide Number Placeholder 3"/>
          <p:cNvSpPr>
            <a:spLocks noGrp="1"/>
          </p:cNvSpPr>
          <p:nvPr>
            <p:ph type="sldNum" sz="quarter" idx="10"/>
          </p:nvPr>
        </p:nvSpPr>
        <p:spPr/>
        <p:txBody>
          <a:bodyPr/>
          <a:lstStyle/>
          <a:p>
            <a:fld id="{C14C5362-25FB-4C70-A92D-9AAB717AF888}" type="slidenum">
              <a:rPr lang="en-US" smtClean="0"/>
              <a:t>10</a:t>
            </a:fld>
            <a:endParaRPr lang="en-US"/>
          </a:p>
        </p:txBody>
      </p:sp>
    </p:spTree>
    <p:extLst>
      <p:ext uri="{BB962C8B-B14F-4D97-AF65-F5344CB8AC3E}">
        <p14:creationId xmlns:p14="http://schemas.microsoft.com/office/powerpoint/2010/main" val="2335469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b="1" dirty="0"/>
          </a:p>
        </p:txBody>
      </p:sp>
      <p:sp>
        <p:nvSpPr>
          <p:cNvPr id="4" name="Slide Number Placeholder 3"/>
          <p:cNvSpPr>
            <a:spLocks noGrp="1"/>
          </p:cNvSpPr>
          <p:nvPr>
            <p:ph type="sldNum" sz="quarter" idx="10"/>
          </p:nvPr>
        </p:nvSpPr>
        <p:spPr/>
        <p:txBody>
          <a:bodyPr/>
          <a:lstStyle/>
          <a:p>
            <a:fld id="{C14C5362-25FB-4C70-A92D-9AAB717AF888}" type="slidenum">
              <a:rPr lang="en-US" smtClean="0"/>
              <a:t>11</a:t>
            </a:fld>
            <a:endParaRPr lang="en-US"/>
          </a:p>
        </p:txBody>
      </p:sp>
    </p:spTree>
    <p:extLst>
      <p:ext uri="{BB962C8B-B14F-4D97-AF65-F5344CB8AC3E}">
        <p14:creationId xmlns:p14="http://schemas.microsoft.com/office/powerpoint/2010/main" val="2335469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b="1" dirty="0"/>
          </a:p>
        </p:txBody>
      </p:sp>
      <p:sp>
        <p:nvSpPr>
          <p:cNvPr id="4" name="Slide Number Placeholder 3"/>
          <p:cNvSpPr>
            <a:spLocks noGrp="1"/>
          </p:cNvSpPr>
          <p:nvPr>
            <p:ph type="sldNum" sz="quarter" idx="10"/>
          </p:nvPr>
        </p:nvSpPr>
        <p:spPr/>
        <p:txBody>
          <a:bodyPr/>
          <a:lstStyle/>
          <a:p>
            <a:fld id="{C14C5362-25FB-4C70-A92D-9AAB717AF888}" type="slidenum">
              <a:rPr lang="en-US" smtClean="0"/>
              <a:t>12</a:t>
            </a:fld>
            <a:endParaRPr lang="en-US"/>
          </a:p>
        </p:txBody>
      </p:sp>
    </p:spTree>
    <p:extLst>
      <p:ext uri="{BB962C8B-B14F-4D97-AF65-F5344CB8AC3E}">
        <p14:creationId xmlns:p14="http://schemas.microsoft.com/office/powerpoint/2010/main" val="23354698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rgbClr val="656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en-US" smtClean="0"/>
              <a:t>Click to edit Master title style</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en-US" smtClean="0"/>
              <a:t>Click to edit Master title style</a:t>
            </a:r>
            <a:endParaRPr lang="en-GB" dirty="0"/>
          </a:p>
        </p:txBody>
      </p:sp>
      <p:sp>
        <p:nvSpPr>
          <p:cNvPr id="3" name="Platshållare för innehåll 2"/>
          <p:cNvSpPr>
            <a:spLocks noGrp="1"/>
          </p:cNvSpPr>
          <p:nvPr>
            <p:ph idx="1"/>
          </p:nvPr>
        </p:nvSpPr>
        <p:spPr>
          <a:xfrm>
            <a:off x="1619250" y="2057399"/>
            <a:ext cx="6935788"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28/03/2019</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Tree>
    <p:extLst>
      <p:ext uri="{BB962C8B-B14F-4D97-AF65-F5344CB8AC3E}">
        <p14:creationId xmlns:p14="http://schemas.microsoft.com/office/powerpoint/2010/main" val="14555286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7896" cy="668338"/>
          </a:xfrm>
        </p:spPr>
        <p:txBody>
          <a:bodyPr/>
          <a:lstStyle/>
          <a:p>
            <a:r>
              <a:rPr lang="en-US" smtClean="0"/>
              <a:t>Click to edit Master title style</a:t>
            </a:r>
            <a:endParaRPr lang="en-GB" dirty="0"/>
          </a:p>
        </p:txBody>
      </p:sp>
      <p:sp>
        <p:nvSpPr>
          <p:cNvPr id="3" name="Platshållare för innehåll 2"/>
          <p:cNvSpPr>
            <a:spLocks noGrp="1"/>
          </p:cNvSpPr>
          <p:nvPr>
            <p:ph idx="1"/>
          </p:nvPr>
        </p:nvSpPr>
        <p:spPr>
          <a:xfrm>
            <a:off x="1619250" y="2057399"/>
            <a:ext cx="3312790"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28/03/2019</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9" name="Platshållare för bild 8"/>
          <p:cNvSpPr>
            <a:spLocks noGrp="1"/>
          </p:cNvSpPr>
          <p:nvPr>
            <p:ph type="pic" sz="quarter" idx="13"/>
          </p:nvPr>
        </p:nvSpPr>
        <p:spPr>
          <a:xfrm>
            <a:off x="5226050" y="2057399"/>
            <a:ext cx="3328988" cy="3603625"/>
          </a:xfrm>
        </p:spPr>
        <p:txBody>
          <a:bodyPr/>
          <a:lstStyle/>
          <a:p>
            <a:r>
              <a:rPr lang="en-US" smtClean="0"/>
              <a:t>Click icon to add picture</a:t>
            </a:r>
            <a:endParaRPr lang="en-GB"/>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ch graf">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en-US" smtClean="0"/>
              <a:t>Click to edit Master title style</a:t>
            </a:r>
            <a:endParaRPr lang="en-GB" dirty="0"/>
          </a:p>
        </p:txBody>
      </p:sp>
      <p:sp>
        <p:nvSpPr>
          <p:cNvPr id="3" name="Platshållare för innehåll 2"/>
          <p:cNvSpPr>
            <a:spLocks noGrp="1"/>
          </p:cNvSpPr>
          <p:nvPr>
            <p:ph idx="1"/>
          </p:nvPr>
        </p:nvSpPr>
        <p:spPr>
          <a:xfrm>
            <a:off x="1619250" y="2057399"/>
            <a:ext cx="3312790"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28/03/2019</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diagram 7"/>
          <p:cNvSpPr>
            <a:spLocks noGrp="1"/>
          </p:cNvSpPr>
          <p:nvPr>
            <p:ph type="chart" sz="quarter" idx="13"/>
          </p:nvPr>
        </p:nvSpPr>
        <p:spPr>
          <a:xfrm>
            <a:off x="5226050" y="2057400"/>
            <a:ext cx="3328988" cy="3603625"/>
          </a:xfrm>
        </p:spPr>
        <p:txBody>
          <a:bodyPr>
            <a:normAutofit/>
          </a:bodyPr>
          <a:lstStyle>
            <a:lvl1pPr>
              <a:defRPr sz="1400"/>
            </a:lvl1pPr>
          </a:lstStyle>
          <a:p>
            <a:r>
              <a:rPr lang="en-US" smtClean="0"/>
              <a:t>Click icon to add chart</a:t>
            </a:r>
            <a:endParaRPr lang="en-GB"/>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bilder">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en-US" smtClean="0"/>
              <a:t>Click to edit Master title style</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28/03/2019</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9" name="Platshållare för bild 8"/>
          <p:cNvSpPr>
            <a:spLocks noGrp="1"/>
          </p:cNvSpPr>
          <p:nvPr>
            <p:ph type="pic" sz="quarter" idx="13"/>
          </p:nvPr>
        </p:nvSpPr>
        <p:spPr>
          <a:xfrm>
            <a:off x="5226050" y="2057399"/>
            <a:ext cx="3328988" cy="3603625"/>
          </a:xfrm>
        </p:spPr>
        <p:txBody>
          <a:bodyPr/>
          <a:lstStyle/>
          <a:p>
            <a:r>
              <a:rPr lang="en-US" smtClean="0"/>
              <a:t>Click icon to add picture</a:t>
            </a:r>
            <a:endParaRPr lang="en-GB" dirty="0"/>
          </a:p>
        </p:txBody>
      </p:sp>
      <p:sp>
        <p:nvSpPr>
          <p:cNvPr id="8" name="Platshållare för bild 8"/>
          <p:cNvSpPr>
            <a:spLocks noGrp="1"/>
          </p:cNvSpPr>
          <p:nvPr>
            <p:ph type="pic" sz="quarter" idx="14"/>
          </p:nvPr>
        </p:nvSpPr>
        <p:spPr>
          <a:xfrm>
            <a:off x="1619250" y="2057399"/>
            <a:ext cx="3328988" cy="3603625"/>
          </a:xfrm>
        </p:spPr>
        <p:txBody>
          <a:bodyPr/>
          <a:lstStyle/>
          <a:p>
            <a:r>
              <a:rPr lang="en-US" smtClean="0"/>
              <a:t>Click icon to add picture</a:t>
            </a:r>
            <a:endParaRPr lang="en-GB"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tfallande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en-US" smtClean="0"/>
              <a:t>Click to edit Master title style</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28/03/2019</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bild 7"/>
          <p:cNvSpPr>
            <a:spLocks noGrp="1"/>
          </p:cNvSpPr>
          <p:nvPr>
            <p:ph type="pic" sz="quarter" idx="13"/>
          </p:nvPr>
        </p:nvSpPr>
        <p:spPr>
          <a:xfrm>
            <a:off x="-3651" y="2067717"/>
            <a:ext cx="9180625" cy="4219952"/>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50006" h="4281672">
                <a:moveTo>
                  <a:pt x="69" y="0"/>
                </a:moveTo>
                <a:lnTo>
                  <a:pt x="9149876" y="9702"/>
                </a:lnTo>
                <a:lnTo>
                  <a:pt x="9149876" y="89"/>
                </a:lnTo>
                <a:cubicBezTo>
                  <a:pt x="9151464" y="1317690"/>
                  <a:pt x="9138022" y="2649786"/>
                  <a:pt x="9139610" y="3967387"/>
                </a:cubicBezTo>
                <a:lnTo>
                  <a:pt x="1343580" y="3963016"/>
                </a:lnTo>
                <a:cubicBezTo>
                  <a:pt x="1305423" y="3967687"/>
                  <a:pt x="1277548" y="3969456"/>
                  <a:pt x="1268613" y="4009885"/>
                </a:cubicBezTo>
                <a:cubicBezTo>
                  <a:pt x="1259678" y="4050314"/>
                  <a:pt x="1265601" y="4168622"/>
                  <a:pt x="1261493" y="4220084"/>
                </a:cubicBezTo>
                <a:cubicBezTo>
                  <a:pt x="1252639" y="4259467"/>
                  <a:pt x="1251642" y="4256446"/>
                  <a:pt x="1213117" y="4280000"/>
                </a:cubicBezTo>
                <a:lnTo>
                  <a:pt x="5075" y="4281672"/>
                </a:lnTo>
                <a:cubicBezTo>
                  <a:pt x="9308" y="3094403"/>
                  <a:pt x="1643" y="1905539"/>
                  <a:pt x="5876" y="718270"/>
                </a:cubicBezTo>
                <a:cubicBezTo>
                  <a:pt x="5876" y="326939"/>
                  <a:pt x="-737" y="428625"/>
                  <a:pt x="69" y="0"/>
                </a:cubicBezTo>
                <a:close/>
              </a:path>
            </a:pathLst>
          </a:custGeom>
        </p:spPr>
        <p:txBody>
          <a:bodyPr/>
          <a:lstStyle/>
          <a:p>
            <a:r>
              <a:rPr lang="en-US" smtClean="0"/>
              <a:t>Click icon to add picture</a:t>
            </a:r>
            <a:endParaRPr lang="en-GB"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en-US" smtClean="0"/>
              <a:t>Click to edit Master title style</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28/03/2019</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bild 7"/>
          <p:cNvSpPr>
            <a:spLocks noGrp="1"/>
          </p:cNvSpPr>
          <p:nvPr>
            <p:ph type="pic" sz="quarter" idx="13"/>
          </p:nvPr>
        </p:nvSpPr>
        <p:spPr>
          <a:xfrm>
            <a:off x="1619250" y="2057401"/>
            <a:ext cx="6935788" cy="3603624"/>
          </a:xfrm>
        </p:spPr>
        <p:txBody>
          <a:bodyPr/>
          <a:lstStyle/>
          <a:p>
            <a:r>
              <a:rPr lang="en-US" smtClean="0"/>
              <a:t>Click icon to add picture</a:t>
            </a:r>
            <a:endParaRPr lang="en-GB"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FCB38AA-14D0-4B67-BE5B-608C5A8A7489}" type="datetimeFigureOut">
              <a:rPr lang="en-GB" smtClean="0"/>
              <a:t>28/03/2019</a:t>
            </a:fld>
            <a:endParaRPr lang="en-GB"/>
          </a:p>
        </p:txBody>
      </p:sp>
      <p:sp>
        <p:nvSpPr>
          <p:cNvPr id="3" name="Platshållare för sidfot 2"/>
          <p:cNvSpPr>
            <a:spLocks noGrp="1"/>
          </p:cNvSpPr>
          <p:nvPr>
            <p:ph type="ftr" sz="quarter" idx="11"/>
          </p:nvPr>
        </p:nvSpPr>
        <p:spPr/>
        <p:txBody>
          <a:bodyPr/>
          <a:lstStyle/>
          <a:p>
            <a:endParaRPr lang="en-GB"/>
          </a:p>
        </p:txBody>
      </p:sp>
      <p:sp>
        <p:nvSpPr>
          <p:cNvPr id="4" name="Platshållare för bildnummer 3"/>
          <p:cNvSpPr>
            <a:spLocks noGrp="1"/>
          </p:cNvSpPr>
          <p:nvPr>
            <p:ph type="sldNum" sz="quarter" idx="12"/>
          </p:nvPr>
        </p:nvSpPr>
        <p:spPr/>
        <p:txBody>
          <a:bodyPr/>
          <a:lstStyle/>
          <a:p>
            <a:fld id="{680D72F4-1C41-4187-A4BC-492CF086CF40}" type="slidenum">
              <a:rPr lang="en-GB" smtClean="0"/>
              <a:t>‹#›</a:t>
            </a:fld>
            <a:endParaRPr lang="en-GB"/>
          </a:p>
        </p:txBody>
      </p:sp>
    </p:spTree>
    <p:extLst>
      <p:ext uri="{BB962C8B-B14F-4D97-AF65-F5344CB8AC3E}">
        <p14:creationId xmlns:p14="http://schemas.microsoft.com/office/powerpoint/2010/main" val="3546274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982456"/>
            <a:ext cx="6935788" cy="668338"/>
          </a:xfrm>
          <a:prstGeom prst="rect">
            <a:avLst/>
          </a:prstGeom>
        </p:spPr>
        <p:txBody>
          <a:bodyPr vert="horz" lIns="0" tIns="0" rIns="0" bIns="0" rtlCol="0" anchor="t">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2057399"/>
            <a:ext cx="6935788" cy="3603625"/>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28/03/2019</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rgbClr val="656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4" r:id="rId4"/>
    <p:sldLayoutId id="2147483663" r:id="rId5"/>
    <p:sldLayoutId id="2147483661" r:id="rId6"/>
    <p:sldLayoutId id="2147483662" r:id="rId7"/>
    <p:sldLayoutId id="2147483655" r:id="rId8"/>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6"/>
          <p:cNvSpPr>
            <a:spLocks noChangeShapeType="1"/>
          </p:cNvSpPr>
          <p:nvPr/>
        </p:nvSpPr>
        <p:spPr bwMode="auto">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ubrik 10"/>
          <p:cNvSpPr>
            <a:spLocks noGrp="1"/>
          </p:cNvSpPr>
          <p:nvPr>
            <p:ph type="ctrTitle"/>
          </p:nvPr>
        </p:nvSpPr>
        <p:spPr>
          <a:xfrm>
            <a:off x="1337936" y="464023"/>
            <a:ext cx="7665719" cy="3138985"/>
          </a:xfrm>
        </p:spPr>
        <p:txBody>
          <a:bodyPr>
            <a:noAutofit/>
          </a:bodyPr>
          <a:lstStyle/>
          <a:p>
            <a:r>
              <a:rPr lang="en-US" sz="4000" dirty="0" smtClean="0"/>
              <a:t>Formative </a:t>
            </a:r>
            <a:r>
              <a:rPr lang="en-US" sz="4000" dirty="0"/>
              <a:t>feedback in basic mathematics </a:t>
            </a:r>
            <a:r>
              <a:rPr lang="en-US" sz="4000" dirty="0" smtClean="0"/>
              <a:t>courses</a:t>
            </a:r>
            <a:br>
              <a:rPr lang="en-US" sz="4000" dirty="0" smtClean="0"/>
            </a:br>
            <a:r>
              <a:rPr lang="en-US" sz="4000" dirty="0"/>
              <a:t/>
            </a:r>
            <a:br>
              <a:rPr lang="en-US" sz="4000" dirty="0"/>
            </a:br>
            <a:r>
              <a:rPr lang="en-US" sz="4000" dirty="0"/>
              <a:t>Maria Shamoun &amp;</a:t>
            </a:r>
            <a:r>
              <a:rPr lang="en-US" sz="4000" dirty="0" smtClean="0"/>
              <a:t> </a:t>
            </a:r>
            <a:r>
              <a:rPr lang="en-US" sz="4000" dirty="0" err="1"/>
              <a:t>Niclas</a:t>
            </a:r>
            <a:r>
              <a:rPr lang="en-US" sz="4000" dirty="0"/>
              <a:t> </a:t>
            </a:r>
            <a:r>
              <a:rPr lang="en-US" sz="4000" dirty="0" err="1"/>
              <a:t>Hjelm</a:t>
            </a:r>
            <a:r>
              <a:rPr lang="en-US" sz="4000" dirty="0"/>
              <a:t/>
            </a:r>
            <a:br>
              <a:rPr lang="en-US" sz="4000" dirty="0"/>
            </a:br>
            <a:r>
              <a:rPr lang="en-US" sz="4000" dirty="0"/>
              <a:t>CBH, Biomedical Engineering And Health Systems</a:t>
            </a:r>
            <a:r>
              <a:rPr lang="sv-SE" sz="4000" dirty="0">
                <a:cs typeface="Times New Roman" panose="02020603050405020304" pitchFamily="18" charset="0"/>
              </a:rPr>
              <a:t/>
            </a:r>
            <a:br>
              <a:rPr lang="sv-SE" sz="4000" dirty="0">
                <a:cs typeface="Times New Roman" panose="02020603050405020304" pitchFamily="18" charset="0"/>
              </a:rPr>
            </a:br>
            <a:endParaRPr lang="en-GB" sz="4000" dirty="0">
              <a:solidFill>
                <a:srgbClr val="FFC000"/>
              </a:solidFill>
              <a:cs typeface="Times New Roman" panose="02020603050405020304" pitchFamily="18" charset="0"/>
            </a:endParaRPr>
          </a:p>
        </p:txBody>
      </p:sp>
    </p:spTree>
    <p:extLst>
      <p:ext uri="{BB962C8B-B14F-4D97-AF65-F5344CB8AC3E}">
        <p14:creationId xmlns:p14="http://schemas.microsoft.com/office/powerpoint/2010/main" val="3643575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387825"/>
            <a:ext cx="6935788" cy="4453428"/>
          </a:xfrm>
        </p:spPr>
        <p:txBody>
          <a:bodyPr/>
          <a:lstStyle/>
          <a:p>
            <a:r>
              <a:rPr lang="sv-SE" sz="2400" b="0" dirty="0" err="1"/>
              <a:t>M</a:t>
            </a:r>
            <a:r>
              <a:rPr lang="sv-SE" sz="2400" b="0" dirty="0" err="1" smtClean="0"/>
              <a:t>athematics</a:t>
            </a:r>
            <a:r>
              <a:rPr lang="sv-SE" sz="2400" b="0" dirty="0" smtClean="0"/>
              <a:t> </a:t>
            </a:r>
            <a:r>
              <a:rPr lang="sv-SE" sz="2400" b="0" dirty="0" err="1"/>
              <a:t>courses</a:t>
            </a:r>
            <a:r>
              <a:rPr lang="sv-SE" sz="2400" b="0" dirty="0"/>
              <a:t> at </a:t>
            </a:r>
            <a:r>
              <a:rPr lang="sv-SE" sz="2400" b="0" dirty="0" err="1"/>
              <a:t>Technical</a:t>
            </a:r>
            <a:r>
              <a:rPr lang="sv-SE" sz="2400" b="0" dirty="0"/>
              <a:t/>
            </a:r>
            <a:br>
              <a:rPr lang="sv-SE" sz="2400" b="0" dirty="0"/>
            </a:br>
            <a:r>
              <a:rPr lang="sv-SE" sz="2400" b="0" dirty="0"/>
              <a:t>Preparatory </a:t>
            </a:r>
            <a:r>
              <a:rPr lang="sv-SE" sz="2400" b="0" dirty="0" err="1"/>
              <a:t>Year</a:t>
            </a:r>
            <a:r>
              <a:rPr lang="sv-SE" sz="2400" b="0" dirty="0"/>
              <a:t>, Campus Flemingsberg.</a:t>
            </a:r>
            <a:r>
              <a:rPr lang="sv-SE" sz="2400" b="0" dirty="0" smtClean="0"/>
              <a:t/>
            </a:r>
            <a:br>
              <a:rPr lang="sv-SE" sz="2400" b="0" dirty="0" smtClean="0"/>
            </a:br>
            <a:endParaRPr lang="en-US" sz="2400" dirty="0"/>
          </a:p>
        </p:txBody>
      </p:sp>
      <p:sp>
        <p:nvSpPr>
          <p:cNvPr id="3" name="Title 1"/>
          <p:cNvSpPr txBox="1">
            <a:spLocks/>
          </p:cNvSpPr>
          <p:nvPr/>
        </p:nvSpPr>
        <p:spPr>
          <a:xfrm>
            <a:off x="1377524" y="600502"/>
            <a:ext cx="7428339" cy="668741"/>
          </a:xfrm>
          <a:prstGeom prst="rect">
            <a:avLst/>
          </a:prstGeom>
        </p:spPr>
        <p:txBody>
          <a:bodyPr vert="horz" lIns="0" tIns="0" rIns="0" bIns="0" rtlCol="0" anchor="t">
            <a:norm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pPr algn="ctr"/>
            <a:r>
              <a:rPr lang="sv-SE" sz="3200" dirty="0" smtClean="0"/>
              <a:t>The </a:t>
            </a:r>
            <a:r>
              <a:rPr lang="sv-SE" sz="3200" dirty="0" err="1" smtClean="0"/>
              <a:t>setting</a:t>
            </a:r>
            <a:endParaRPr lang="en-US" sz="3200" dirty="0"/>
          </a:p>
        </p:txBody>
      </p:sp>
    </p:spTree>
    <p:extLst>
      <p:ext uri="{BB962C8B-B14F-4D97-AF65-F5344CB8AC3E}">
        <p14:creationId xmlns:p14="http://schemas.microsoft.com/office/powerpoint/2010/main" val="2331669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387825"/>
            <a:ext cx="6935788" cy="4453428"/>
          </a:xfrm>
        </p:spPr>
        <p:txBody>
          <a:bodyPr/>
          <a:lstStyle/>
          <a:p>
            <a:r>
              <a:rPr lang="sv-SE" sz="2400" b="0" dirty="0" err="1"/>
              <a:t>We</a:t>
            </a:r>
            <a:r>
              <a:rPr lang="sv-SE" sz="2400" b="0" dirty="0"/>
              <a:t> </a:t>
            </a:r>
            <a:r>
              <a:rPr lang="sv-SE" sz="2400" b="0" dirty="0" err="1"/>
              <a:t>have</a:t>
            </a:r>
            <a:r>
              <a:rPr lang="sv-SE" sz="2400" b="0" dirty="0"/>
              <a:t> </a:t>
            </a:r>
            <a:r>
              <a:rPr lang="sv-SE" sz="2400" b="0" dirty="0" err="1" smtClean="0"/>
              <a:t>changed</a:t>
            </a:r>
            <a:r>
              <a:rPr lang="sv-SE" sz="2400" b="0" dirty="0" smtClean="0"/>
              <a:t> the </a:t>
            </a:r>
            <a:r>
              <a:rPr lang="sv-SE" sz="2400" b="0" dirty="0"/>
              <a:t>last </a:t>
            </a:r>
            <a:r>
              <a:rPr lang="sv-SE" sz="2400" b="0" dirty="0" err="1"/>
              <a:t>lecture</a:t>
            </a:r>
            <a:r>
              <a:rPr lang="sv-SE" sz="2400" b="0" dirty="0"/>
              <a:t> </a:t>
            </a:r>
            <a:r>
              <a:rPr lang="sv-SE" sz="2400" b="0" dirty="0" err="1"/>
              <a:t>before</a:t>
            </a:r>
            <a:r>
              <a:rPr lang="sv-SE" sz="2400" b="0" dirty="0"/>
              <a:t> the test (</a:t>
            </a:r>
            <a:r>
              <a:rPr lang="sv-SE" sz="2400" b="0" i="1" dirty="0" err="1"/>
              <a:t>sv</a:t>
            </a:r>
            <a:r>
              <a:rPr lang="sv-SE" sz="2400" b="0" dirty="0"/>
              <a:t> </a:t>
            </a:r>
            <a:r>
              <a:rPr lang="sv-SE" sz="2400" b="0" i="1" dirty="0"/>
              <a:t>kontrollskrivning</a:t>
            </a:r>
            <a:r>
              <a:rPr lang="sv-SE" sz="2400" b="0" dirty="0" smtClean="0"/>
              <a:t>). </a:t>
            </a:r>
            <a:br>
              <a:rPr lang="sv-SE" sz="2400" b="0" dirty="0" smtClean="0"/>
            </a:br>
            <a:r>
              <a:rPr lang="sv-SE" sz="2400" b="0" dirty="0"/>
              <a:t/>
            </a:r>
            <a:br>
              <a:rPr lang="sv-SE" sz="2400" b="0" dirty="0"/>
            </a:br>
            <a:r>
              <a:rPr lang="sv-SE" sz="2400" b="0" dirty="0" err="1" smtClean="0"/>
              <a:t>Traditionally</a:t>
            </a:r>
            <a:r>
              <a:rPr lang="sv-SE" sz="2400" b="0" dirty="0" smtClean="0"/>
              <a:t> the </a:t>
            </a:r>
            <a:r>
              <a:rPr lang="sv-SE" sz="2400" b="0" dirty="0" err="1" smtClean="0"/>
              <a:t>teacher</a:t>
            </a:r>
            <a:r>
              <a:rPr lang="sv-SE" sz="2400" b="0" dirty="0" smtClean="0"/>
              <a:t> </a:t>
            </a:r>
            <a:r>
              <a:rPr lang="sv-SE" sz="2400" b="0" dirty="0" err="1" smtClean="0"/>
              <a:t>solved</a:t>
            </a:r>
            <a:r>
              <a:rPr lang="sv-SE" sz="2400" b="0" dirty="0" smtClean="0"/>
              <a:t> last </a:t>
            </a:r>
            <a:r>
              <a:rPr lang="sv-SE" sz="2400" b="0" dirty="0" err="1" smtClean="0"/>
              <a:t>year’s</a:t>
            </a:r>
            <a:r>
              <a:rPr lang="sv-SE" sz="2400" b="0" dirty="0" smtClean="0"/>
              <a:t> test on the </a:t>
            </a:r>
            <a:r>
              <a:rPr lang="sv-SE" sz="2400" b="0" dirty="0" err="1" smtClean="0"/>
              <a:t>whiteboard</a:t>
            </a:r>
            <a:r>
              <a:rPr lang="sv-SE" sz="2400" b="0" dirty="0" smtClean="0"/>
              <a:t>. </a:t>
            </a:r>
            <a:r>
              <a:rPr lang="sv-SE" sz="2400" b="0" dirty="0" err="1" smtClean="0"/>
              <a:t>Now</a:t>
            </a:r>
            <a:r>
              <a:rPr lang="sv-SE" sz="2400" b="0" dirty="0" smtClean="0"/>
              <a:t> </a:t>
            </a:r>
            <a:r>
              <a:rPr lang="sv-SE" sz="2400" b="0" dirty="0" err="1" smtClean="0"/>
              <a:t>we</a:t>
            </a:r>
            <a:r>
              <a:rPr lang="sv-SE" sz="2400" b="0" dirty="0" smtClean="0"/>
              <a:t> </a:t>
            </a:r>
            <a:r>
              <a:rPr lang="sv-SE" sz="2400" b="0" dirty="0" err="1" smtClean="0"/>
              <a:t>instead</a:t>
            </a:r>
            <a:r>
              <a:rPr lang="sv-SE" sz="2400" b="0" dirty="0" smtClean="0"/>
              <a:t> do </a:t>
            </a:r>
            <a:r>
              <a:rPr lang="sv-SE" sz="2400" b="0" dirty="0" err="1" smtClean="0"/>
              <a:t>this</a:t>
            </a:r>
            <a:r>
              <a:rPr lang="sv-SE" sz="2400" b="0" dirty="0" smtClean="0"/>
              <a:t>…</a:t>
            </a:r>
            <a:r>
              <a:rPr lang="sv-SE" sz="2400" b="0" dirty="0"/>
              <a:t/>
            </a:r>
            <a:br>
              <a:rPr lang="sv-SE" sz="2400" b="0" dirty="0"/>
            </a:br>
            <a:r>
              <a:rPr lang="sv-SE" sz="2400" b="0" dirty="0" smtClean="0"/>
              <a:t/>
            </a:r>
            <a:br>
              <a:rPr lang="sv-SE" sz="2400" b="0" dirty="0" smtClean="0"/>
            </a:br>
            <a:endParaRPr lang="en-US" sz="2400" dirty="0"/>
          </a:p>
        </p:txBody>
      </p:sp>
      <p:sp>
        <p:nvSpPr>
          <p:cNvPr id="3" name="Title 1"/>
          <p:cNvSpPr txBox="1">
            <a:spLocks/>
          </p:cNvSpPr>
          <p:nvPr/>
        </p:nvSpPr>
        <p:spPr>
          <a:xfrm>
            <a:off x="1377524" y="600502"/>
            <a:ext cx="7428339" cy="668741"/>
          </a:xfrm>
          <a:prstGeom prst="rect">
            <a:avLst/>
          </a:prstGeom>
        </p:spPr>
        <p:txBody>
          <a:bodyPr vert="horz" lIns="0" tIns="0" rIns="0" bIns="0" rtlCol="0" anchor="t">
            <a:norm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pPr algn="ctr"/>
            <a:r>
              <a:rPr lang="sv-SE" sz="3200" dirty="0" err="1" smtClean="0"/>
              <a:t>What</a:t>
            </a:r>
            <a:r>
              <a:rPr lang="sv-SE" sz="3200" dirty="0" smtClean="0"/>
              <a:t>?</a:t>
            </a:r>
            <a:endParaRPr lang="en-US" sz="3200" dirty="0"/>
          </a:p>
        </p:txBody>
      </p:sp>
    </p:spTree>
    <p:extLst>
      <p:ext uri="{BB962C8B-B14F-4D97-AF65-F5344CB8AC3E}">
        <p14:creationId xmlns:p14="http://schemas.microsoft.com/office/powerpoint/2010/main" val="3585509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387825"/>
            <a:ext cx="6935788" cy="4453428"/>
          </a:xfrm>
        </p:spPr>
        <p:txBody>
          <a:bodyPr/>
          <a:lstStyle/>
          <a:p>
            <a:r>
              <a:rPr lang="en-US" sz="2400" b="0" dirty="0"/>
              <a:t>In class, students are supposed to evaluate </a:t>
            </a:r>
            <a:r>
              <a:rPr lang="en-US" sz="2400" b="0" dirty="0" smtClean="0"/>
              <a:t>teacher-provided solutions </a:t>
            </a:r>
            <a:r>
              <a:rPr lang="en-US" sz="2400" b="0" dirty="0"/>
              <a:t>to typical exam questions. The solutions may be incomplete or contain errors; we call them</a:t>
            </a:r>
            <a:br>
              <a:rPr lang="en-US" sz="2400" b="0" dirty="0"/>
            </a:br>
            <a:r>
              <a:rPr lang="en-US" sz="2400" b="0" i="1" dirty="0"/>
              <a:t>fictitious student solutions </a:t>
            </a:r>
            <a:r>
              <a:rPr lang="en-US" sz="2400" b="0" dirty="0"/>
              <a:t>(FSS) as they can exemplify common errors or misunderstandings </a:t>
            </a:r>
            <a:r>
              <a:rPr lang="en-US" sz="2400" b="0" dirty="0" smtClean="0"/>
              <a:t>occurring at </a:t>
            </a:r>
            <a:r>
              <a:rPr lang="en-US" sz="2400" b="0" dirty="0"/>
              <a:t>the final exam. The student’s task is to</a:t>
            </a:r>
            <a:br>
              <a:rPr lang="en-US" sz="2400" b="0" dirty="0"/>
            </a:br>
            <a:r>
              <a:rPr lang="en-US" sz="2400" b="0" dirty="0"/>
              <a:t>a) Use rubrics to assign scores to the proposed solutions</a:t>
            </a:r>
            <a:br>
              <a:rPr lang="en-US" sz="2400" b="0" dirty="0"/>
            </a:br>
            <a:r>
              <a:rPr lang="en-US" sz="2400" b="0" dirty="0"/>
              <a:t>b) Improve the proposed solutions</a:t>
            </a:r>
            <a:endParaRPr lang="en-US" sz="2400" dirty="0"/>
          </a:p>
        </p:txBody>
      </p:sp>
      <p:sp>
        <p:nvSpPr>
          <p:cNvPr id="3" name="Title 1"/>
          <p:cNvSpPr txBox="1">
            <a:spLocks/>
          </p:cNvSpPr>
          <p:nvPr/>
        </p:nvSpPr>
        <p:spPr>
          <a:xfrm>
            <a:off x="1377524" y="600502"/>
            <a:ext cx="7428339" cy="668741"/>
          </a:xfrm>
          <a:prstGeom prst="rect">
            <a:avLst/>
          </a:prstGeom>
        </p:spPr>
        <p:txBody>
          <a:bodyPr vert="horz" lIns="0" tIns="0" rIns="0" bIns="0" rtlCol="0" anchor="t">
            <a:norm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pPr algn="ctr"/>
            <a:r>
              <a:rPr lang="sv-SE" sz="3200" dirty="0" err="1" smtClean="0"/>
              <a:t>What</a:t>
            </a:r>
            <a:r>
              <a:rPr lang="sv-SE" sz="3200" dirty="0" smtClean="0"/>
              <a:t>?</a:t>
            </a:r>
            <a:endParaRPr lang="en-US" sz="3200" dirty="0"/>
          </a:p>
        </p:txBody>
      </p:sp>
    </p:spTree>
    <p:extLst>
      <p:ext uri="{BB962C8B-B14F-4D97-AF65-F5344CB8AC3E}">
        <p14:creationId xmlns:p14="http://schemas.microsoft.com/office/powerpoint/2010/main" val="66152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387824"/>
            <a:ext cx="6935788" cy="4548951"/>
          </a:xfrm>
        </p:spPr>
        <p:txBody>
          <a:bodyPr/>
          <a:lstStyle/>
          <a:p>
            <a:r>
              <a:rPr lang="en-US" sz="2400" b="0" dirty="0" smtClean="0"/>
              <a:t>We have implemented the method like this:</a:t>
            </a:r>
            <a:br>
              <a:rPr lang="en-US" sz="2400" b="0" dirty="0" smtClean="0"/>
            </a:br>
            <a:r>
              <a:rPr lang="en-US" sz="2400" b="0" dirty="0"/>
              <a:t/>
            </a:r>
            <a:br>
              <a:rPr lang="en-US" sz="2400" b="0" dirty="0"/>
            </a:br>
            <a:r>
              <a:rPr lang="en-US" sz="2400" b="0" dirty="0" smtClean="0"/>
              <a:t>1. Project a FSS on screen.</a:t>
            </a:r>
            <a:br>
              <a:rPr lang="en-US" sz="2400" b="0" dirty="0" smtClean="0"/>
            </a:br>
            <a:r>
              <a:rPr lang="en-US" sz="2400" b="0" dirty="0"/>
              <a:t/>
            </a:r>
            <a:br>
              <a:rPr lang="en-US" sz="2400" b="0" dirty="0"/>
            </a:br>
            <a:r>
              <a:rPr lang="en-US" sz="2400" b="0" dirty="0" smtClean="0"/>
              <a:t>2. Are there </a:t>
            </a:r>
            <a:r>
              <a:rPr lang="en-US" sz="2400" b="0" dirty="0" smtClean="0"/>
              <a:t>errors / is </a:t>
            </a:r>
            <a:r>
              <a:rPr lang="en-US" sz="2400" b="0" dirty="0" smtClean="0"/>
              <a:t>something missing? </a:t>
            </a:r>
            <a:br>
              <a:rPr lang="en-US" sz="2400" b="0" dirty="0" smtClean="0"/>
            </a:br>
            <a:r>
              <a:rPr lang="en-US" sz="2400" b="0" dirty="0"/>
              <a:t/>
            </a:r>
            <a:br>
              <a:rPr lang="en-US" sz="2400" b="0" dirty="0"/>
            </a:br>
            <a:r>
              <a:rPr lang="en-US" sz="2400" b="0" dirty="0" smtClean="0"/>
              <a:t>3. How to assess this solution? What is stated in the assessment instructions? </a:t>
            </a:r>
            <a:br>
              <a:rPr lang="en-US" sz="2400" b="0" dirty="0" smtClean="0"/>
            </a:br>
            <a:r>
              <a:rPr lang="en-US" sz="2400" b="0" dirty="0"/>
              <a:t/>
            </a:r>
            <a:br>
              <a:rPr lang="en-US" sz="2400" b="0" dirty="0"/>
            </a:br>
            <a:r>
              <a:rPr lang="en-US" sz="2400" b="0" dirty="0" smtClean="0"/>
              <a:t>4. </a:t>
            </a:r>
            <a:r>
              <a:rPr lang="en-US" sz="2400" b="0" dirty="0"/>
              <a:t>D</a:t>
            </a:r>
            <a:r>
              <a:rPr lang="en-US" sz="2400" b="0" dirty="0" smtClean="0"/>
              <a:t>o </a:t>
            </a:r>
            <a:r>
              <a:rPr lang="en-US" sz="2400" b="0" dirty="0" smtClean="0"/>
              <a:t>we need to change </a:t>
            </a:r>
            <a:r>
              <a:rPr lang="en-US" sz="2400" b="0" dirty="0" smtClean="0"/>
              <a:t>something to </a:t>
            </a:r>
            <a:r>
              <a:rPr lang="en-US" sz="2400" b="0" dirty="0" smtClean="0"/>
              <a:t>have a solution that gives maximum score? Are there other ways to solve this problem?</a:t>
            </a:r>
            <a:endParaRPr lang="en-US" sz="2400" dirty="0"/>
          </a:p>
        </p:txBody>
      </p:sp>
      <p:sp>
        <p:nvSpPr>
          <p:cNvPr id="3" name="Title 1"/>
          <p:cNvSpPr txBox="1">
            <a:spLocks/>
          </p:cNvSpPr>
          <p:nvPr/>
        </p:nvSpPr>
        <p:spPr>
          <a:xfrm>
            <a:off x="1377524" y="600502"/>
            <a:ext cx="7428339" cy="668741"/>
          </a:xfrm>
          <a:prstGeom prst="rect">
            <a:avLst/>
          </a:prstGeom>
        </p:spPr>
        <p:txBody>
          <a:bodyPr vert="horz" lIns="0" tIns="0" rIns="0" bIns="0" rtlCol="0" anchor="t">
            <a:norm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pPr algn="ctr"/>
            <a:r>
              <a:rPr lang="sv-SE" sz="3200" dirty="0" err="1" smtClean="0"/>
              <a:t>How</a:t>
            </a:r>
            <a:r>
              <a:rPr lang="sv-SE" sz="3200" dirty="0" smtClean="0"/>
              <a:t>?</a:t>
            </a:r>
            <a:endParaRPr lang="en-US" sz="3200" dirty="0"/>
          </a:p>
        </p:txBody>
      </p:sp>
    </p:spTree>
    <p:extLst>
      <p:ext uri="{BB962C8B-B14F-4D97-AF65-F5344CB8AC3E}">
        <p14:creationId xmlns:p14="http://schemas.microsoft.com/office/powerpoint/2010/main" val="17518947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387825"/>
            <a:ext cx="6935788" cy="4453428"/>
          </a:xfrm>
        </p:spPr>
        <p:txBody>
          <a:bodyPr/>
          <a:lstStyle/>
          <a:p>
            <a:endParaRPr lang="en-US" sz="2400" dirty="0"/>
          </a:p>
        </p:txBody>
      </p:sp>
      <p:sp>
        <p:nvSpPr>
          <p:cNvPr id="3" name="Title 1"/>
          <p:cNvSpPr txBox="1">
            <a:spLocks/>
          </p:cNvSpPr>
          <p:nvPr/>
        </p:nvSpPr>
        <p:spPr>
          <a:xfrm>
            <a:off x="1377524" y="600502"/>
            <a:ext cx="7428339" cy="668741"/>
          </a:xfrm>
          <a:prstGeom prst="rect">
            <a:avLst/>
          </a:prstGeom>
        </p:spPr>
        <p:txBody>
          <a:bodyPr vert="horz" lIns="0" tIns="0" rIns="0" bIns="0" rtlCol="0" anchor="t">
            <a:norm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pPr algn="ctr"/>
            <a:r>
              <a:rPr lang="sv-SE" sz="3200" dirty="0" smtClean="0"/>
              <a:t>An </a:t>
            </a:r>
            <a:r>
              <a:rPr lang="sv-SE" sz="3200" dirty="0" err="1" smtClean="0"/>
              <a:t>example</a:t>
            </a:r>
            <a:r>
              <a:rPr lang="sv-SE" sz="3200" dirty="0" smtClean="0"/>
              <a:t>!</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0005" y="1269243"/>
            <a:ext cx="4099351" cy="4395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3417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p:cNvSpPr txBox="1">
            <a:spLocks/>
          </p:cNvSpPr>
          <p:nvPr/>
        </p:nvSpPr>
        <p:spPr>
          <a:xfrm>
            <a:off x="1377524" y="600502"/>
            <a:ext cx="7428339" cy="668741"/>
          </a:xfrm>
          <a:prstGeom prst="rect">
            <a:avLst/>
          </a:prstGeom>
        </p:spPr>
        <p:txBody>
          <a:bodyPr vert="horz" lIns="0" tIns="0" rIns="0" bIns="0" rtlCol="0" anchor="t">
            <a:norm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pPr algn="ctr"/>
            <a:r>
              <a:rPr lang="sv-SE" sz="3200" dirty="0" smtClean="0"/>
              <a:t>An </a:t>
            </a:r>
            <a:r>
              <a:rPr lang="sv-SE" sz="3200" dirty="0" err="1" smtClean="0"/>
              <a:t>example</a:t>
            </a:r>
            <a:r>
              <a:rPr lang="sv-SE" sz="3200" dirty="0" smtClean="0"/>
              <a: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151" y="1200514"/>
            <a:ext cx="3971150" cy="4464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4323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p:cNvSpPr txBox="1">
            <a:spLocks/>
          </p:cNvSpPr>
          <p:nvPr/>
        </p:nvSpPr>
        <p:spPr>
          <a:xfrm>
            <a:off x="1377524" y="600502"/>
            <a:ext cx="7428339" cy="668741"/>
          </a:xfrm>
          <a:prstGeom prst="rect">
            <a:avLst/>
          </a:prstGeom>
        </p:spPr>
        <p:txBody>
          <a:bodyPr vert="horz" lIns="0" tIns="0" rIns="0" bIns="0" rtlCol="0" anchor="t">
            <a:norm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pPr algn="ctr"/>
            <a:r>
              <a:rPr lang="sv-SE" sz="3200" dirty="0" smtClean="0"/>
              <a:t>An </a:t>
            </a:r>
            <a:r>
              <a:rPr lang="sv-SE" sz="3200" dirty="0" err="1" smtClean="0"/>
              <a:t>example</a:t>
            </a:r>
            <a:r>
              <a:rPr lang="sv-SE" sz="3200" dirty="0" smtClean="0"/>
              <a: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7890" y="934873"/>
            <a:ext cx="3423803" cy="4995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2708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695848"/>
            <a:ext cx="6935788" cy="668338"/>
          </a:xfrm>
        </p:spPr>
        <p:txBody>
          <a:bodyPr/>
          <a:lstStyle/>
          <a:p>
            <a:pPr algn="ctr"/>
            <a:r>
              <a:rPr lang="sv-SE" sz="3200" dirty="0" smtClean="0"/>
              <a:t>Community </a:t>
            </a:r>
            <a:r>
              <a:rPr lang="sv-SE" sz="3200" dirty="0" err="1" smtClean="0"/>
              <a:t>of</a:t>
            </a:r>
            <a:r>
              <a:rPr lang="sv-SE" sz="3200" dirty="0" smtClean="0"/>
              <a:t> </a:t>
            </a:r>
            <a:r>
              <a:rPr lang="sv-SE" sz="3200" dirty="0" err="1" smtClean="0"/>
              <a:t>Practice</a:t>
            </a:r>
            <a:endParaRPr lang="sv-SE" sz="3200" dirty="0"/>
          </a:p>
        </p:txBody>
      </p:sp>
      <p:sp>
        <p:nvSpPr>
          <p:cNvPr id="3" name="Content Placeholder 2"/>
          <p:cNvSpPr>
            <a:spLocks noGrp="1"/>
          </p:cNvSpPr>
          <p:nvPr>
            <p:ph idx="1"/>
          </p:nvPr>
        </p:nvSpPr>
        <p:spPr>
          <a:xfrm>
            <a:off x="1619250" y="1542194"/>
            <a:ext cx="6746828" cy="4121623"/>
          </a:xfrm>
        </p:spPr>
        <p:txBody>
          <a:bodyPr>
            <a:normAutofit lnSpcReduction="10000"/>
          </a:bodyPr>
          <a:lstStyle/>
          <a:p>
            <a:r>
              <a:rPr lang="en-US" sz="2400" dirty="0"/>
              <a:t>The learning activity </a:t>
            </a:r>
            <a:r>
              <a:rPr lang="en-US" sz="2400" i="1" dirty="0"/>
              <a:t>evaluation of fictitious student solutions </a:t>
            </a:r>
            <a:r>
              <a:rPr lang="en-US" sz="2400" dirty="0"/>
              <a:t>was developed by the authors in 2017 </a:t>
            </a:r>
            <a:r>
              <a:rPr lang="en-US" sz="2400" dirty="0" smtClean="0"/>
              <a:t>and has </a:t>
            </a:r>
            <a:r>
              <a:rPr lang="en-US" sz="2400" dirty="0"/>
              <a:t>in 2018-2019 also been used by two other colleagues</a:t>
            </a:r>
            <a:r>
              <a:rPr lang="en-US" sz="2400" dirty="0" smtClean="0"/>
              <a:t>. (The </a:t>
            </a:r>
            <a:r>
              <a:rPr lang="en-US" sz="2400" dirty="0"/>
              <a:t>courses are given every semester, </a:t>
            </a:r>
            <a:r>
              <a:rPr lang="en-US" sz="2400" dirty="0" smtClean="0"/>
              <a:t>in two </a:t>
            </a:r>
            <a:r>
              <a:rPr lang="en-US" sz="2400" dirty="0"/>
              <a:t>or three parallel groups, often with different teachers in spring and fall</a:t>
            </a:r>
            <a:r>
              <a:rPr lang="en-US" sz="2400" dirty="0" smtClean="0"/>
              <a:t>.)</a:t>
            </a:r>
          </a:p>
          <a:p>
            <a:endParaRPr lang="en-US" sz="2400" dirty="0"/>
          </a:p>
          <a:p>
            <a:r>
              <a:rPr lang="en-US" sz="2400" dirty="0"/>
              <a:t>The two others colleagues that have used FSS</a:t>
            </a:r>
          </a:p>
          <a:p>
            <a:r>
              <a:rPr lang="en-US" sz="2400" dirty="0"/>
              <a:t>have expressed that students were activated, and that </a:t>
            </a:r>
            <a:r>
              <a:rPr lang="en-US" sz="2400" b="1" dirty="0"/>
              <a:t>they will use FSS in coming course </a:t>
            </a:r>
            <a:r>
              <a:rPr lang="en-US" sz="2400" b="1" dirty="0" smtClean="0"/>
              <a:t>rounds</a:t>
            </a:r>
            <a:r>
              <a:rPr lang="en-US" sz="2400" dirty="0" smtClean="0"/>
              <a:t>!</a:t>
            </a:r>
            <a:endParaRPr lang="sv-SE" sz="2400" dirty="0"/>
          </a:p>
        </p:txBody>
      </p:sp>
    </p:spTree>
    <p:extLst>
      <p:ext uri="{BB962C8B-B14F-4D97-AF65-F5344CB8AC3E}">
        <p14:creationId xmlns:p14="http://schemas.microsoft.com/office/powerpoint/2010/main" val="1993500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695848"/>
            <a:ext cx="6935788" cy="668338"/>
          </a:xfrm>
        </p:spPr>
        <p:txBody>
          <a:bodyPr/>
          <a:lstStyle/>
          <a:p>
            <a:pPr algn="ctr"/>
            <a:r>
              <a:rPr lang="sv-SE" sz="3200" dirty="0" err="1" smtClean="0"/>
              <a:t>Effects</a:t>
            </a:r>
            <a:r>
              <a:rPr lang="sv-SE" sz="3200" dirty="0" smtClean="0"/>
              <a:t>?</a:t>
            </a:r>
            <a:endParaRPr lang="sv-SE" sz="3200" dirty="0"/>
          </a:p>
        </p:txBody>
      </p:sp>
      <p:sp>
        <p:nvSpPr>
          <p:cNvPr id="3" name="Content Placeholder 2"/>
          <p:cNvSpPr>
            <a:spLocks noGrp="1"/>
          </p:cNvSpPr>
          <p:nvPr>
            <p:ph idx="1"/>
          </p:nvPr>
        </p:nvSpPr>
        <p:spPr>
          <a:xfrm>
            <a:off x="1619250" y="1323833"/>
            <a:ext cx="6746828" cy="4776716"/>
          </a:xfrm>
        </p:spPr>
        <p:txBody>
          <a:bodyPr>
            <a:normAutofit fontScale="92500" lnSpcReduction="20000"/>
          </a:bodyPr>
          <a:lstStyle/>
          <a:p>
            <a:pPr marL="342900" indent="-342900">
              <a:buFont typeface="Arial" panose="020B0604020202020204" pitchFamily="34" charset="0"/>
              <a:buChar char="•"/>
            </a:pPr>
            <a:r>
              <a:rPr lang="en-US" sz="2600" dirty="0" smtClean="0"/>
              <a:t>Qualitative </a:t>
            </a:r>
            <a:r>
              <a:rPr lang="en-US" sz="2600" dirty="0"/>
              <a:t>survey </a:t>
            </a:r>
            <a:r>
              <a:rPr lang="en-US" sz="2600" dirty="0" smtClean="0"/>
              <a:t>(2019). Both </a:t>
            </a:r>
            <a:r>
              <a:rPr lang="en-US" sz="2600" dirty="0" err="1" smtClean="0"/>
              <a:t>parallell</a:t>
            </a:r>
            <a:r>
              <a:rPr lang="en-US" sz="2600" dirty="0" smtClean="0"/>
              <a:t> </a:t>
            </a:r>
            <a:r>
              <a:rPr lang="en-US" sz="2600" dirty="0"/>
              <a:t>groups, </a:t>
            </a:r>
            <a:r>
              <a:rPr lang="en-US" sz="2600" dirty="0" smtClean="0"/>
              <a:t>having different </a:t>
            </a:r>
            <a:r>
              <a:rPr lang="en-US" sz="2600" dirty="0"/>
              <a:t>teachers, participated. </a:t>
            </a:r>
            <a:r>
              <a:rPr lang="en-US" sz="2600" dirty="0" smtClean="0"/>
              <a:t>The </a:t>
            </a:r>
            <a:r>
              <a:rPr lang="en-US" sz="2600" dirty="0"/>
              <a:t>students were asked to respond to the statement "Todays exercise in </a:t>
            </a:r>
            <a:r>
              <a:rPr lang="en-US" sz="2600" dirty="0" smtClean="0"/>
              <a:t>evaluating </a:t>
            </a:r>
            <a:r>
              <a:rPr lang="en-US" sz="2600" dirty="0" err="1" smtClean="0"/>
              <a:t>fictious</a:t>
            </a:r>
            <a:r>
              <a:rPr lang="en-US" sz="2600" dirty="0" smtClean="0"/>
              <a:t> </a:t>
            </a:r>
            <a:r>
              <a:rPr lang="en-US" sz="2600" dirty="0"/>
              <a:t>student solutions was...(1 = Not instructive at all, 5 = Very instructive )". </a:t>
            </a:r>
            <a:r>
              <a:rPr lang="en-US" sz="2600" dirty="0" smtClean="0"/>
              <a:t>Average=4.51 (35 respondents. No difference between groups.)</a:t>
            </a:r>
          </a:p>
          <a:p>
            <a:endParaRPr lang="en-US" sz="2600" dirty="0"/>
          </a:p>
          <a:p>
            <a:pPr marL="342900" indent="-342900">
              <a:buFont typeface="Arial" panose="020B0604020202020204" pitchFamily="34" charset="0"/>
              <a:buChar char="•"/>
            </a:pPr>
            <a:r>
              <a:rPr lang="en-US" sz="2600" dirty="0" smtClean="0"/>
              <a:t>The </a:t>
            </a:r>
            <a:r>
              <a:rPr lang="en-US" sz="2600" dirty="0"/>
              <a:t>authors have observed increased student activity during the </a:t>
            </a:r>
            <a:r>
              <a:rPr lang="en-US" sz="2600" dirty="0" smtClean="0"/>
              <a:t>sessions</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smtClean="0"/>
              <a:t>The authors have observed reduced frequency </a:t>
            </a:r>
            <a:r>
              <a:rPr lang="en-US" sz="2600" dirty="0"/>
              <a:t>of some types of errors at the final exam. </a:t>
            </a:r>
            <a:endParaRPr lang="en-US" sz="2600" b="1" dirty="0"/>
          </a:p>
          <a:p>
            <a:endParaRPr lang="sv-SE" dirty="0">
              <a:solidFill>
                <a:srgbClr val="FF0000"/>
              </a:solidFill>
            </a:endParaRPr>
          </a:p>
          <a:p>
            <a:endParaRPr lang="sv-SE" dirty="0"/>
          </a:p>
        </p:txBody>
      </p:sp>
    </p:spTree>
    <p:extLst>
      <p:ext uri="{BB962C8B-B14F-4D97-AF65-F5344CB8AC3E}">
        <p14:creationId xmlns:p14="http://schemas.microsoft.com/office/powerpoint/2010/main" val="3567057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695848"/>
            <a:ext cx="6935788" cy="668338"/>
          </a:xfrm>
        </p:spPr>
        <p:txBody>
          <a:bodyPr/>
          <a:lstStyle/>
          <a:p>
            <a:pPr algn="ctr"/>
            <a:r>
              <a:rPr lang="sv-SE" sz="3200" dirty="0" smtClean="0"/>
              <a:t>General </a:t>
            </a:r>
            <a:r>
              <a:rPr lang="sv-SE" sz="3200" dirty="0" err="1" smtClean="0"/>
              <a:t>conclusions</a:t>
            </a:r>
            <a:endParaRPr lang="sv-SE" sz="3200" dirty="0"/>
          </a:p>
        </p:txBody>
      </p:sp>
      <p:sp>
        <p:nvSpPr>
          <p:cNvPr id="3" name="Content Placeholder 2"/>
          <p:cNvSpPr>
            <a:spLocks noGrp="1"/>
          </p:cNvSpPr>
          <p:nvPr>
            <p:ph idx="1"/>
          </p:nvPr>
        </p:nvSpPr>
        <p:spPr>
          <a:xfrm>
            <a:off x="1619250" y="1337482"/>
            <a:ext cx="6746828" cy="4517408"/>
          </a:xfrm>
        </p:spPr>
        <p:txBody>
          <a:bodyPr>
            <a:normAutofit fontScale="92500" lnSpcReduction="10000"/>
          </a:bodyPr>
          <a:lstStyle/>
          <a:p>
            <a:r>
              <a:rPr lang="en-US" sz="2400" dirty="0" smtClean="0">
                <a:solidFill>
                  <a:srgbClr val="FF0000"/>
                </a:solidFill>
              </a:rPr>
              <a:t>Can we activate the students even more? </a:t>
            </a:r>
          </a:p>
          <a:p>
            <a:r>
              <a:rPr lang="en-US" sz="2400" dirty="0"/>
              <a:t>A</a:t>
            </a:r>
            <a:r>
              <a:rPr lang="en-US" sz="2400" dirty="0" smtClean="0"/>
              <a:t>dd peer </a:t>
            </a:r>
            <a:r>
              <a:rPr lang="en-US" sz="2400" dirty="0"/>
              <a:t>learning – distribute the problems in advance, </a:t>
            </a:r>
            <a:r>
              <a:rPr lang="en-US" sz="2400" dirty="0" smtClean="0"/>
              <a:t>ask </a:t>
            </a:r>
            <a:r>
              <a:rPr lang="en-US" sz="2400" dirty="0"/>
              <a:t>the students </a:t>
            </a:r>
            <a:r>
              <a:rPr lang="en-US" sz="2400" dirty="0" smtClean="0"/>
              <a:t>to bring their solutions to class and let them grade the solutions from a peer student!</a:t>
            </a:r>
          </a:p>
          <a:p>
            <a:endParaRPr lang="en-US" sz="2400" dirty="0"/>
          </a:p>
          <a:p>
            <a:r>
              <a:rPr lang="en-US" sz="2400" dirty="0" smtClean="0">
                <a:solidFill>
                  <a:srgbClr val="FF0000"/>
                </a:solidFill>
              </a:rPr>
              <a:t>Can this be used in other courses?</a:t>
            </a:r>
            <a:r>
              <a:rPr lang="en-US" sz="2400" dirty="0" smtClean="0"/>
              <a:t> </a:t>
            </a:r>
          </a:p>
          <a:p>
            <a:r>
              <a:rPr lang="en-US" sz="2400" dirty="0" smtClean="0"/>
              <a:t>This can be used in plenty of courses. Important things to consider:</a:t>
            </a:r>
          </a:p>
          <a:p>
            <a:pPr marL="342900" indent="-342900">
              <a:buFont typeface="Arial" panose="020B0604020202020204" pitchFamily="34" charset="0"/>
              <a:buChar char="•"/>
            </a:pPr>
            <a:r>
              <a:rPr lang="en-US" sz="2400" dirty="0" smtClean="0"/>
              <a:t>Do students need rubrics/guidelines for assessing the solutions?</a:t>
            </a:r>
          </a:p>
          <a:p>
            <a:pPr marL="342900" indent="-342900">
              <a:buFont typeface="Arial" panose="020B0604020202020204" pitchFamily="34" charset="0"/>
              <a:buChar char="•"/>
            </a:pPr>
            <a:r>
              <a:rPr lang="en-US" sz="2400" dirty="0" smtClean="0"/>
              <a:t>How can the teacher moderate the discussion in an effective way? </a:t>
            </a:r>
          </a:p>
        </p:txBody>
      </p:sp>
    </p:spTree>
    <p:extLst>
      <p:ext uri="{BB962C8B-B14F-4D97-AF65-F5344CB8AC3E}">
        <p14:creationId xmlns:p14="http://schemas.microsoft.com/office/powerpoint/2010/main" val="1054187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695848"/>
            <a:ext cx="6935788" cy="668338"/>
          </a:xfrm>
        </p:spPr>
        <p:txBody>
          <a:bodyPr/>
          <a:lstStyle/>
          <a:p>
            <a:pPr algn="ctr"/>
            <a:r>
              <a:rPr lang="sv-SE" sz="3200" dirty="0" err="1" smtClean="0"/>
              <a:t>References</a:t>
            </a:r>
            <a:endParaRPr lang="sv-SE" sz="3200" dirty="0"/>
          </a:p>
        </p:txBody>
      </p:sp>
      <p:sp>
        <p:nvSpPr>
          <p:cNvPr id="3" name="Content Placeholder 2"/>
          <p:cNvSpPr>
            <a:spLocks noGrp="1"/>
          </p:cNvSpPr>
          <p:nvPr>
            <p:ph idx="1"/>
          </p:nvPr>
        </p:nvSpPr>
        <p:spPr>
          <a:xfrm>
            <a:off x="1619250" y="1733266"/>
            <a:ext cx="6746828" cy="4121623"/>
          </a:xfrm>
        </p:spPr>
        <p:txBody>
          <a:bodyPr>
            <a:normAutofit/>
          </a:bodyPr>
          <a:lstStyle/>
          <a:p>
            <a:r>
              <a:rPr lang="sv-SE" sz="2400" dirty="0" smtClean="0"/>
              <a:t>Booth</a:t>
            </a:r>
            <a:r>
              <a:rPr lang="sv-SE" sz="2400" dirty="0"/>
              <a:t>, J.L., Lange, K.E., </a:t>
            </a:r>
            <a:r>
              <a:rPr lang="sv-SE" sz="2400" dirty="0" err="1"/>
              <a:t>Koedinger</a:t>
            </a:r>
            <a:r>
              <a:rPr lang="sv-SE" sz="2400" dirty="0"/>
              <a:t>, K.R. &amp; Newton, K.J. (2013). </a:t>
            </a:r>
            <a:r>
              <a:rPr lang="sv-SE" sz="2400" dirty="0" err="1"/>
              <a:t>Using</a:t>
            </a:r>
            <a:r>
              <a:rPr lang="sv-SE" sz="2400" dirty="0"/>
              <a:t> </a:t>
            </a:r>
            <a:r>
              <a:rPr lang="sv-SE" sz="2400" dirty="0" err="1"/>
              <a:t>example</a:t>
            </a:r>
            <a:r>
              <a:rPr lang="sv-SE" sz="2400" dirty="0"/>
              <a:t> problems </a:t>
            </a:r>
            <a:r>
              <a:rPr lang="sv-SE" sz="2400" dirty="0" err="1"/>
              <a:t>to</a:t>
            </a:r>
            <a:endParaRPr lang="sv-SE" sz="2400" dirty="0"/>
          </a:p>
          <a:p>
            <a:r>
              <a:rPr lang="en-US" sz="2400" dirty="0"/>
              <a:t>improve student learning in algebra: Differentiation between correct and incorrect examples. </a:t>
            </a:r>
            <a:r>
              <a:rPr lang="en-US" sz="2400" i="1" dirty="0"/>
              <a:t>Learning</a:t>
            </a:r>
          </a:p>
          <a:p>
            <a:r>
              <a:rPr lang="sv-SE" sz="2400" i="1" dirty="0"/>
              <a:t>and </a:t>
            </a:r>
            <a:r>
              <a:rPr lang="sv-SE" sz="2400" i="1" dirty="0" err="1"/>
              <a:t>instruction</a:t>
            </a:r>
            <a:r>
              <a:rPr lang="sv-SE" sz="2400" dirty="0"/>
              <a:t>, 25, 24-34.</a:t>
            </a:r>
            <a:endParaRPr lang="sv-SE" dirty="0"/>
          </a:p>
        </p:txBody>
      </p:sp>
    </p:spTree>
    <p:extLst>
      <p:ext uri="{BB962C8B-B14F-4D97-AF65-F5344CB8AC3E}">
        <p14:creationId xmlns:p14="http://schemas.microsoft.com/office/powerpoint/2010/main" val="4080399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KTH_PPT template grey">
  <a:themeElements>
    <a:clrScheme name="Anpassat 88">
      <a:dk1>
        <a:sysClr val="windowText" lastClr="000000"/>
      </a:dk1>
      <a:lt1>
        <a:sysClr val="window" lastClr="FFFFFF"/>
      </a:lt1>
      <a:dk2>
        <a:srgbClr val="1F497D"/>
      </a:dk2>
      <a:lt2>
        <a:srgbClr val="EEECE1"/>
      </a:lt2>
      <a:accent1>
        <a:srgbClr val="1954A6"/>
      </a:accent1>
      <a:accent2>
        <a:srgbClr val="5E87C1"/>
      </a:accent2>
      <a:accent3>
        <a:srgbClr val="A3BBDB"/>
      </a:accent3>
      <a:accent4>
        <a:srgbClr val="65656C"/>
      </a:accent4>
      <a:accent5>
        <a:srgbClr val="939398"/>
      </a:accent5>
      <a:accent6>
        <a:srgbClr val="C2C2C4"/>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grey</Template>
  <TotalTime>14612</TotalTime>
  <Words>387</Words>
  <Application>Microsoft Office PowerPoint</Application>
  <PresentationFormat>On-screen Show (4:3)</PresentationFormat>
  <Paragraphs>48</Paragraphs>
  <Slides>12</Slides>
  <Notes>12</Notes>
  <HiddenSlides>3</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KTH_PPT template grey</vt:lpstr>
      <vt:lpstr>Formative feedback in basic mathematics courses  Maria Shamoun &amp; Niclas Hjelm CBH, Biomedical Engineering And Health Systems </vt:lpstr>
      <vt:lpstr>Mathematics courses at Technical Preparatory Year, Campus Flemingsberg. </vt:lpstr>
      <vt:lpstr>We have changed the last lecture before the test (sv kontrollskrivning).   Traditionally the teacher solved last year’s test on the whiteboard. Now we instead do this…  </vt:lpstr>
      <vt:lpstr>In class, students are supposed to evaluate teacher-provided solutions to typical exam questions. The solutions may be incomplete or contain errors; we call them fictitious student solutions (FSS) as they can exemplify common errors or misunderstandings occurring at the final exam. The student’s task is to a) Use rubrics to assign scores to the proposed solutions b) Improve the proposed solutions</vt:lpstr>
      <vt:lpstr>We have implemented the method like this:  1. Project a FSS on screen.  2. Are there errors / is something missing?   3. How to assess this solution? What is stated in the assessment instructions?   4. Do we need to change something to have a solution that gives maximum score? Are there other ways to solve this problem?</vt:lpstr>
      <vt:lpstr>PowerPoint Presentation</vt:lpstr>
      <vt:lpstr>PowerPoint Presentation</vt:lpstr>
      <vt:lpstr>PowerPoint Presentation</vt:lpstr>
      <vt:lpstr>Community of Practice</vt:lpstr>
      <vt:lpstr>Effects?</vt:lpstr>
      <vt:lpstr>General conclusions</vt:lpstr>
      <vt:lpstr>References</vt:lpstr>
    </vt:vector>
  </TitlesOfParts>
  <Company>Kungliga Tekniska Högskolan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workshop A! Regulating documents / Examiner’s role</dc:title>
  <dc:creator>Anna-Karin Högfeldt</dc:creator>
  <cp:lastModifiedBy>Niclas Hjelm</cp:lastModifiedBy>
  <cp:revision>288</cp:revision>
  <cp:lastPrinted>2017-03-14T10:33:17Z</cp:lastPrinted>
  <dcterms:created xsi:type="dcterms:W3CDTF">2015-03-23T15:32:22Z</dcterms:created>
  <dcterms:modified xsi:type="dcterms:W3CDTF">2019-03-28T19:12:09Z</dcterms:modified>
</cp:coreProperties>
</file>