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17"/>
  </p:notesMasterIdLst>
  <p:sldIdLst>
    <p:sldId id="256" r:id="rId2"/>
    <p:sldId id="257" r:id="rId3"/>
    <p:sldId id="260" r:id="rId4"/>
    <p:sldId id="270" r:id="rId5"/>
    <p:sldId id="269" r:id="rId6"/>
    <p:sldId id="258" r:id="rId7"/>
    <p:sldId id="263" r:id="rId8"/>
    <p:sldId id="259" r:id="rId9"/>
    <p:sldId id="261" r:id="rId10"/>
    <p:sldId id="264" r:id="rId11"/>
    <p:sldId id="266" r:id="rId12"/>
    <p:sldId id="262" r:id="rId13"/>
    <p:sldId id="265"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FFAF2-1710-4873-9B8C-A65D4CB65F89}" type="datetimeFigureOut">
              <a:rPr lang="sv-SE" smtClean="0"/>
              <a:t>2025-11-14</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0C6532-BD2B-4929-AE25-5FB750526B42}" type="slidenum">
              <a:rPr lang="sv-SE" smtClean="0"/>
              <a:t>‹#›</a:t>
            </a:fld>
            <a:endParaRPr lang="sv-SE"/>
          </a:p>
        </p:txBody>
      </p:sp>
    </p:spTree>
    <p:extLst>
      <p:ext uri="{BB962C8B-B14F-4D97-AF65-F5344CB8AC3E}">
        <p14:creationId xmlns:p14="http://schemas.microsoft.com/office/powerpoint/2010/main" val="3340556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 Egentligen har vi 7 undervisningsveckor per läsperiod, men den sista</a:t>
            </a:r>
            <a:r>
              <a:rPr lang="sv-SE" baseline="0" dirty="0" smtClean="0"/>
              <a:t> veckan har varit </a:t>
            </a:r>
            <a:r>
              <a:rPr lang="sv-SE" baseline="0" dirty="0" err="1" smtClean="0"/>
              <a:t>labvecka</a:t>
            </a:r>
            <a:r>
              <a:rPr lang="sv-SE" baseline="0" dirty="0" smtClean="0"/>
              <a:t>…</a:t>
            </a:r>
            <a:endParaRPr lang="sv-SE" dirty="0"/>
          </a:p>
        </p:txBody>
      </p:sp>
      <p:sp>
        <p:nvSpPr>
          <p:cNvPr id="4" name="Slide Number Placeholder 3"/>
          <p:cNvSpPr>
            <a:spLocks noGrp="1"/>
          </p:cNvSpPr>
          <p:nvPr>
            <p:ph type="sldNum" sz="quarter" idx="10"/>
          </p:nvPr>
        </p:nvSpPr>
        <p:spPr/>
        <p:txBody>
          <a:bodyPr/>
          <a:lstStyle/>
          <a:p>
            <a:fld id="{9C0C6532-BD2B-4929-AE25-5FB750526B42}" type="slidenum">
              <a:rPr lang="sv-SE" smtClean="0"/>
              <a:t>2</a:t>
            </a:fld>
            <a:endParaRPr lang="sv-SE"/>
          </a:p>
        </p:txBody>
      </p:sp>
    </p:spTree>
    <p:extLst>
      <p:ext uri="{BB962C8B-B14F-4D97-AF65-F5344CB8AC3E}">
        <p14:creationId xmlns:p14="http://schemas.microsoft.com/office/powerpoint/2010/main" val="335330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209 studenter kursregistrerades. En del bara för att</a:t>
            </a:r>
            <a:r>
              <a:rPr lang="sv-SE" baseline="0" dirty="0" smtClean="0"/>
              <a:t> skriva omtentan, dessa följer inte undervisningen. Närvaron på gruppövningarna är något lägre (ca 90%) än på lektionerna. Enkäten delades ut på sista gruppövningen i P3, i princip alla närvarande besvarade enkäten! </a:t>
            </a:r>
            <a:endParaRPr lang="sv-SE" dirty="0"/>
          </a:p>
        </p:txBody>
      </p:sp>
      <p:sp>
        <p:nvSpPr>
          <p:cNvPr id="4" name="Slide Number Placeholder 3"/>
          <p:cNvSpPr>
            <a:spLocks noGrp="1"/>
          </p:cNvSpPr>
          <p:nvPr>
            <p:ph type="sldNum" sz="quarter" idx="10"/>
          </p:nvPr>
        </p:nvSpPr>
        <p:spPr/>
        <p:txBody>
          <a:bodyPr/>
          <a:lstStyle/>
          <a:p>
            <a:fld id="{9C0C6532-BD2B-4929-AE25-5FB750526B42}" type="slidenum">
              <a:rPr lang="sv-SE" smtClean="0"/>
              <a:t>6</a:t>
            </a:fld>
            <a:endParaRPr lang="sv-SE"/>
          </a:p>
        </p:txBody>
      </p:sp>
    </p:spTree>
    <p:extLst>
      <p:ext uri="{BB962C8B-B14F-4D97-AF65-F5344CB8AC3E}">
        <p14:creationId xmlns:p14="http://schemas.microsoft.com/office/powerpoint/2010/main" val="363401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9C0C6532-BD2B-4929-AE25-5FB750526B42}" type="slidenum">
              <a:rPr lang="sv-SE" smtClean="0"/>
              <a:t>9</a:t>
            </a:fld>
            <a:endParaRPr lang="sv-SE"/>
          </a:p>
        </p:txBody>
      </p:sp>
    </p:spTree>
    <p:extLst>
      <p:ext uri="{BB962C8B-B14F-4D97-AF65-F5344CB8AC3E}">
        <p14:creationId xmlns:p14="http://schemas.microsoft.com/office/powerpoint/2010/main" val="85908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9C0C6532-BD2B-4929-AE25-5FB750526B42}" type="slidenum">
              <a:rPr lang="sv-SE" smtClean="0"/>
              <a:t>13</a:t>
            </a:fld>
            <a:endParaRPr lang="sv-SE"/>
          </a:p>
        </p:txBody>
      </p:sp>
    </p:spTree>
    <p:extLst>
      <p:ext uri="{BB962C8B-B14F-4D97-AF65-F5344CB8AC3E}">
        <p14:creationId xmlns:p14="http://schemas.microsoft.com/office/powerpoint/2010/main" val="1736284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5A9F691-42F4-4ECE-A8A6-9A3C48824D26}" type="datetimeFigureOut">
              <a:rPr lang="sv-SE" smtClean="0"/>
              <a:t>2025-11-14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F20681-79AA-481E-A2A7-65294AA6FE2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7185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A9F691-42F4-4ECE-A8A6-9A3C48824D26}" type="datetimeFigureOut">
              <a:rPr lang="sv-SE" smtClean="0"/>
              <a:t>2025-11-14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894439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A9F691-42F4-4ECE-A8A6-9A3C48824D26}" type="datetimeFigureOut">
              <a:rPr lang="sv-SE" smtClean="0"/>
              <a:t>2025-11-14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2125486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A9F691-42F4-4ECE-A8A6-9A3C48824D26}" type="datetimeFigureOut">
              <a:rPr lang="sv-SE" smtClean="0"/>
              <a:t>2025-11-14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865992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A9F691-42F4-4ECE-A8A6-9A3C48824D26}" type="datetimeFigureOut">
              <a:rPr lang="sv-SE" smtClean="0"/>
              <a:t>2025-11-14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F20681-79AA-481E-A2A7-65294AA6FE2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534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5A9F691-42F4-4ECE-A8A6-9A3C48824D26}" type="datetimeFigureOut">
              <a:rPr lang="sv-SE" smtClean="0"/>
              <a:t>2025-11-14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119797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A9F691-42F4-4ECE-A8A6-9A3C48824D26}" type="datetimeFigureOut">
              <a:rPr lang="sv-SE" smtClean="0"/>
              <a:t>2025-11-14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2545271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5A9F691-42F4-4ECE-A8A6-9A3C48824D26}" type="datetimeFigureOut">
              <a:rPr lang="sv-SE" smtClean="0"/>
              <a:t>2025-11-14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2593413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5A9F691-42F4-4ECE-A8A6-9A3C48824D26}" type="datetimeFigureOut">
              <a:rPr lang="sv-SE" smtClean="0"/>
              <a:t>2025-11-14</a:t>
            </a:fld>
            <a:endParaRPr lang="sv-S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v-SE"/>
          </a:p>
        </p:txBody>
      </p:sp>
      <p:sp>
        <p:nvSpPr>
          <p:cNvPr id="9" name="Slide Number Placeholder 8"/>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300892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5A9F691-42F4-4ECE-A8A6-9A3C48824D26}" type="datetimeFigureOut">
              <a:rPr lang="sv-SE" smtClean="0"/>
              <a:t>2025-11-14</a:t>
            </a:fld>
            <a:endParaRPr lang="sv-S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7F20681-79AA-481E-A2A7-65294AA6FE2F}" type="slidenum">
              <a:rPr lang="sv-SE" smtClean="0"/>
              <a:t>‹#›</a:t>
            </a:fld>
            <a:endParaRPr lang="sv-SE"/>
          </a:p>
        </p:txBody>
      </p:sp>
    </p:spTree>
    <p:extLst>
      <p:ext uri="{BB962C8B-B14F-4D97-AF65-F5344CB8AC3E}">
        <p14:creationId xmlns:p14="http://schemas.microsoft.com/office/powerpoint/2010/main" val="2267508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5A9F691-42F4-4ECE-A8A6-9A3C48824D26}" type="datetimeFigureOut">
              <a:rPr lang="sv-SE" smtClean="0"/>
              <a:t>2025-11-14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7F20681-79AA-481E-A2A7-65294AA6FE2F}" type="slidenum">
              <a:rPr lang="sv-SE" smtClean="0"/>
              <a:t>‹#›</a:t>
            </a:fld>
            <a:endParaRPr lang="sv-SE"/>
          </a:p>
        </p:txBody>
      </p:sp>
    </p:spTree>
    <p:extLst>
      <p:ext uri="{BB962C8B-B14F-4D97-AF65-F5344CB8AC3E}">
        <p14:creationId xmlns:p14="http://schemas.microsoft.com/office/powerpoint/2010/main" val="1977499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5A9F691-42F4-4ECE-A8A6-9A3C48824D26}" type="datetimeFigureOut">
              <a:rPr lang="sv-SE" smtClean="0"/>
              <a:t>2025-11-14</a:t>
            </a:fld>
            <a:endParaRPr lang="sv-S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v-S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7F20681-79AA-481E-A2A7-65294AA6FE2F}" type="slidenum">
              <a:rPr lang="sv-SE" smtClean="0"/>
              <a:t>‹#›</a:t>
            </a:fld>
            <a:endParaRPr lang="sv-S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83710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8697" y="601266"/>
            <a:ext cx="10078064" cy="2692553"/>
          </a:xfrm>
        </p:spPr>
        <p:txBody>
          <a:bodyPr>
            <a:noAutofit/>
          </a:bodyPr>
          <a:lstStyle/>
          <a:p>
            <a:r>
              <a:rPr lang="sv-SE" sz="6600" b="1" dirty="0" smtClean="0"/>
              <a:t>Kan gruppövningar varje vecka öka lärandet i matematik?</a:t>
            </a:r>
            <a:endParaRPr lang="sv-SE" sz="6600" b="1" dirty="0"/>
          </a:p>
        </p:txBody>
      </p:sp>
      <p:sp>
        <p:nvSpPr>
          <p:cNvPr id="3" name="Subtitle 2"/>
          <p:cNvSpPr>
            <a:spLocks noGrp="1"/>
          </p:cNvSpPr>
          <p:nvPr>
            <p:ph type="subTitle" idx="1"/>
          </p:nvPr>
        </p:nvSpPr>
        <p:spPr>
          <a:xfrm>
            <a:off x="1524000" y="5050970"/>
            <a:ext cx="9144000" cy="961571"/>
          </a:xfrm>
        </p:spPr>
        <p:txBody>
          <a:bodyPr>
            <a:normAutofit/>
          </a:bodyPr>
          <a:lstStyle/>
          <a:p>
            <a:pPr algn="ctr"/>
            <a:r>
              <a:rPr lang="sv-SE" b="1" dirty="0" smtClean="0"/>
              <a:t>Niclas Hjelm, Joakim </a:t>
            </a:r>
            <a:r>
              <a:rPr lang="sv-SE" b="1" dirty="0" err="1" smtClean="0"/>
              <a:t>Dalfors</a:t>
            </a:r>
            <a:r>
              <a:rPr lang="sv-SE" b="1" dirty="0" smtClean="0"/>
              <a:t> </a:t>
            </a:r>
          </a:p>
          <a:p>
            <a:pPr algn="ctr"/>
            <a:r>
              <a:rPr lang="sv-SE" b="1" dirty="0" smtClean="0"/>
              <a:t> KTH </a:t>
            </a:r>
            <a:endParaRPr lang="sv-SE" dirty="0"/>
          </a:p>
        </p:txBody>
      </p:sp>
    </p:spTree>
    <p:extLst>
      <p:ext uri="{BB962C8B-B14F-4D97-AF65-F5344CB8AC3E}">
        <p14:creationId xmlns:p14="http://schemas.microsoft.com/office/powerpoint/2010/main" val="34004717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Mer examinationsdata</a:t>
            </a:r>
            <a:endParaRPr lang="sv-SE" b="1" dirty="0"/>
          </a:p>
        </p:txBody>
      </p:sp>
      <p:sp>
        <p:nvSpPr>
          <p:cNvPr id="3" name="Content Placeholder 2"/>
          <p:cNvSpPr>
            <a:spLocks noGrp="1"/>
          </p:cNvSpPr>
          <p:nvPr>
            <p:ph idx="1"/>
          </p:nvPr>
        </p:nvSpPr>
        <p:spPr>
          <a:xfrm>
            <a:off x="838200" y="1825625"/>
            <a:ext cx="10317479" cy="4351338"/>
          </a:xfrm>
        </p:spPr>
        <p:txBody>
          <a:bodyPr>
            <a:normAutofit/>
          </a:bodyPr>
          <a:lstStyle/>
          <a:p>
            <a:pPr marL="0" indent="0">
              <a:buNone/>
            </a:pPr>
            <a:r>
              <a:rPr lang="sv-SE" sz="2400" b="1" dirty="0" smtClean="0"/>
              <a:t>Vi har även tittat på resultatet från </a:t>
            </a:r>
            <a:r>
              <a:rPr lang="sv-SE" sz="2400" b="1" dirty="0" err="1" smtClean="0"/>
              <a:t>MaII</a:t>
            </a:r>
            <a:r>
              <a:rPr lang="sv-SE" sz="2400" b="1" dirty="0" smtClean="0"/>
              <a:t> TENB för denna årskull (2024/25).</a:t>
            </a:r>
          </a:p>
          <a:p>
            <a:pPr marL="0" indent="0">
              <a:buNone/>
            </a:pPr>
            <a:r>
              <a:rPr lang="sv-SE" sz="2400" b="1" dirty="0" smtClean="0"/>
              <a:t>Vi har skattat medelbetygshöjningen från </a:t>
            </a:r>
            <a:r>
              <a:rPr lang="sv-SE" sz="2400" b="1" dirty="0" err="1" smtClean="0"/>
              <a:t>MaI</a:t>
            </a:r>
            <a:r>
              <a:rPr lang="sv-SE" sz="2400" b="1" dirty="0" smtClean="0"/>
              <a:t> TENB till </a:t>
            </a:r>
            <a:r>
              <a:rPr lang="sv-SE" sz="2400" b="1" dirty="0" err="1" smtClean="0"/>
              <a:t>MaII</a:t>
            </a:r>
            <a:r>
              <a:rPr lang="sv-SE" sz="2400" b="1" dirty="0" smtClean="0"/>
              <a:t> TENB på följande sätt. </a:t>
            </a:r>
          </a:p>
          <a:p>
            <a:pPr marL="0" indent="0">
              <a:buNone/>
            </a:pPr>
            <a:r>
              <a:rPr lang="sv-SE" sz="2400" b="1" dirty="0" smtClean="0"/>
              <a:t>* Ett ganska stort antal studenter – 31 </a:t>
            </a:r>
            <a:r>
              <a:rPr lang="sv-SE" sz="2400" b="1" dirty="0" err="1" smtClean="0"/>
              <a:t>st</a:t>
            </a:r>
            <a:r>
              <a:rPr lang="sv-SE" sz="2400" b="1" dirty="0" smtClean="0"/>
              <a:t> – som skrev </a:t>
            </a:r>
            <a:r>
              <a:rPr lang="sv-SE" sz="2400" b="1" dirty="0" err="1" smtClean="0"/>
              <a:t>MaI</a:t>
            </a:r>
            <a:r>
              <a:rPr lang="sv-SE" sz="2400" b="1" dirty="0" smtClean="0"/>
              <a:t> TENB deltog inte på</a:t>
            </a:r>
          </a:p>
          <a:p>
            <a:pPr marL="0" indent="0">
              <a:buNone/>
            </a:pPr>
            <a:r>
              <a:rPr lang="sv-SE" sz="2400" b="1" dirty="0" smtClean="0"/>
              <a:t>   </a:t>
            </a:r>
            <a:r>
              <a:rPr lang="sv-SE" sz="2400" b="1" dirty="0" err="1" smtClean="0"/>
              <a:t>MaII</a:t>
            </a:r>
            <a:r>
              <a:rPr lang="sv-SE" sz="2400" b="1" dirty="0" smtClean="0"/>
              <a:t> TENB (i princip bara studenter som skrev F och därefter har slutat). </a:t>
            </a:r>
          </a:p>
          <a:p>
            <a:pPr marL="0" indent="0">
              <a:buNone/>
            </a:pPr>
            <a:r>
              <a:rPr lang="sv-SE" sz="2400" b="1" dirty="0" smtClean="0"/>
              <a:t>* Några studenter har skrivit F på en av tentorna och godkänt betyg på den andra</a:t>
            </a:r>
          </a:p>
          <a:p>
            <a:pPr marL="0" indent="0">
              <a:buNone/>
            </a:pPr>
            <a:r>
              <a:rPr lang="sv-SE" sz="2400" b="1" dirty="0" smtClean="0"/>
              <a:t>   – för dessa är betygshöjningen inte definierad.</a:t>
            </a:r>
          </a:p>
          <a:p>
            <a:pPr marL="0" indent="0">
              <a:buNone/>
            </a:pPr>
            <a:r>
              <a:rPr lang="sv-SE" sz="2400" b="1" dirty="0" smtClean="0"/>
              <a:t>* Kvar blev 77 studenter, för dessa är medelbetygshöjningen +0,16.</a:t>
            </a:r>
            <a:endParaRPr lang="sv-SE" sz="2400" b="1" dirty="0"/>
          </a:p>
          <a:p>
            <a:pPr marL="0" indent="0">
              <a:buNone/>
            </a:pPr>
            <a:endParaRPr lang="sv-SE" sz="2400" b="1" dirty="0" smtClean="0"/>
          </a:p>
          <a:p>
            <a:pPr marL="0" indent="0">
              <a:buNone/>
            </a:pPr>
            <a:endParaRPr lang="sv-SE" sz="2400" b="1" dirty="0" smtClean="0"/>
          </a:p>
        </p:txBody>
      </p:sp>
    </p:spTree>
    <p:extLst>
      <p:ext uri="{BB962C8B-B14F-4D97-AF65-F5344CB8AC3E}">
        <p14:creationId xmlns:p14="http://schemas.microsoft.com/office/powerpoint/2010/main" val="3702301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Kursenkäten</a:t>
            </a:r>
            <a:endParaRPr lang="sv-SE" b="1" dirty="0"/>
          </a:p>
        </p:txBody>
      </p:sp>
      <p:pic>
        <p:nvPicPr>
          <p:cNvPr id="6" name="Picture 5"/>
          <p:cNvPicPr>
            <a:picLocks noChangeAspect="1"/>
          </p:cNvPicPr>
          <p:nvPr/>
        </p:nvPicPr>
        <p:blipFill rotWithShape="1">
          <a:blip r:embed="rId2"/>
          <a:srcRect l="29825" t="21813" r="33421" b="42008"/>
          <a:stretch/>
        </p:blipFill>
        <p:spPr>
          <a:xfrm>
            <a:off x="1162091" y="2021305"/>
            <a:ext cx="4983284" cy="2759242"/>
          </a:xfrm>
          <a:prstGeom prst="rect">
            <a:avLst/>
          </a:prstGeom>
        </p:spPr>
      </p:pic>
      <p:pic>
        <p:nvPicPr>
          <p:cNvPr id="7" name="Picture 6"/>
          <p:cNvPicPr>
            <a:picLocks noChangeAspect="1"/>
          </p:cNvPicPr>
          <p:nvPr/>
        </p:nvPicPr>
        <p:blipFill rotWithShape="1">
          <a:blip r:embed="rId3"/>
          <a:srcRect l="29649" t="22592" r="31667" b="39201"/>
          <a:stretch/>
        </p:blipFill>
        <p:spPr>
          <a:xfrm>
            <a:off x="6144127" y="1973179"/>
            <a:ext cx="5053262" cy="2807368"/>
          </a:xfrm>
          <a:prstGeom prst="rect">
            <a:avLst/>
          </a:prstGeom>
        </p:spPr>
      </p:pic>
    </p:spTree>
    <p:extLst>
      <p:ext uri="{BB962C8B-B14F-4D97-AF65-F5344CB8AC3E}">
        <p14:creationId xmlns:p14="http://schemas.microsoft.com/office/powerpoint/2010/main" val="260740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Fritextsvar i kursenkäten</a:t>
            </a:r>
            <a:endParaRPr lang="sv-SE" b="1" dirty="0"/>
          </a:p>
        </p:txBody>
      </p:sp>
      <p:sp>
        <p:nvSpPr>
          <p:cNvPr id="6" name="Smiley Face 5"/>
          <p:cNvSpPr/>
          <p:nvPr/>
        </p:nvSpPr>
        <p:spPr>
          <a:xfrm>
            <a:off x="9566782" y="2782535"/>
            <a:ext cx="914400" cy="914400"/>
          </a:xfrm>
          <a:prstGeom prst="smileyFace">
            <a:avLst/>
          </a:prstGeom>
          <a:solidFill>
            <a:srgbClr val="92D05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p:cNvSpPr txBox="1"/>
          <p:nvPr/>
        </p:nvSpPr>
        <p:spPr>
          <a:xfrm>
            <a:off x="8967020" y="3805084"/>
            <a:ext cx="2418736" cy="646331"/>
          </a:xfrm>
          <a:prstGeom prst="rect">
            <a:avLst/>
          </a:prstGeom>
          <a:noFill/>
        </p:spPr>
        <p:txBody>
          <a:bodyPr wrap="square" rtlCol="0">
            <a:spAutoFit/>
          </a:bodyPr>
          <a:lstStyle/>
          <a:p>
            <a:r>
              <a:rPr lang="sv-SE" b="1" dirty="0" smtClean="0">
                <a:solidFill>
                  <a:srgbClr val="00B050"/>
                </a:solidFill>
              </a:rPr>
              <a:t>Studenterna tycker om gruppövningar!</a:t>
            </a:r>
            <a:endParaRPr lang="sv-SE" b="1" dirty="0">
              <a:solidFill>
                <a:srgbClr val="00B050"/>
              </a:solidFill>
            </a:endParaRPr>
          </a:p>
        </p:txBody>
      </p:sp>
      <p:pic>
        <p:nvPicPr>
          <p:cNvPr id="8" name="Content Placeholder 7"/>
          <p:cNvPicPr>
            <a:picLocks noGrp="1" noChangeAspect="1"/>
          </p:cNvPicPr>
          <p:nvPr>
            <p:ph idx="1"/>
          </p:nvPr>
        </p:nvPicPr>
        <p:blipFill rotWithShape="1">
          <a:blip r:embed="rId2"/>
          <a:srcRect l="31524" t="20144" r="26030" b="11746"/>
          <a:stretch/>
        </p:blipFill>
        <p:spPr>
          <a:xfrm>
            <a:off x="1097280" y="1834699"/>
            <a:ext cx="4821739" cy="4352088"/>
          </a:xfrm>
          <a:prstGeom prst="rect">
            <a:avLst/>
          </a:prstGeom>
        </p:spPr>
      </p:pic>
      <p:sp>
        <p:nvSpPr>
          <p:cNvPr id="9" name="TextBox 8"/>
          <p:cNvSpPr txBox="1"/>
          <p:nvPr/>
        </p:nvSpPr>
        <p:spPr>
          <a:xfrm>
            <a:off x="6017341" y="2330244"/>
            <a:ext cx="2517059" cy="2862322"/>
          </a:xfrm>
          <a:prstGeom prst="rect">
            <a:avLst/>
          </a:prstGeom>
          <a:noFill/>
        </p:spPr>
        <p:txBody>
          <a:bodyPr wrap="square" rtlCol="0">
            <a:spAutoFit/>
          </a:bodyPr>
          <a:lstStyle/>
          <a:p>
            <a:r>
              <a:rPr lang="sv-SE" b="1" dirty="0" smtClean="0">
                <a:solidFill>
                  <a:srgbClr val="00B050"/>
                </a:solidFill>
              </a:rPr>
              <a:t>Kursenkäten genomfördes 1-11 maj, för att vi ska kunna ha kursnämnd innan studenterna tar examen från basåret.</a:t>
            </a:r>
          </a:p>
          <a:p>
            <a:endParaRPr lang="sv-SE" b="1" dirty="0">
              <a:solidFill>
                <a:srgbClr val="00B050"/>
              </a:solidFill>
            </a:endParaRPr>
          </a:p>
          <a:p>
            <a:r>
              <a:rPr lang="sv-SE" b="1" dirty="0" smtClean="0">
                <a:solidFill>
                  <a:srgbClr val="00B050"/>
                </a:solidFill>
              </a:rPr>
              <a:t>8 av de 14 fritextsvaren nämner gruppövningar som en bra sak i kursen.</a:t>
            </a:r>
            <a:endParaRPr lang="sv-SE" b="1" dirty="0">
              <a:solidFill>
                <a:srgbClr val="00B050"/>
              </a:solidFill>
            </a:endParaRPr>
          </a:p>
        </p:txBody>
      </p:sp>
      <p:sp>
        <p:nvSpPr>
          <p:cNvPr id="10" name="Rounded Rectangle 9"/>
          <p:cNvSpPr/>
          <p:nvPr/>
        </p:nvSpPr>
        <p:spPr>
          <a:xfrm>
            <a:off x="5948515" y="2241755"/>
            <a:ext cx="2635045" cy="307749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12253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Resultat / Lärdomar</a:t>
            </a:r>
            <a:endParaRPr lang="sv-SE" b="1" dirty="0"/>
          </a:p>
        </p:txBody>
      </p:sp>
      <p:sp>
        <p:nvSpPr>
          <p:cNvPr id="3" name="Content Placeholder 2"/>
          <p:cNvSpPr>
            <a:spLocks noGrp="1"/>
          </p:cNvSpPr>
          <p:nvPr>
            <p:ph idx="1"/>
          </p:nvPr>
        </p:nvSpPr>
        <p:spPr>
          <a:xfrm>
            <a:off x="838200" y="1825625"/>
            <a:ext cx="10317479" cy="4351338"/>
          </a:xfrm>
        </p:spPr>
        <p:txBody>
          <a:bodyPr>
            <a:normAutofit fontScale="92500" lnSpcReduction="10000"/>
          </a:bodyPr>
          <a:lstStyle/>
          <a:p>
            <a:pPr marL="0" indent="0">
              <a:buNone/>
            </a:pPr>
            <a:r>
              <a:rPr lang="sv-SE" sz="2400" b="1" dirty="0" smtClean="0"/>
              <a:t>Vi lärare ser att det sker mycket lärande på gruppövningarna!</a:t>
            </a:r>
          </a:p>
          <a:p>
            <a:pPr marL="0" indent="0">
              <a:buNone/>
            </a:pPr>
            <a:r>
              <a:rPr lang="sv-SE" sz="2400" b="1" dirty="0" smtClean="0"/>
              <a:t>Studenterna uppger i enkätsvaren att gruppövningarna är lärorika!</a:t>
            </a:r>
          </a:p>
          <a:p>
            <a:pPr marL="0" indent="0">
              <a:buNone/>
            </a:pPr>
            <a:r>
              <a:rPr lang="sv-SE" sz="2400" b="1" dirty="0" smtClean="0"/>
              <a:t>Det finns små indikationer i examinationsdata på att gruppövningarna leder till bättre resultat, men mer data behövs här.</a:t>
            </a:r>
          </a:p>
          <a:p>
            <a:pPr marL="0" indent="0">
              <a:buNone/>
            </a:pPr>
            <a:r>
              <a:rPr lang="sv-SE" sz="2400" b="1" dirty="0" smtClean="0"/>
              <a:t>Gruppövningar har även använts i basårets fysikkurser.</a:t>
            </a:r>
          </a:p>
          <a:p>
            <a:pPr marL="0" indent="0">
              <a:buNone/>
            </a:pPr>
            <a:r>
              <a:rPr lang="sv-SE" sz="2400" b="1" dirty="0" smtClean="0">
                <a:solidFill>
                  <a:srgbClr val="FF0000"/>
                </a:solidFill>
              </a:rPr>
              <a:t>Att ta fram nya gruppövningar tar tid (uppskattningsvis 5 timmar / gruppövning) men det är en engångskostnad.</a:t>
            </a:r>
          </a:p>
          <a:p>
            <a:pPr marL="0" indent="0">
              <a:buNone/>
            </a:pPr>
            <a:r>
              <a:rPr lang="sv-SE" sz="2400" b="1" dirty="0" smtClean="0"/>
              <a:t>--------------------------------------------------------------------------------------------------------------</a:t>
            </a:r>
          </a:p>
          <a:p>
            <a:pPr marL="0" indent="0">
              <a:buNone/>
            </a:pPr>
            <a:r>
              <a:rPr lang="sv-SE" sz="2400" b="1" dirty="0" smtClean="0"/>
              <a:t>Vi tror att gruppövningar kan användas även i andra ämnen... Det är sannolikt </a:t>
            </a:r>
            <a:r>
              <a:rPr lang="sv-SE" sz="2400" b="1" u="sng" dirty="0" smtClean="0"/>
              <a:t>mer effektivt</a:t>
            </a:r>
            <a:r>
              <a:rPr lang="sv-SE" sz="2400" b="1" dirty="0" smtClean="0"/>
              <a:t> i ämnen där uppgifterna kan lösas på flera sätt och där uppgifterna är av mer öppen karaktär!</a:t>
            </a:r>
            <a:endParaRPr lang="sv-SE" sz="2400" b="1" dirty="0"/>
          </a:p>
          <a:p>
            <a:pPr marL="0" indent="0">
              <a:buNone/>
            </a:pPr>
            <a:endParaRPr lang="sv-SE" sz="2400" b="1" dirty="0" smtClean="0"/>
          </a:p>
          <a:p>
            <a:pPr marL="0" indent="0">
              <a:buNone/>
            </a:pPr>
            <a:endParaRPr lang="sv-SE" sz="2400" b="1" dirty="0" smtClean="0"/>
          </a:p>
        </p:txBody>
      </p:sp>
    </p:spTree>
    <p:extLst>
      <p:ext uri="{BB962C8B-B14F-4D97-AF65-F5344CB8AC3E}">
        <p14:creationId xmlns:p14="http://schemas.microsoft.com/office/powerpoint/2010/main" val="4078443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Erfarenheter av gruppövningar på en helt annan kurs</a:t>
            </a:r>
            <a:endParaRPr lang="sv-SE" b="1" dirty="0"/>
          </a:p>
        </p:txBody>
      </p:sp>
      <p:sp>
        <p:nvSpPr>
          <p:cNvPr id="3" name="Content Placeholder 2"/>
          <p:cNvSpPr>
            <a:spLocks noGrp="1"/>
          </p:cNvSpPr>
          <p:nvPr>
            <p:ph idx="1"/>
          </p:nvPr>
        </p:nvSpPr>
        <p:spPr>
          <a:xfrm>
            <a:off x="838200" y="1825625"/>
            <a:ext cx="10317479" cy="4351338"/>
          </a:xfrm>
        </p:spPr>
        <p:txBody>
          <a:bodyPr>
            <a:normAutofit/>
          </a:bodyPr>
          <a:lstStyle/>
          <a:p>
            <a:pPr marL="0" indent="0">
              <a:buNone/>
            </a:pPr>
            <a:r>
              <a:rPr lang="sv-SE" sz="2400" b="1" dirty="0" smtClean="0"/>
              <a:t>Svante Granqvist (som </a:t>
            </a:r>
            <a:r>
              <a:rPr lang="sv-SE" sz="2400" b="1" dirty="0" err="1" smtClean="0"/>
              <a:t>bl</a:t>
            </a:r>
            <a:r>
              <a:rPr lang="sv-SE" sz="2400" b="1" dirty="0" smtClean="0"/>
              <a:t> a undervisar i Ma och Fy på basåret) har infört gruppövningar på kursen </a:t>
            </a:r>
            <a:r>
              <a:rPr lang="sv-SE" sz="2400" b="1" dirty="0" smtClean="0">
                <a:solidFill>
                  <a:srgbClr val="FF0000"/>
                </a:solidFill>
              </a:rPr>
              <a:t>Signaler, system och transformer 8,0 </a:t>
            </a:r>
            <a:r>
              <a:rPr lang="sv-SE" sz="2400" b="1" dirty="0" err="1" smtClean="0">
                <a:solidFill>
                  <a:srgbClr val="FF0000"/>
                </a:solidFill>
              </a:rPr>
              <a:t>hp</a:t>
            </a:r>
            <a:r>
              <a:rPr lang="sv-SE" sz="2400" b="1" dirty="0" smtClean="0">
                <a:solidFill>
                  <a:srgbClr val="FF0000"/>
                </a:solidFill>
              </a:rPr>
              <a:t> </a:t>
            </a:r>
            <a:r>
              <a:rPr lang="sv-SE" sz="2400" b="1" dirty="0" smtClean="0"/>
              <a:t>för åk 2 på högskoleingenjörsprogrammen i Medicinsk teknik &amp; Elektroteknik. Där tyckte studenterna så här…</a:t>
            </a:r>
            <a:endParaRPr lang="sv-SE" sz="2400" b="1" dirty="0"/>
          </a:p>
          <a:p>
            <a:pPr marL="0" indent="0">
              <a:buNone/>
            </a:pPr>
            <a:endParaRPr lang="sv-SE" sz="2400" b="1" dirty="0" smtClean="0"/>
          </a:p>
          <a:p>
            <a:pPr marL="0" indent="0">
              <a:buNone/>
            </a:pPr>
            <a:endParaRPr lang="sv-SE" sz="2400" b="1" dirty="0" smtClean="0"/>
          </a:p>
        </p:txBody>
      </p:sp>
    </p:spTree>
    <p:extLst>
      <p:ext uri="{BB962C8B-B14F-4D97-AF65-F5344CB8AC3E}">
        <p14:creationId xmlns:p14="http://schemas.microsoft.com/office/powerpoint/2010/main" val="723700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Erfarenheter av gruppövningar på en helt annan kurs</a:t>
            </a:r>
            <a:endParaRPr lang="sv-SE" b="1" dirty="0"/>
          </a:p>
        </p:txBody>
      </p:sp>
      <p:sp>
        <p:nvSpPr>
          <p:cNvPr id="3" name="Content Placeholder 2"/>
          <p:cNvSpPr>
            <a:spLocks noGrp="1"/>
          </p:cNvSpPr>
          <p:nvPr>
            <p:ph idx="1"/>
          </p:nvPr>
        </p:nvSpPr>
        <p:spPr>
          <a:xfrm>
            <a:off x="838201" y="1800692"/>
            <a:ext cx="10317479" cy="4351338"/>
          </a:xfrm>
        </p:spPr>
        <p:txBody>
          <a:bodyPr>
            <a:normAutofit/>
          </a:bodyPr>
          <a:lstStyle/>
          <a:p>
            <a:pPr marL="0" indent="0">
              <a:buNone/>
            </a:pPr>
            <a:endParaRPr lang="sv-SE" sz="2400" b="1" dirty="0" smtClean="0"/>
          </a:p>
          <a:p>
            <a:pPr marL="0" indent="0">
              <a:buNone/>
            </a:pPr>
            <a:endParaRPr lang="sv-SE" sz="2400" b="1" dirty="0" smtClean="0"/>
          </a:p>
        </p:txBody>
      </p:sp>
      <p:graphicFrame>
        <p:nvGraphicFramePr>
          <p:cNvPr id="4" name="Table 3"/>
          <p:cNvGraphicFramePr>
            <a:graphicFrameLocks noGrp="1"/>
          </p:cNvGraphicFramePr>
          <p:nvPr/>
        </p:nvGraphicFramePr>
        <p:xfrm>
          <a:off x="3136300" y="1800692"/>
          <a:ext cx="5979726" cy="4113868"/>
        </p:xfrm>
        <a:graphic>
          <a:graphicData uri="http://schemas.openxmlformats.org/drawingml/2006/table">
            <a:tbl>
              <a:tblPr/>
              <a:tblGrid>
                <a:gridCol w="5979726">
                  <a:extLst>
                    <a:ext uri="{9D8B030D-6E8A-4147-A177-3AD203B41FA5}">
                      <a16:colId xmlns:a16="http://schemas.microsoft.com/office/drawing/2014/main" val="728697968"/>
                    </a:ext>
                  </a:extLst>
                </a:gridCol>
              </a:tblGrid>
              <a:tr h="706695">
                <a:tc>
                  <a:txBody>
                    <a:bodyPr/>
                    <a:lstStyle/>
                    <a:p>
                      <a:r>
                        <a:rPr lang="sv-SE" sz="1100">
                          <a:effectLst/>
                        </a:rPr>
                        <a:t>Den var kanon! Så glad att det fanns för att det pressar oss att prestera tillsammans något vi kommer behöva i arbetslivet, jag vet att många andra var rätt eller ville inte delta, men det kommer också visa men vinner i långa loppet. Dessutom var ett underbart tillfälle stt lära känna andra klasskamrater som annars hade man aldrig pratat med.</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2197529441"/>
                  </a:ext>
                </a:extLst>
              </a:tr>
              <a:tr h="380528">
                <a:tc>
                  <a:txBody>
                    <a:bodyPr/>
                    <a:lstStyle/>
                    <a:p>
                      <a:r>
                        <a:rPr lang="sv-SE" sz="1100" dirty="0"/>
                        <a:t>Det var väldigt lärorikt då olika studenter kunde komma in och hjälpa, alla vet att fler hjärnor är bättre än 1</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1447469792"/>
                  </a:ext>
                </a:extLst>
              </a:tr>
              <a:tr h="217445">
                <a:tc>
                  <a:txBody>
                    <a:bodyPr/>
                    <a:lstStyle/>
                    <a:p>
                      <a:r>
                        <a:rPr lang="sv-SE" sz="1100" dirty="0"/>
                        <a:t>Mycket bra, gärna mer av sådant</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2393714255"/>
                  </a:ext>
                </a:extLst>
              </a:tr>
              <a:tr h="217445">
                <a:tc>
                  <a:txBody>
                    <a:bodyPr/>
                    <a:lstStyle/>
                    <a:p>
                      <a:r>
                        <a:rPr lang="sv-SE" sz="1100"/>
                        <a:t>meh, jag deltog inte</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1034224950"/>
                  </a:ext>
                </a:extLst>
              </a:tr>
              <a:tr h="217445">
                <a:tc>
                  <a:txBody>
                    <a:bodyPr/>
                    <a:lstStyle/>
                    <a:p>
                      <a:r>
                        <a:rPr lang="sv-SE" sz="1100"/>
                        <a:t>Väldigt trevligt</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1001959122"/>
                  </a:ext>
                </a:extLst>
              </a:tr>
              <a:tr h="380528">
                <a:tc>
                  <a:txBody>
                    <a:bodyPr/>
                    <a:lstStyle/>
                    <a:p>
                      <a:r>
                        <a:rPr lang="sv-SE" sz="1100"/>
                        <a:t>Jag gillade det. Tycker om att man kan prata och arbeta med sina vänner. Kanske att man kan kombinera detta med tysta räknestugor där man sitter och arbetar mer enskilt?</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362581496"/>
                  </a:ext>
                </a:extLst>
              </a:tr>
              <a:tr h="217445">
                <a:tc>
                  <a:txBody>
                    <a:bodyPr/>
                    <a:lstStyle/>
                    <a:p>
                      <a:r>
                        <a:rPr lang="sv-SE" sz="1100"/>
                        <a:t>Faktiskt väldigt bra, tycker att detta behöver fortsättas</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2649571335"/>
                  </a:ext>
                </a:extLst>
              </a:tr>
              <a:tr h="380528">
                <a:tc>
                  <a:txBody>
                    <a:bodyPr/>
                    <a:lstStyle/>
                    <a:p>
                      <a:r>
                        <a:rPr lang="sv-SE" sz="1100"/>
                        <a:t>Jättebra och jättekul, min grupp pluggar ändå tillsammans utanför klassrummet, men det var ett extra tillfälle för oss att plugga tillsammans.</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1843171148"/>
                  </a:ext>
                </a:extLst>
              </a:tr>
              <a:tr h="217445">
                <a:tc>
                  <a:txBody>
                    <a:bodyPr/>
                    <a:lstStyle/>
                    <a:p>
                      <a:r>
                        <a:rPr lang="sv-SE" sz="1100"/>
                        <a:t>Mycket givande</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3935607453"/>
                  </a:ext>
                </a:extLst>
              </a:tr>
              <a:tr h="217445">
                <a:tc>
                  <a:txBody>
                    <a:bodyPr/>
                    <a:lstStyle/>
                    <a:p>
                      <a:r>
                        <a:rPr lang="sv-SE" sz="1100"/>
                        <a:t>Väldigt bra</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4096173141"/>
                  </a:ext>
                </a:extLst>
              </a:tr>
              <a:tr h="217445">
                <a:tc>
                  <a:txBody>
                    <a:bodyPr/>
                    <a:lstStyle/>
                    <a:p>
                      <a:r>
                        <a:rPr lang="sv-SE" sz="1100"/>
                        <a:t>Toppen. Full pott.</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2624048612"/>
                  </a:ext>
                </a:extLst>
              </a:tr>
              <a:tr h="217445">
                <a:tc>
                  <a:txBody>
                    <a:bodyPr/>
                    <a:lstStyle/>
                    <a:p>
                      <a:r>
                        <a:rPr lang="sv-SE" sz="1100"/>
                        <a:t>Mycket bra</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1821228584"/>
                  </a:ext>
                </a:extLst>
              </a:tr>
              <a:tr h="217445">
                <a:tc>
                  <a:txBody>
                    <a:bodyPr/>
                    <a:lstStyle/>
                    <a:p>
                      <a:r>
                        <a:rPr lang="sv-SE" sz="1100"/>
                        <a:t>Det är en bra ide... som jag är för nervös för. Funkar nog bäst när man känner många</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2440259872"/>
                  </a:ext>
                </a:extLst>
              </a:tr>
              <a:tr h="217445">
                <a:tc>
                  <a:txBody>
                    <a:bodyPr/>
                    <a:lstStyle/>
                    <a:p>
                      <a:r>
                        <a:rPr lang="sv-SE" sz="1100" dirty="0"/>
                        <a:t>Bra, mera sådant!</a:t>
                      </a:r>
                    </a:p>
                  </a:txBody>
                  <a:tcPr marL="54361" marR="54361" marT="27181" marB="27181" anchor="ctr">
                    <a:lnL>
                      <a:noFill/>
                    </a:lnL>
                    <a:lnR>
                      <a:noFill/>
                    </a:lnR>
                    <a:lnT>
                      <a:noFill/>
                    </a:lnT>
                    <a:lnB>
                      <a:noFill/>
                    </a:lnB>
                    <a:solidFill>
                      <a:srgbClr val="FFFFFF"/>
                    </a:solidFill>
                  </a:tcPr>
                </a:tc>
                <a:extLst>
                  <a:ext uri="{0D108BD9-81ED-4DB2-BD59-A6C34878D82A}">
                    <a16:rowId xmlns:a16="http://schemas.microsoft.com/office/drawing/2014/main" val="516503120"/>
                  </a:ext>
                </a:extLst>
              </a:tr>
            </a:tbl>
          </a:graphicData>
        </a:graphic>
      </p:graphicFrame>
      <p:sp>
        <p:nvSpPr>
          <p:cNvPr id="5" name="TextBox 4"/>
          <p:cNvSpPr txBox="1"/>
          <p:nvPr/>
        </p:nvSpPr>
        <p:spPr>
          <a:xfrm>
            <a:off x="9832258" y="2310581"/>
            <a:ext cx="1323422" cy="923330"/>
          </a:xfrm>
          <a:prstGeom prst="rect">
            <a:avLst/>
          </a:prstGeom>
          <a:noFill/>
        </p:spPr>
        <p:txBody>
          <a:bodyPr wrap="square" rtlCol="0">
            <a:spAutoFit/>
          </a:bodyPr>
          <a:lstStyle/>
          <a:p>
            <a:r>
              <a:rPr lang="sv-SE" b="1" dirty="0" smtClean="0">
                <a:solidFill>
                  <a:srgbClr val="00B050"/>
                </a:solidFill>
              </a:rPr>
              <a:t>12 </a:t>
            </a:r>
            <a:r>
              <a:rPr lang="sv-SE" b="1" dirty="0">
                <a:solidFill>
                  <a:srgbClr val="00B050"/>
                </a:solidFill>
              </a:rPr>
              <a:t>a</a:t>
            </a:r>
            <a:r>
              <a:rPr lang="sv-SE" b="1" dirty="0" smtClean="0">
                <a:solidFill>
                  <a:srgbClr val="00B050"/>
                </a:solidFill>
              </a:rPr>
              <a:t>v 13 fritextsvar </a:t>
            </a:r>
          </a:p>
          <a:p>
            <a:r>
              <a:rPr lang="sv-SE" b="1" dirty="0" smtClean="0">
                <a:solidFill>
                  <a:srgbClr val="00B050"/>
                </a:solidFill>
              </a:rPr>
              <a:t>är positiva!</a:t>
            </a:r>
            <a:endParaRPr lang="sv-SE" b="1" dirty="0">
              <a:solidFill>
                <a:srgbClr val="00B050"/>
              </a:solidFill>
            </a:endParaRPr>
          </a:p>
        </p:txBody>
      </p:sp>
      <p:sp>
        <p:nvSpPr>
          <p:cNvPr id="6" name="Rounded Rectangle 5"/>
          <p:cNvSpPr/>
          <p:nvPr/>
        </p:nvSpPr>
        <p:spPr>
          <a:xfrm>
            <a:off x="9743769" y="2310580"/>
            <a:ext cx="1411912" cy="923331"/>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37261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Vi ändrade lite i kursdesignen…</a:t>
            </a:r>
            <a:endParaRPr lang="sv-SE" b="1" dirty="0"/>
          </a:p>
        </p:txBody>
      </p:sp>
      <p:sp>
        <p:nvSpPr>
          <p:cNvPr id="3" name="Content Placeholder 2"/>
          <p:cNvSpPr>
            <a:spLocks noGrp="1"/>
          </p:cNvSpPr>
          <p:nvPr>
            <p:ph idx="1"/>
          </p:nvPr>
        </p:nvSpPr>
        <p:spPr>
          <a:xfrm>
            <a:off x="1097280" y="1845733"/>
            <a:ext cx="10058400" cy="4407583"/>
          </a:xfrm>
        </p:spPr>
        <p:txBody>
          <a:bodyPr>
            <a:normAutofit fontScale="92500" lnSpcReduction="20000"/>
          </a:bodyPr>
          <a:lstStyle/>
          <a:p>
            <a:pPr marL="0" indent="0">
              <a:buNone/>
            </a:pPr>
            <a:r>
              <a:rPr lang="en-GB" sz="2600" b="1" dirty="0" err="1" smtClean="0"/>
              <a:t>För</a:t>
            </a:r>
            <a:r>
              <a:rPr lang="en-GB" sz="2600" b="1" dirty="0" smtClean="0"/>
              <a:t> </a:t>
            </a:r>
            <a:r>
              <a:rPr lang="en-GB" sz="2600" b="1" dirty="0" err="1" smtClean="0"/>
              <a:t>några</a:t>
            </a:r>
            <a:r>
              <a:rPr lang="en-GB" sz="2600" b="1" dirty="0" smtClean="0"/>
              <a:t> </a:t>
            </a:r>
            <a:r>
              <a:rPr lang="en-GB" sz="2600" b="1" dirty="0" err="1" smtClean="0"/>
              <a:t>år</a:t>
            </a:r>
            <a:r>
              <a:rPr lang="en-GB" sz="2600" b="1" dirty="0" smtClean="0"/>
              <a:t> sedan </a:t>
            </a:r>
            <a:r>
              <a:rPr lang="en-GB" sz="2600" b="1" dirty="0" err="1" smtClean="0"/>
              <a:t>infördes</a:t>
            </a:r>
            <a:r>
              <a:rPr lang="en-GB" sz="2600" b="1" dirty="0" smtClean="0"/>
              <a:t> </a:t>
            </a:r>
            <a:r>
              <a:rPr lang="en-GB" sz="2600" b="1" dirty="0" err="1" smtClean="0"/>
              <a:t>gruppövningar</a:t>
            </a:r>
            <a:r>
              <a:rPr lang="en-GB" sz="2600" b="1" dirty="0" smtClean="0"/>
              <a:t> </a:t>
            </a:r>
            <a:r>
              <a:rPr lang="en-GB" sz="2600" b="1" dirty="0" err="1" smtClean="0"/>
              <a:t>på</a:t>
            </a:r>
            <a:r>
              <a:rPr lang="en-GB" sz="2600" b="1" dirty="0" smtClean="0"/>
              <a:t> </a:t>
            </a:r>
            <a:r>
              <a:rPr lang="en-GB" sz="2600" b="1" dirty="0" err="1" smtClean="0"/>
              <a:t>kursen</a:t>
            </a:r>
            <a:r>
              <a:rPr lang="en-GB" sz="2600" b="1" dirty="0" smtClean="0"/>
              <a:t> </a:t>
            </a:r>
            <a:r>
              <a:rPr lang="en-GB" sz="2600" b="1" dirty="0" err="1" smtClean="0"/>
              <a:t>Matematik</a:t>
            </a:r>
            <a:r>
              <a:rPr lang="en-GB" sz="2600" b="1" dirty="0" smtClean="0"/>
              <a:t> II </a:t>
            </a:r>
            <a:r>
              <a:rPr lang="en-GB" sz="2600" b="1" dirty="0" err="1" smtClean="0"/>
              <a:t>för</a:t>
            </a:r>
            <a:r>
              <a:rPr lang="en-GB" sz="2600" b="1" dirty="0" smtClean="0"/>
              <a:t> </a:t>
            </a:r>
            <a:r>
              <a:rPr lang="en-GB" sz="2600" b="1" dirty="0" err="1" smtClean="0"/>
              <a:t>basår</a:t>
            </a:r>
            <a:r>
              <a:rPr lang="en-GB" sz="2600" b="1" dirty="0" smtClean="0"/>
              <a:t>. </a:t>
            </a:r>
            <a:r>
              <a:rPr lang="en-GB" sz="2600" b="1" dirty="0" err="1" smtClean="0"/>
              <a:t>På</a:t>
            </a:r>
            <a:r>
              <a:rPr lang="en-GB" sz="2600" b="1" dirty="0" smtClean="0"/>
              <a:t> </a:t>
            </a:r>
            <a:r>
              <a:rPr lang="en-GB" sz="2600" b="1" dirty="0" err="1" smtClean="0"/>
              <a:t>gruppövningarna</a:t>
            </a:r>
            <a:r>
              <a:rPr lang="en-GB" sz="2600" b="1" dirty="0" smtClean="0"/>
              <a:t> </a:t>
            </a:r>
            <a:r>
              <a:rPr lang="en-GB" sz="2600" b="1" dirty="0" err="1" smtClean="0"/>
              <a:t>löser</a:t>
            </a:r>
            <a:r>
              <a:rPr lang="en-GB" sz="2600" b="1" dirty="0" smtClean="0"/>
              <a:t> </a:t>
            </a:r>
            <a:r>
              <a:rPr lang="en-GB" sz="2600" b="1" dirty="0" err="1" smtClean="0"/>
              <a:t>studenterna</a:t>
            </a:r>
            <a:r>
              <a:rPr lang="en-GB" sz="2600" b="1" dirty="0" smtClean="0"/>
              <a:t> </a:t>
            </a:r>
            <a:r>
              <a:rPr lang="en-GB" sz="2600" b="1" dirty="0" err="1" smtClean="0"/>
              <a:t>utdelade</a:t>
            </a:r>
            <a:r>
              <a:rPr lang="en-GB" sz="2600" b="1" dirty="0" smtClean="0"/>
              <a:t> </a:t>
            </a:r>
            <a:r>
              <a:rPr lang="en-GB" sz="2600" b="1" dirty="0" err="1" smtClean="0"/>
              <a:t>uppgifter</a:t>
            </a:r>
            <a:r>
              <a:rPr lang="en-GB" sz="2600" b="1" dirty="0" smtClean="0"/>
              <a:t> </a:t>
            </a:r>
            <a:r>
              <a:rPr lang="en-GB" sz="2600" b="1" dirty="0" err="1" smtClean="0"/>
              <a:t>i</a:t>
            </a:r>
            <a:r>
              <a:rPr lang="en-GB" sz="2600" b="1" dirty="0" smtClean="0"/>
              <a:t> </a:t>
            </a:r>
            <a:r>
              <a:rPr lang="en-GB" sz="2600" b="1" dirty="0" err="1" smtClean="0"/>
              <a:t>små</a:t>
            </a:r>
            <a:r>
              <a:rPr lang="en-GB" sz="2600" b="1" dirty="0" smtClean="0"/>
              <a:t> </a:t>
            </a:r>
            <a:r>
              <a:rPr lang="en-GB" sz="2600" b="1" dirty="0" err="1" smtClean="0"/>
              <a:t>grupper</a:t>
            </a:r>
            <a:r>
              <a:rPr lang="en-GB" sz="2600" b="1" dirty="0" smtClean="0"/>
              <a:t> om 2-4 </a:t>
            </a:r>
            <a:r>
              <a:rPr lang="en-GB" sz="2600" b="1" dirty="0" err="1" smtClean="0"/>
              <a:t>personer</a:t>
            </a:r>
            <a:r>
              <a:rPr lang="en-GB" sz="2600" b="1" dirty="0" smtClean="0"/>
              <a:t>, </a:t>
            </a:r>
            <a:r>
              <a:rPr lang="en-GB" sz="2600" b="1" dirty="0" err="1" smtClean="0"/>
              <a:t>medan</a:t>
            </a:r>
            <a:r>
              <a:rPr lang="en-GB" sz="2600" b="1" dirty="0" smtClean="0"/>
              <a:t> </a:t>
            </a:r>
            <a:r>
              <a:rPr lang="en-GB" sz="2600" b="1" dirty="0" err="1" smtClean="0"/>
              <a:t>läraren</a:t>
            </a:r>
            <a:r>
              <a:rPr lang="en-GB" sz="2600" b="1" dirty="0" smtClean="0"/>
              <a:t> </a:t>
            </a:r>
            <a:r>
              <a:rPr lang="en-GB" sz="2600" b="1" dirty="0" err="1" smtClean="0"/>
              <a:t>cirkulerar</a:t>
            </a:r>
            <a:r>
              <a:rPr lang="en-GB" sz="2600" b="1" dirty="0" smtClean="0"/>
              <a:t> </a:t>
            </a:r>
            <a:r>
              <a:rPr lang="en-GB" sz="2600" b="1" dirty="0" err="1" smtClean="0"/>
              <a:t>mellan</a:t>
            </a:r>
            <a:r>
              <a:rPr lang="en-GB" sz="2600" b="1" dirty="0" smtClean="0"/>
              <a:t> </a:t>
            </a:r>
            <a:r>
              <a:rPr lang="en-GB" sz="2600" b="1" dirty="0" err="1" smtClean="0"/>
              <a:t>grupperna</a:t>
            </a:r>
            <a:r>
              <a:rPr lang="en-GB" sz="2600" b="1" dirty="0" smtClean="0"/>
              <a:t>. </a:t>
            </a:r>
            <a:r>
              <a:rPr lang="en-GB" sz="2600" b="1" dirty="0" err="1" smtClean="0"/>
              <a:t>Uppgifterna</a:t>
            </a:r>
            <a:r>
              <a:rPr lang="en-GB" sz="2600" b="1" dirty="0" smtClean="0"/>
              <a:t> </a:t>
            </a:r>
            <a:r>
              <a:rPr lang="en-GB" sz="2600" b="1" dirty="0" err="1" smtClean="0"/>
              <a:t>är</a:t>
            </a:r>
            <a:r>
              <a:rPr lang="en-GB" sz="2600" b="1" dirty="0" smtClean="0"/>
              <a:t> </a:t>
            </a:r>
            <a:r>
              <a:rPr lang="en-GB" sz="2600" b="1" dirty="0" err="1" smtClean="0"/>
              <a:t>markerade</a:t>
            </a:r>
            <a:r>
              <a:rPr lang="en-GB" sz="2600" b="1" dirty="0" smtClean="0"/>
              <a:t> med </a:t>
            </a:r>
            <a:r>
              <a:rPr lang="en-GB" sz="2600" b="1" dirty="0" err="1" smtClean="0"/>
              <a:t>betygsnivå</a:t>
            </a:r>
            <a:r>
              <a:rPr lang="en-GB" sz="2600" b="1" dirty="0" smtClean="0"/>
              <a:t> (E/C/A). I </a:t>
            </a:r>
            <a:r>
              <a:rPr lang="en-GB" sz="2600" b="1" dirty="0" err="1" smtClean="0"/>
              <a:t>några</a:t>
            </a:r>
            <a:r>
              <a:rPr lang="en-GB" sz="2600" b="1" dirty="0" smtClean="0"/>
              <a:t> fall </a:t>
            </a:r>
            <a:r>
              <a:rPr lang="en-GB" sz="2600" b="1" dirty="0" err="1" smtClean="0"/>
              <a:t>har</a:t>
            </a:r>
            <a:r>
              <a:rPr lang="en-GB" sz="2600" b="1" dirty="0" smtClean="0"/>
              <a:t> vi </a:t>
            </a:r>
            <a:r>
              <a:rPr lang="en-GB" sz="2600" b="1" dirty="0" err="1" smtClean="0"/>
              <a:t>tagit</a:t>
            </a:r>
            <a:r>
              <a:rPr lang="en-GB" sz="2600" b="1" dirty="0" smtClean="0"/>
              <a:t> med </a:t>
            </a:r>
            <a:r>
              <a:rPr lang="en-GB" sz="2600" b="1" dirty="0" err="1" smtClean="0"/>
              <a:t>en</a:t>
            </a:r>
            <a:r>
              <a:rPr lang="en-GB" sz="2600" b="1" dirty="0" smtClean="0"/>
              <a:t> </a:t>
            </a:r>
            <a:r>
              <a:rPr lang="en-GB" sz="2600" b="1" dirty="0" err="1" smtClean="0"/>
              <a:t>repetitionsuppgift</a:t>
            </a:r>
            <a:r>
              <a:rPr lang="en-GB" sz="2600" b="1" dirty="0" smtClean="0"/>
              <a:t> </a:t>
            </a:r>
            <a:r>
              <a:rPr lang="en-GB" sz="2600" b="1" dirty="0" err="1" smtClean="0"/>
              <a:t>från</a:t>
            </a:r>
            <a:r>
              <a:rPr lang="en-GB" sz="2600" b="1" dirty="0" smtClean="0"/>
              <a:t> </a:t>
            </a:r>
            <a:r>
              <a:rPr lang="en-GB" sz="2600" b="1" dirty="0" err="1" smtClean="0"/>
              <a:t>tidigare</a:t>
            </a:r>
            <a:r>
              <a:rPr lang="en-GB" sz="2600" b="1" dirty="0" smtClean="0"/>
              <a:t> </a:t>
            </a:r>
            <a:r>
              <a:rPr lang="en-GB" sz="2600" b="1" dirty="0" err="1" smtClean="0"/>
              <a:t>avsnitt</a:t>
            </a:r>
            <a:r>
              <a:rPr lang="en-GB" sz="2600" b="1" dirty="0" smtClean="0"/>
              <a:t> </a:t>
            </a:r>
            <a:r>
              <a:rPr lang="en-GB" sz="2600" b="1" dirty="0" err="1" smtClean="0"/>
              <a:t>och</a:t>
            </a:r>
            <a:r>
              <a:rPr lang="en-GB" sz="2600" b="1" dirty="0" smtClean="0"/>
              <a:t> </a:t>
            </a:r>
            <a:r>
              <a:rPr lang="en-GB" sz="2600" b="1" dirty="0" err="1" smtClean="0"/>
              <a:t>markerat</a:t>
            </a:r>
            <a:r>
              <a:rPr lang="en-GB" sz="2600" b="1" dirty="0" smtClean="0"/>
              <a:t> </a:t>
            </a:r>
            <a:r>
              <a:rPr lang="en-GB" sz="2600" b="1" dirty="0" err="1" smtClean="0"/>
              <a:t>denna</a:t>
            </a:r>
            <a:r>
              <a:rPr lang="en-GB" sz="2600" b="1" dirty="0" smtClean="0"/>
              <a:t> (R). </a:t>
            </a:r>
            <a:r>
              <a:rPr lang="en-GB" sz="2600" b="1" dirty="0" err="1" smtClean="0"/>
              <a:t>På</a:t>
            </a:r>
            <a:r>
              <a:rPr lang="en-GB" sz="2600" b="1" dirty="0" smtClean="0"/>
              <a:t> </a:t>
            </a:r>
            <a:r>
              <a:rPr lang="en-GB" sz="2600" b="1" dirty="0" err="1" smtClean="0"/>
              <a:t>baksidan</a:t>
            </a:r>
            <a:r>
              <a:rPr lang="en-GB" sz="2600" b="1" dirty="0" smtClean="0"/>
              <a:t> </a:t>
            </a:r>
            <a:r>
              <a:rPr lang="en-GB" sz="2600" b="1" dirty="0" err="1" smtClean="0"/>
              <a:t>av</a:t>
            </a:r>
            <a:r>
              <a:rPr lang="en-GB" sz="2600" b="1" dirty="0" smtClean="0"/>
              <a:t> </a:t>
            </a:r>
            <a:r>
              <a:rPr lang="en-GB" sz="2600" b="1" dirty="0" err="1" smtClean="0"/>
              <a:t>uppgiftspapperet</a:t>
            </a:r>
            <a:r>
              <a:rPr lang="en-GB" sz="2600" b="1" dirty="0" smtClean="0"/>
              <a:t> </a:t>
            </a:r>
            <a:r>
              <a:rPr lang="en-GB" sz="2600" b="1" dirty="0" err="1" smtClean="0"/>
              <a:t>finns</a:t>
            </a:r>
            <a:r>
              <a:rPr lang="en-GB" sz="2600" b="1" dirty="0" smtClean="0"/>
              <a:t> </a:t>
            </a:r>
            <a:r>
              <a:rPr lang="en-GB" sz="2600" b="1" dirty="0" err="1" smtClean="0"/>
              <a:t>svar</a:t>
            </a:r>
            <a:r>
              <a:rPr lang="en-GB" sz="2600" b="1" dirty="0" smtClean="0"/>
              <a:t> till </a:t>
            </a:r>
            <a:r>
              <a:rPr lang="en-GB" sz="2600" b="1" dirty="0" err="1" smtClean="0"/>
              <a:t>uppgifterna</a:t>
            </a:r>
            <a:r>
              <a:rPr lang="en-GB" sz="2600" b="1" dirty="0" smtClean="0"/>
              <a:t>. </a:t>
            </a:r>
            <a:r>
              <a:rPr lang="en-GB" sz="2600" b="1" dirty="0" err="1" smtClean="0"/>
              <a:t>Lösningsförslag</a:t>
            </a:r>
            <a:r>
              <a:rPr lang="en-GB" sz="2600" b="1" dirty="0" smtClean="0"/>
              <a:t> </a:t>
            </a:r>
            <a:r>
              <a:rPr lang="en-GB" sz="2600" b="1" dirty="0" err="1" smtClean="0"/>
              <a:t>delas</a:t>
            </a:r>
            <a:r>
              <a:rPr lang="en-GB" sz="2600" b="1" dirty="0" smtClean="0"/>
              <a:t> </a:t>
            </a:r>
            <a:r>
              <a:rPr lang="en-GB" sz="2600" b="1" dirty="0" err="1" smtClean="0"/>
              <a:t>inte</a:t>
            </a:r>
            <a:r>
              <a:rPr lang="en-GB" sz="2600" b="1" dirty="0" smtClean="0"/>
              <a:t> </a:t>
            </a:r>
            <a:r>
              <a:rPr lang="en-GB" sz="2600" b="1" dirty="0" err="1" smtClean="0"/>
              <a:t>ut</a:t>
            </a:r>
            <a:r>
              <a:rPr lang="en-GB" sz="2600" b="1" dirty="0" err="1"/>
              <a:t>.</a:t>
            </a:r>
            <a:endParaRPr lang="en-GB" sz="2600" b="1" dirty="0" smtClean="0"/>
          </a:p>
          <a:p>
            <a:pPr marL="0" indent="0">
              <a:buNone/>
            </a:pPr>
            <a:endParaRPr lang="en-GB" sz="2600" b="1" dirty="0" smtClean="0"/>
          </a:p>
          <a:p>
            <a:pPr marL="0" indent="0">
              <a:buNone/>
            </a:pPr>
            <a:r>
              <a:rPr lang="en-GB" sz="2600" b="1" dirty="0" smtClean="0"/>
              <a:t>VT 2025 </a:t>
            </a:r>
            <a:r>
              <a:rPr lang="en-GB" sz="2600" b="1" dirty="0" err="1" smtClean="0"/>
              <a:t>utökades</a:t>
            </a:r>
            <a:r>
              <a:rPr lang="en-GB" sz="2600" b="1" dirty="0" smtClean="0"/>
              <a:t> </a:t>
            </a:r>
            <a:r>
              <a:rPr lang="en-GB" sz="2600" b="1" dirty="0" err="1" smtClean="0"/>
              <a:t>antalet</a:t>
            </a:r>
            <a:r>
              <a:rPr lang="en-GB" sz="2600" b="1" dirty="0" smtClean="0"/>
              <a:t> </a:t>
            </a:r>
            <a:r>
              <a:rPr lang="en-GB" sz="2600" b="1" dirty="0" err="1" smtClean="0"/>
              <a:t>gruppövningar</a:t>
            </a:r>
            <a:r>
              <a:rPr lang="en-GB" sz="2600" b="1" dirty="0" smtClean="0"/>
              <a:t>, </a:t>
            </a:r>
            <a:r>
              <a:rPr lang="en-GB" sz="2600" b="1" dirty="0" err="1" smtClean="0"/>
              <a:t>så</a:t>
            </a:r>
            <a:r>
              <a:rPr lang="en-GB" sz="2600" b="1" dirty="0" smtClean="0"/>
              <a:t> </a:t>
            </a:r>
            <a:r>
              <a:rPr lang="en-GB" sz="2600" b="1" dirty="0" err="1" smtClean="0"/>
              <a:t>att</a:t>
            </a:r>
            <a:r>
              <a:rPr lang="en-GB" sz="2600" b="1" dirty="0" smtClean="0"/>
              <a:t> </a:t>
            </a:r>
            <a:r>
              <a:rPr lang="en-GB" sz="2600" b="1" dirty="0" err="1" smtClean="0">
                <a:solidFill>
                  <a:srgbClr val="FF0000"/>
                </a:solidFill>
              </a:rPr>
              <a:t>varje</a:t>
            </a:r>
            <a:r>
              <a:rPr lang="en-GB" sz="2600" b="1" dirty="0" smtClean="0">
                <a:solidFill>
                  <a:srgbClr val="FF0000"/>
                </a:solidFill>
              </a:rPr>
              <a:t> </a:t>
            </a:r>
            <a:r>
              <a:rPr lang="en-GB" sz="2600" b="1" dirty="0" err="1" smtClean="0">
                <a:solidFill>
                  <a:srgbClr val="FF0000"/>
                </a:solidFill>
              </a:rPr>
              <a:t>vecka</a:t>
            </a:r>
            <a:r>
              <a:rPr lang="en-GB" sz="2600" b="1" dirty="0" smtClean="0">
                <a:solidFill>
                  <a:srgbClr val="FF0000"/>
                </a:solidFill>
              </a:rPr>
              <a:t> </a:t>
            </a:r>
            <a:r>
              <a:rPr lang="en-GB" sz="2600" b="1" dirty="0" err="1" smtClean="0">
                <a:solidFill>
                  <a:srgbClr val="FF0000"/>
                </a:solidFill>
              </a:rPr>
              <a:t>avslutades</a:t>
            </a:r>
            <a:r>
              <a:rPr lang="en-GB" sz="2600" b="1" dirty="0" smtClean="0">
                <a:solidFill>
                  <a:srgbClr val="FF0000"/>
                </a:solidFill>
              </a:rPr>
              <a:t> med </a:t>
            </a:r>
            <a:r>
              <a:rPr lang="en-GB" sz="2600" b="1" dirty="0" err="1" smtClean="0">
                <a:solidFill>
                  <a:srgbClr val="FF0000"/>
                </a:solidFill>
              </a:rPr>
              <a:t>gruppövning</a:t>
            </a:r>
            <a:r>
              <a:rPr lang="en-GB" sz="2600" b="1" dirty="0" smtClean="0"/>
              <a:t>. (</a:t>
            </a:r>
            <a:r>
              <a:rPr lang="en-GB" sz="2600" b="1" dirty="0" err="1" smtClean="0"/>
              <a:t>Antalet</a:t>
            </a:r>
            <a:r>
              <a:rPr lang="en-GB" sz="2600" b="1" dirty="0" smtClean="0"/>
              <a:t> </a:t>
            </a:r>
            <a:r>
              <a:rPr lang="en-GB" sz="2600" b="1" dirty="0" err="1" smtClean="0"/>
              <a:t>gruppövningar</a:t>
            </a:r>
            <a:r>
              <a:rPr lang="en-GB" sz="2600" b="1" dirty="0" smtClean="0"/>
              <a:t> </a:t>
            </a:r>
            <a:r>
              <a:rPr lang="en-GB" sz="2600" b="1" dirty="0" err="1" smtClean="0"/>
              <a:t>ökades</a:t>
            </a:r>
            <a:r>
              <a:rPr lang="en-GB" sz="2600" b="1" dirty="0" smtClean="0"/>
              <a:t> </a:t>
            </a:r>
            <a:r>
              <a:rPr lang="en-GB" sz="2600" b="1" dirty="0" err="1" smtClean="0"/>
              <a:t>från</a:t>
            </a:r>
            <a:r>
              <a:rPr lang="en-GB" sz="2600" b="1" dirty="0" smtClean="0"/>
              <a:t> 7 till 12 </a:t>
            </a:r>
            <a:r>
              <a:rPr lang="en-GB" sz="2600" b="1" dirty="0" err="1" smtClean="0"/>
              <a:t>medan</a:t>
            </a:r>
            <a:r>
              <a:rPr lang="en-GB" sz="2600" b="1" dirty="0" smtClean="0"/>
              <a:t> </a:t>
            </a:r>
            <a:r>
              <a:rPr lang="en-GB" sz="2600" b="1" dirty="0" err="1" smtClean="0"/>
              <a:t>antalet</a:t>
            </a:r>
            <a:r>
              <a:rPr lang="en-GB" sz="2600" b="1" dirty="0" smtClean="0"/>
              <a:t> </a:t>
            </a:r>
            <a:r>
              <a:rPr lang="en-GB" sz="2600" b="1" dirty="0" err="1" smtClean="0"/>
              <a:t>lektioner</a:t>
            </a:r>
            <a:r>
              <a:rPr lang="en-GB" sz="2600" b="1" dirty="0" smtClean="0"/>
              <a:t> </a:t>
            </a:r>
            <a:r>
              <a:rPr lang="en-GB" sz="2600" b="1" dirty="0" err="1" smtClean="0"/>
              <a:t>minskades</a:t>
            </a:r>
            <a:r>
              <a:rPr lang="en-GB" sz="2600" b="1" dirty="0" smtClean="0"/>
              <a:t> </a:t>
            </a:r>
            <a:r>
              <a:rPr lang="en-GB" sz="2600" b="1" dirty="0" err="1" smtClean="0"/>
              <a:t>från</a:t>
            </a:r>
            <a:r>
              <a:rPr lang="en-GB" sz="2600" b="1" dirty="0" smtClean="0"/>
              <a:t> 46 till 41. </a:t>
            </a:r>
            <a:r>
              <a:rPr lang="en-GB" sz="2600" b="1" dirty="0" err="1" smtClean="0"/>
              <a:t>Totala</a:t>
            </a:r>
            <a:r>
              <a:rPr lang="en-GB" sz="2600" b="1" dirty="0" smtClean="0"/>
              <a:t> </a:t>
            </a:r>
            <a:r>
              <a:rPr lang="en-GB" sz="2600" b="1" dirty="0" err="1" smtClean="0"/>
              <a:t>antalet</a:t>
            </a:r>
            <a:r>
              <a:rPr lang="en-GB" sz="2600" b="1" dirty="0" smtClean="0"/>
              <a:t> </a:t>
            </a:r>
            <a:r>
              <a:rPr lang="en-GB" sz="2600" b="1" dirty="0" err="1" smtClean="0"/>
              <a:t>undervisningspass</a:t>
            </a:r>
            <a:r>
              <a:rPr lang="en-GB" sz="2600" b="1" dirty="0" smtClean="0"/>
              <a:t> </a:t>
            </a:r>
            <a:r>
              <a:rPr lang="en-GB" sz="2600" b="1" dirty="0" err="1" smtClean="0"/>
              <a:t>ändrades</a:t>
            </a:r>
            <a:r>
              <a:rPr lang="en-GB" sz="2600" b="1" dirty="0" smtClean="0"/>
              <a:t> </a:t>
            </a:r>
            <a:r>
              <a:rPr lang="en-GB" sz="2600" b="1" dirty="0" err="1" smtClean="0"/>
              <a:t>inte</a:t>
            </a:r>
            <a:r>
              <a:rPr lang="en-GB" sz="2600" b="1" dirty="0" smtClean="0"/>
              <a:t>.) </a:t>
            </a:r>
            <a:r>
              <a:rPr lang="en-GB" sz="2600" b="1" dirty="0" err="1" smtClean="0"/>
              <a:t>Studenternas</a:t>
            </a:r>
            <a:r>
              <a:rPr lang="en-GB" sz="2600" b="1" dirty="0" smtClean="0"/>
              <a:t> </a:t>
            </a:r>
            <a:r>
              <a:rPr lang="en-GB" sz="2600" b="1" dirty="0" err="1" smtClean="0"/>
              <a:t>upplevelse</a:t>
            </a:r>
            <a:r>
              <a:rPr lang="en-GB" sz="2600" b="1" dirty="0" smtClean="0"/>
              <a:t> </a:t>
            </a:r>
            <a:r>
              <a:rPr lang="en-GB" sz="2600" b="1" dirty="0" err="1" smtClean="0"/>
              <a:t>av</a:t>
            </a:r>
            <a:r>
              <a:rPr lang="en-GB" sz="2600" b="1" dirty="0" smtClean="0"/>
              <a:t> den </a:t>
            </a:r>
            <a:r>
              <a:rPr lang="en-GB" sz="2600" b="1" dirty="0" err="1" smtClean="0"/>
              <a:t>nya</a:t>
            </a:r>
            <a:r>
              <a:rPr lang="en-GB" sz="2600" b="1" dirty="0" smtClean="0"/>
              <a:t> </a:t>
            </a:r>
            <a:r>
              <a:rPr lang="en-GB" sz="2600" b="1" dirty="0" err="1" smtClean="0"/>
              <a:t>kursdesignen</a:t>
            </a:r>
            <a:r>
              <a:rPr lang="en-GB" sz="2600" b="1" dirty="0" smtClean="0"/>
              <a:t> </a:t>
            </a:r>
            <a:r>
              <a:rPr lang="en-GB" sz="2600" b="1" dirty="0" err="1" smtClean="0"/>
              <a:t>har</a:t>
            </a:r>
            <a:r>
              <a:rPr lang="en-GB" sz="2600" b="1" dirty="0" smtClean="0"/>
              <a:t> </a:t>
            </a:r>
            <a:r>
              <a:rPr lang="en-GB" sz="2600" b="1" dirty="0" err="1" smtClean="0"/>
              <a:t>undersökts</a:t>
            </a:r>
            <a:r>
              <a:rPr lang="en-GB" sz="2600" b="1" dirty="0" smtClean="0"/>
              <a:t> </a:t>
            </a:r>
            <a:r>
              <a:rPr lang="en-GB" sz="2600" b="1" dirty="0" err="1" smtClean="0"/>
              <a:t>i</a:t>
            </a:r>
            <a:r>
              <a:rPr lang="en-GB" sz="2600" b="1" dirty="0" smtClean="0"/>
              <a:t> </a:t>
            </a:r>
            <a:r>
              <a:rPr lang="en-GB" sz="2600" b="1" dirty="0" err="1" smtClean="0"/>
              <a:t>en</a:t>
            </a:r>
            <a:r>
              <a:rPr lang="en-GB" sz="2600" b="1" dirty="0" smtClean="0"/>
              <a:t> </a:t>
            </a:r>
            <a:r>
              <a:rPr lang="en-GB" sz="2600" b="1" dirty="0" err="1" smtClean="0"/>
              <a:t>enkät</a:t>
            </a:r>
            <a:r>
              <a:rPr lang="en-GB" sz="2600" b="1" dirty="0" smtClean="0"/>
              <a:t>, </a:t>
            </a:r>
            <a:r>
              <a:rPr lang="en-GB" sz="2600" b="1" dirty="0" err="1" smtClean="0"/>
              <a:t>och</a:t>
            </a:r>
            <a:r>
              <a:rPr lang="en-GB" sz="2600" b="1" dirty="0" smtClean="0"/>
              <a:t> </a:t>
            </a:r>
            <a:r>
              <a:rPr lang="en-GB" sz="2600" b="1" dirty="0" err="1" smtClean="0"/>
              <a:t>examinationsdata</a:t>
            </a:r>
            <a:r>
              <a:rPr lang="en-GB" sz="2600" b="1" dirty="0" smtClean="0"/>
              <a:t> </a:t>
            </a:r>
            <a:r>
              <a:rPr lang="en-GB" sz="2600" b="1" dirty="0" err="1" smtClean="0"/>
              <a:t>har</a:t>
            </a:r>
            <a:r>
              <a:rPr lang="en-GB" sz="2600" b="1" dirty="0" smtClean="0"/>
              <a:t> </a:t>
            </a:r>
            <a:r>
              <a:rPr lang="en-GB" sz="2600" b="1" dirty="0" err="1" smtClean="0"/>
              <a:t>analyserats</a:t>
            </a:r>
            <a:r>
              <a:rPr lang="en-GB" sz="2600" b="1" dirty="0"/>
              <a:t> </a:t>
            </a:r>
            <a:r>
              <a:rPr lang="en-GB" sz="2600" b="1" dirty="0" smtClean="0"/>
              <a:t>(P3). </a:t>
            </a:r>
            <a:r>
              <a:rPr lang="en-GB" sz="2600" b="1" dirty="0" err="1" smtClean="0">
                <a:solidFill>
                  <a:srgbClr val="FF0000"/>
                </a:solidFill>
              </a:rPr>
              <a:t>Lärarna</a:t>
            </a:r>
            <a:r>
              <a:rPr lang="en-GB" sz="2600" b="1" dirty="0" smtClean="0">
                <a:solidFill>
                  <a:srgbClr val="FF0000"/>
                </a:solidFill>
              </a:rPr>
              <a:t> (Niclas + Joakim) </a:t>
            </a:r>
            <a:r>
              <a:rPr lang="en-GB" sz="2600" b="1" dirty="0" err="1" smtClean="0">
                <a:solidFill>
                  <a:srgbClr val="FF0000"/>
                </a:solidFill>
              </a:rPr>
              <a:t>beslutade</a:t>
            </a:r>
            <a:r>
              <a:rPr lang="en-GB" sz="2600" b="1" dirty="0" smtClean="0">
                <a:solidFill>
                  <a:srgbClr val="FF0000"/>
                </a:solidFill>
              </a:rPr>
              <a:t> </a:t>
            </a:r>
            <a:r>
              <a:rPr lang="en-GB" sz="2600" b="1" dirty="0" err="1" smtClean="0">
                <a:solidFill>
                  <a:srgbClr val="FF0000"/>
                </a:solidFill>
              </a:rPr>
              <a:t>att</a:t>
            </a:r>
            <a:r>
              <a:rPr lang="en-GB" sz="2600" b="1" dirty="0" smtClean="0">
                <a:solidFill>
                  <a:srgbClr val="FF0000"/>
                </a:solidFill>
              </a:rPr>
              <a:t> ha </a:t>
            </a:r>
            <a:r>
              <a:rPr lang="en-GB" sz="2600" b="1" dirty="0" err="1" smtClean="0">
                <a:solidFill>
                  <a:srgbClr val="FF0000"/>
                </a:solidFill>
              </a:rPr>
              <a:t>veckovisa</a:t>
            </a:r>
            <a:r>
              <a:rPr lang="en-GB" sz="2600" b="1" dirty="0" smtClean="0">
                <a:solidFill>
                  <a:srgbClr val="FF0000"/>
                </a:solidFill>
              </a:rPr>
              <a:t> </a:t>
            </a:r>
            <a:r>
              <a:rPr lang="en-GB" sz="2600" b="1" dirty="0" err="1" smtClean="0">
                <a:solidFill>
                  <a:srgbClr val="FF0000"/>
                </a:solidFill>
              </a:rPr>
              <a:t>gruppövningar</a:t>
            </a:r>
            <a:r>
              <a:rPr lang="en-GB" sz="2600" b="1" dirty="0" smtClean="0">
                <a:solidFill>
                  <a:srgbClr val="FF0000"/>
                </a:solidFill>
              </a:rPr>
              <a:t> </a:t>
            </a:r>
            <a:r>
              <a:rPr lang="en-GB" sz="2600" b="1" dirty="0" err="1" smtClean="0">
                <a:solidFill>
                  <a:srgbClr val="FF0000"/>
                </a:solidFill>
              </a:rPr>
              <a:t>även</a:t>
            </a:r>
            <a:r>
              <a:rPr lang="en-GB" sz="2600" b="1" dirty="0" smtClean="0">
                <a:solidFill>
                  <a:srgbClr val="FF0000"/>
                </a:solidFill>
              </a:rPr>
              <a:t> under P4. </a:t>
            </a:r>
            <a:r>
              <a:rPr lang="en-GB" sz="2600" b="1" dirty="0" smtClean="0">
                <a:solidFill>
                  <a:schemeClr val="tx1"/>
                </a:solidFill>
              </a:rPr>
              <a:t>Den </a:t>
            </a:r>
            <a:r>
              <a:rPr lang="en-GB" sz="2600" b="1" dirty="0" err="1" smtClean="0">
                <a:solidFill>
                  <a:schemeClr val="tx1"/>
                </a:solidFill>
              </a:rPr>
              <a:t>nya</a:t>
            </a:r>
            <a:r>
              <a:rPr lang="en-GB" sz="2600" b="1" dirty="0" smtClean="0">
                <a:solidFill>
                  <a:schemeClr val="tx1"/>
                </a:solidFill>
              </a:rPr>
              <a:t> </a:t>
            </a:r>
            <a:r>
              <a:rPr lang="en-GB" sz="2600" b="1" dirty="0" err="1" smtClean="0">
                <a:solidFill>
                  <a:schemeClr val="tx1"/>
                </a:solidFill>
              </a:rPr>
              <a:t>kursdesignen</a:t>
            </a:r>
            <a:r>
              <a:rPr lang="en-GB" sz="2600" b="1" dirty="0" smtClean="0">
                <a:solidFill>
                  <a:schemeClr val="tx1"/>
                </a:solidFill>
              </a:rPr>
              <a:t> </a:t>
            </a:r>
            <a:r>
              <a:rPr lang="en-GB" sz="2600" b="1" dirty="0" err="1" smtClean="0">
                <a:solidFill>
                  <a:schemeClr val="tx1"/>
                </a:solidFill>
              </a:rPr>
              <a:t>har</a:t>
            </a:r>
            <a:r>
              <a:rPr lang="en-GB" sz="2600" b="1" dirty="0" smtClean="0">
                <a:solidFill>
                  <a:schemeClr val="tx1"/>
                </a:solidFill>
              </a:rPr>
              <a:t> </a:t>
            </a:r>
            <a:r>
              <a:rPr lang="en-GB" sz="2600" b="1" dirty="0" err="1" smtClean="0">
                <a:solidFill>
                  <a:schemeClr val="tx1"/>
                </a:solidFill>
              </a:rPr>
              <a:t>därefter</a:t>
            </a:r>
            <a:r>
              <a:rPr lang="en-GB" sz="2600" b="1" dirty="0" smtClean="0">
                <a:solidFill>
                  <a:schemeClr val="tx1"/>
                </a:solidFill>
              </a:rPr>
              <a:t> </a:t>
            </a:r>
            <a:r>
              <a:rPr lang="en-GB" sz="2600" b="1" dirty="0" err="1" smtClean="0">
                <a:solidFill>
                  <a:schemeClr val="tx1"/>
                </a:solidFill>
              </a:rPr>
              <a:t>permanentats</a:t>
            </a:r>
            <a:r>
              <a:rPr lang="en-GB" sz="2600" b="1" dirty="0" smtClean="0">
                <a:solidFill>
                  <a:schemeClr val="tx1"/>
                </a:solidFill>
              </a:rPr>
              <a:t>* (med </a:t>
            </a:r>
            <a:r>
              <a:rPr lang="en-GB" sz="2600" b="1" dirty="0" err="1" smtClean="0">
                <a:solidFill>
                  <a:schemeClr val="tx1"/>
                </a:solidFill>
              </a:rPr>
              <a:t>andra</a:t>
            </a:r>
            <a:r>
              <a:rPr lang="en-GB" sz="2600" b="1" dirty="0" smtClean="0">
                <a:solidFill>
                  <a:schemeClr val="tx1"/>
                </a:solidFill>
              </a:rPr>
              <a:t> </a:t>
            </a:r>
            <a:r>
              <a:rPr lang="en-GB" sz="2600" b="1" dirty="0" err="1" smtClean="0">
                <a:solidFill>
                  <a:schemeClr val="tx1"/>
                </a:solidFill>
              </a:rPr>
              <a:t>lärare</a:t>
            </a:r>
            <a:r>
              <a:rPr lang="en-GB" sz="2600" b="1" dirty="0" smtClean="0">
                <a:solidFill>
                  <a:schemeClr val="tx1"/>
                </a:solidFill>
              </a:rPr>
              <a:t>) from HT25.</a:t>
            </a:r>
            <a:endParaRPr lang="sv-SE" sz="2600" b="1" dirty="0" smtClean="0">
              <a:solidFill>
                <a:schemeClr val="tx1"/>
              </a:solidFill>
            </a:endParaRPr>
          </a:p>
          <a:p>
            <a:pPr marL="0" indent="0">
              <a:buNone/>
            </a:pPr>
            <a:endParaRPr lang="en-GB" b="1" dirty="0" smtClean="0"/>
          </a:p>
        </p:txBody>
      </p:sp>
    </p:spTree>
    <p:extLst>
      <p:ext uri="{BB962C8B-B14F-4D97-AF65-F5344CB8AC3E}">
        <p14:creationId xmlns:p14="http://schemas.microsoft.com/office/powerpoint/2010/main" val="3211821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En typisk gruppövning</a:t>
            </a:r>
            <a:endParaRPr lang="sv-SE" b="1" dirty="0"/>
          </a:p>
        </p:txBody>
      </p:sp>
      <p:pic>
        <p:nvPicPr>
          <p:cNvPr id="27" name="Picture 26"/>
          <p:cNvPicPr>
            <a:picLocks noChangeAspect="1"/>
          </p:cNvPicPr>
          <p:nvPr/>
        </p:nvPicPr>
        <p:blipFill rotWithShape="1">
          <a:blip r:embed="rId2"/>
          <a:srcRect l="25614" t="15419" r="24210" b="43255"/>
          <a:stretch/>
        </p:blipFill>
        <p:spPr>
          <a:xfrm>
            <a:off x="1636295" y="1973178"/>
            <a:ext cx="9176084" cy="4251158"/>
          </a:xfrm>
          <a:prstGeom prst="rect">
            <a:avLst/>
          </a:prstGeom>
        </p:spPr>
      </p:pic>
      <p:sp>
        <p:nvSpPr>
          <p:cNvPr id="28" name="Rounded Rectangle 27"/>
          <p:cNvSpPr/>
          <p:nvPr/>
        </p:nvSpPr>
        <p:spPr>
          <a:xfrm>
            <a:off x="1463040" y="2039112"/>
            <a:ext cx="9349339" cy="411480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670152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En typisk gruppövning</a:t>
            </a:r>
            <a:endParaRPr lang="sv-SE"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860" t="19356" r="2581" b="30035"/>
          <a:stretch/>
        </p:blipFill>
        <p:spPr>
          <a:xfrm>
            <a:off x="1602658" y="1917292"/>
            <a:ext cx="8829368" cy="3470787"/>
          </a:xfrm>
          <a:prstGeom prst="rect">
            <a:avLst/>
          </a:prstGeom>
        </p:spPr>
      </p:pic>
      <p:sp>
        <p:nvSpPr>
          <p:cNvPr id="5" name="TextBox 4"/>
          <p:cNvSpPr txBox="1"/>
          <p:nvPr/>
        </p:nvSpPr>
        <p:spPr>
          <a:xfrm>
            <a:off x="2930012" y="5702710"/>
            <a:ext cx="6980903" cy="400110"/>
          </a:xfrm>
          <a:prstGeom prst="rect">
            <a:avLst/>
          </a:prstGeom>
          <a:noFill/>
        </p:spPr>
        <p:txBody>
          <a:bodyPr wrap="square" rtlCol="0">
            <a:spAutoFit/>
          </a:bodyPr>
          <a:lstStyle/>
          <a:p>
            <a:r>
              <a:rPr lang="sv-SE" sz="2000" b="1" dirty="0" smtClean="0"/>
              <a:t>Joakim </a:t>
            </a:r>
            <a:r>
              <a:rPr lang="sv-SE" sz="2000" b="1" dirty="0" err="1" smtClean="0"/>
              <a:t>Dalfors</a:t>
            </a:r>
            <a:r>
              <a:rPr lang="sv-SE" sz="2000" b="1" dirty="0" smtClean="0"/>
              <a:t> har gruppövning i fysik 2025-11-14</a:t>
            </a:r>
            <a:endParaRPr lang="sv-SE" sz="2000" b="1" dirty="0"/>
          </a:p>
        </p:txBody>
      </p:sp>
    </p:spTree>
    <p:extLst>
      <p:ext uri="{BB962C8B-B14F-4D97-AF65-F5344CB8AC3E}">
        <p14:creationId xmlns:p14="http://schemas.microsoft.com/office/powerpoint/2010/main" val="197320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Varför tror vi detta är bra?</a:t>
            </a:r>
            <a:endParaRPr lang="sv-SE" b="1" dirty="0"/>
          </a:p>
        </p:txBody>
      </p:sp>
      <p:sp>
        <p:nvSpPr>
          <p:cNvPr id="3" name="Content Placeholder 2"/>
          <p:cNvSpPr>
            <a:spLocks noGrp="1"/>
          </p:cNvSpPr>
          <p:nvPr>
            <p:ph idx="1"/>
          </p:nvPr>
        </p:nvSpPr>
        <p:spPr>
          <a:xfrm>
            <a:off x="1415844" y="1825625"/>
            <a:ext cx="9556956" cy="4351338"/>
          </a:xfrm>
        </p:spPr>
        <p:txBody>
          <a:bodyPr>
            <a:normAutofit/>
          </a:bodyPr>
          <a:lstStyle/>
          <a:p>
            <a:pPr marL="0" indent="0">
              <a:buNone/>
            </a:pPr>
            <a:r>
              <a:rPr lang="en-GB" sz="2400" b="1" dirty="0" err="1" smtClean="0"/>
              <a:t>Studenterna</a:t>
            </a:r>
            <a:r>
              <a:rPr lang="en-GB" sz="2400" b="1" dirty="0" smtClean="0"/>
              <a:t> </a:t>
            </a:r>
            <a:r>
              <a:rPr lang="en-GB" sz="2400" b="1" dirty="0" err="1" smtClean="0"/>
              <a:t>aktiveras</a:t>
            </a:r>
            <a:r>
              <a:rPr lang="en-GB" sz="2400" b="1" dirty="0" smtClean="0"/>
              <a:t> (</a:t>
            </a:r>
            <a:r>
              <a:rPr lang="en-GB" sz="2400" b="1" dirty="0" err="1" smtClean="0"/>
              <a:t>studenterna</a:t>
            </a:r>
            <a:r>
              <a:rPr lang="en-GB" sz="2400" b="1" dirty="0" smtClean="0"/>
              <a:t> </a:t>
            </a:r>
            <a:r>
              <a:rPr lang="en-GB" sz="2400" b="1" dirty="0" err="1" smtClean="0"/>
              <a:t>löser</a:t>
            </a:r>
            <a:r>
              <a:rPr lang="en-GB" sz="2400" b="1" dirty="0" smtClean="0"/>
              <a:t> </a:t>
            </a:r>
            <a:r>
              <a:rPr lang="en-GB" sz="2400" b="1" dirty="0" err="1" smtClean="0"/>
              <a:t>uppgifter</a:t>
            </a:r>
            <a:r>
              <a:rPr lang="en-GB" sz="2400" b="1" dirty="0" smtClean="0"/>
              <a:t>, </a:t>
            </a:r>
            <a:r>
              <a:rPr lang="en-GB" sz="2400" b="1" dirty="0" err="1" smtClean="0"/>
              <a:t>istället</a:t>
            </a:r>
            <a:r>
              <a:rPr lang="en-GB" sz="2400" b="1" dirty="0" smtClean="0"/>
              <a:t> </a:t>
            </a:r>
            <a:r>
              <a:rPr lang="en-GB" sz="2400" b="1" dirty="0" err="1" smtClean="0"/>
              <a:t>för</a:t>
            </a:r>
            <a:r>
              <a:rPr lang="en-GB" sz="2400" b="1" dirty="0" smtClean="0"/>
              <a:t> </a:t>
            </a:r>
            <a:r>
              <a:rPr lang="en-GB" sz="2400" b="1" dirty="0" err="1" smtClean="0"/>
              <a:t>att</a:t>
            </a:r>
            <a:r>
              <a:rPr lang="en-GB" sz="2400" b="1" dirty="0" smtClean="0"/>
              <a:t> </a:t>
            </a:r>
            <a:r>
              <a:rPr lang="en-GB" sz="2400" b="1" dirty="0" err="1" smtClean="0"/>
              <a:t>läraren</a:t>
            </a:r>
            <a:r>
              <a:rPr lang="en-GB" sz="2400" b="1" dirty="0" smtClean="0"/>
              <a:t> </a:t>
            </a:r>
          </a:p>
          <a:p>
            <a:pPr marL="0" indent="0">
              <a:buNone/>
            </a:pPr>
            <a:r>
              <a:rPr lang="en-GB" sz="2400" b="1" dirty="0" err="1" smtClean="0"/>
              <a:t>gör</a:t>
            </a:r>
            <a:r>
              <a:rPr lang="en-GB" sz="2400" b="1" dirty="0" smtClean="0"/>
              <a:t> </a:t>
            </a:r>
            <a:r>
              <a:rPr lang="en-GB" sz="2400" b="1" dirty="0" err="1" smtClean="0"/>
              <a:t>det</a:t>
            </a:r>
            <a:r>
              <a:rPr lang="en-GB" sz="2400" b="1" dirty="0" smtClean="0"/>
              <a:t>)</a:t>
            </a:r>
          </a:p>
          <a:p>
            <a:pPr marL="0" indent="0">
              <a:buNone/>
            </a:pPr>
            <a:r>
              <a:rPr lang="en-GB" sz="2400" b="1" dirty="0" err="1" smtClean="0"/>
              <a:t>Studenterna</a:t>
            </a:r>
            <a:r>
              <a:rPr lang="en-GB" sz="2400" b="1" dirty="0" smtClean="0"/>
              <a:t> </a:t>
            </a:r>
            <a:r>
              <a:rPr lang="en-GB" sz="2400" b="1" dirty="0" err="1" smtClean="0"/>
              <a:t>kan</a:t>
            </a:r>
            <a:r>
              <a:rPr lang="en-GB" sz="2400" b="1" dirty="0" smtClean="0"/>
              <a:t> </a:t>
            </a:r>
            <a:r>
              <a:rPr lang="en-GB" sz="2400" b="1" dirty="0" err="1" smtClean="0"/>
              <a:t>lära</a:t>
            </a:r>
            <a:r>
              <a:rPr lang="en-GB" sz="2400" b="1" dirty="0" smtClean="0"/>
              <a:t> </a:t>
            </a:r>
            <a:r>
              <a:rPr lang="en-GB" sz="2400" b="1" dirty="0" err="1" smtClean="0"/>
              <a:t>av</a:t>
            </a:r>
            <a:r>
              <a:rPr lang="en-GB" sz="2400" b="1" dirty="0" smtClean="0"/>
              <a:t> </a:t>
            </a:r>
            <a:r>
              <a:rPr lang="en-GB" sz="2400" b="1" dirty="0" err="1" smtClean="0"/>
              <a:t>varandra</a:t>
            </a:r>
            <a:r>
              <a:rPr lang="en-GB" sz="2400" b="1" dirty="0" smtClean="0"/>
              <a:t> (</a:t>
            </a:r>
            <a:r>
              <a:rPr lang="en-GB" sz="2400" b="1" dirty="0" err="1" smtClean="0"/>
              <a:t>både</a:t>
            </a:r>
            <a:r>
              <a:rPr lang="en-GB" sz="2400" b="1" dirty="0" smtClean="0"/>
              <a:t> </a:t>
            </a:r>
            <a:r>
              <a:rPr lang="en-GB" sz="2400" b="1" dirty="0" err="1" smtClean="0"/>
              <a:t>inom</a:t>
            </a:r>
            <a:r>
              <a:rPr lang="en-GB" sz="2400" b="1" dirty="0" smtClean="0"/>
              <a:t> </a:t>
            </a:r>
            <a:r>
              <a:rPr lang="en-GB" sz="2400" b="1" dirty="0" err="1" smtClean="0"/>
              <a:t>gruppen</a:t>
            </a:r>
            <a:r>
              <a:rPr lang="en-GB" sz="2400" b="1" dirty="0" smtClean="0"/>
              <a:t> </a:t>
            </a:r>
            <a:r>
              <a:rPr lang="en-GB" sz="2400" b="1" dirty="0" err="1" smtClean="0"/>
              <a:t>och</a:t>
            </a:r>
            <a:r>
              <a:rPr lang="en-GB" sz="2400" b="1" dirty="0" smtClean="0"/>
              <a:t> </a:t>
            </a:r>
            <a:r>
              <a:rPr lang="en-GB" sz="2400" b="1" dirty="0" err="1" smtClean="0"/>
              <a:t>mellan</a:t>
            </a:r>
            <a:r>
              <a:rPr lang="en-GB" sz="2400" b="1" dirty="0" smtClean="0"/>
              <a:t> </a:t>
            </a:r>
            <a:r>
              <a:rPr lang="en-GB" sz="2400" b="1" dirty="0" err="1" smtClean="0"/>
              <a:t>grupper</a:t>
            </a:r>
            <a:r>
              <a:rPr lang="en-GB" sz="2400" b="1" dirty="0" smtClean="0"/>
              <a:t>)</a:t>
            </a:r>
          </a:p>
          <a:p>
            <a:pPr marL="0" indent="0">
              <a:buNone/>
            </a:pPr>
            <a:r>
              <a:rPr lang="en-GB" sz="2400" b="1" dirty="0" smtClean="0"/>
              <a:t>Repetition “</a:t>
            </a:r>
            <a:r>
              <a:rPr lang="en-GB" sz="2400" b="1" dirty="0" err="1" smtClean="0"/>
              <a:t>byggs</a:t>
            </a:r>
            <a:r>
              <a:rPr lang="en-GB" sz="2400" b="1" dirty="0" smtClean="0"/>
              <a:t> in” </a:t>
            </a:r>
            <a:r>
              <a:rPr lang="en-GB" sz="2400" b="1" dirty="0" err="1"/>
              <a:t>i</a:t>
            </a:r>
            <a:r>
              <a:rPr lang="en-GB" sz="2400" b="1" dirty="0" smtClean="0"/>
              <a:t> </a:t>
            </a:r>
            <a:r>
              <a:rPr lang="en-GB" sz="2400" b="1" dirty="0" err="1" smtClean="0"/>
              <a:t>detaljplaneringen</a:t>
            </a:r>
            <a:endParaRPr lang="en-GB" sz="2400" b="1" dirty="0"/>
          </a:p>
          <a:p>
            <a:pPr marL="0" indent="0">
              <a:buNone/>
            </a:pPr>
            <a:r>
              <a:rPr lang="en-GB" sz="2400" b="1" dirty="0" err="1" smtClean="0"/>
              <a:t>Studenterna</a:t>
            </a:r>
            <a:r>
              <a:rPr lang="en-GB" sz="2400" b="1" dirty="0" smtClean="0"/>
              <a:t> </a:t>
            </a:r>
            <a:r>
              <a:rPr lang="en-GB" sz="2400" b="1" dirty="0" err="1" smtClean="0"/>
              <a:t>får</a:t>
            </a:r>
            <a:r>
              <a:rPr lang="en-GB" sz="2400" b="1" dirty="0" smtClean="0"/>
              <a:t> </a:t>
            </a:r>
            <a:r>
              <a:rPr lang="en-GB" sz="2400" b="1" dirty="0" err="1" smtClean="0"/>
              <a:t>återkoppling</a:t>
            </a:r>
            <a:r>
              <a:rPr lang="en-GB" sz="2400" b="1" dirty="0" smtClean="0"/>
              <a:t> </a:t>
            </a:r>
            <a:r>
              <a:rPr lang="en-GB" sz="2400" b="1" dirty="0" err="1" smtClean="0"/>
              <a:t>från</a:t>
            </a:r>
            <a:r>
              <a:rPr lang="en-GB" sz="2400" b="1" dirty="0" smtClean="0"/>
              <a:t> </a:t>
            </a:r>
            <a:r>
              <a:rPr lang="en-GB" sz="2400" b="1" dirty="0" err="1" smtClean="0"/>
              <a:t>läraren</a:t>
            </a:r>
            <a:endParaRPr lang="en-GB" sz="2400" b="1" dirty="0" smtClean="0"/>
          </a:p>
          <a:p>
            <a:pPr marL="0" indent="0">
              <a:buNone/>
            </a:pPr>
            <a:endParaRPr lang="en-GB" sz="2400" b="1" dirty="0" smtClean="0"/>
          </a:p>
          <a:p>
            <a:pPr marL="0" indent="0">
              <a:buNone/>
            </a:pPr>
            <a:r>
              <a:rPr lang="en-GB" sz="2400" b="1" dirty="0" err="1" smtClean="0"/>
              <a:t>Färre</a:t>
            </a:r>
            <a:r>
              <a:rPr lang="en-GB" sz="2400" b="1" dirty="0" smtClean="0"/>
              <a:t> </a:t>
            </a:r>
            <a:r>
              <a:rPr lang="en-GB" sz="2400" b="1" dirty="0" err="1" smtClean="0"/>
              <a:t>uppgifter</a:t>
            </a:r>
            <a:r>
              <a:rPr lang="en-GB" sz="2400" b="1" dirty="0" smtClean="0"/>
              <a:t> </a:t>
            </a:r>
            <a:r>
              <a:rPr lang="en-GB" sz="2400" b="1" dirty="0" err="1" smtClean="0"/>
              <a:t>löses</a:t>
            </a:r>
            <a:r>
              <a:rPr lang="en-GB" sz="2400" b="1" dirty="0" smtClean="0"/>
              <a:t> </a:t>
            </a:r>
            <a:r>
              <a:rPr lang="en-GB" sz="2400" b="1" dirty="0" err="1" smtClean="0"/>
              <a:t>på</a:t>
            </a:r>
            <a:r>
              <a:rPr lang="en-GB" sz="2400" b="1" dirty="0" smtClean="0"/>
              <a:t> </a:t>
            </a:r>
            <a:r>
              <a:rPr lang="en-GB" sz="2400" b="1" dirty="0" err="1" smtClean="0"/>
              <a:t>lektionerna</a:t>
            </a:r>
            <a:endParaRPr lang="en-GB" sz="2400" b="1" dirty="0" smtClean="0"/>
          </a:p>
        </p:txBody>
      </p:sp>
      <p:sp>
        <p:nvSpPr>
          <p:cNvPr id="4" name="Plus 3"/>
          <p:cNvSpPr/>
          <p:nvPr/>
        </p:nvSpPr>
        <p:spPr>
          <a:xfrm>
            <a:off x="865212" y="1809140"/>
            <a:ext cx="462143" cy="442448"/>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us 4"/>
          <p:cNvSpPr/>
          <p:nvPr/>
        </p:nvSpPr>
        <p:spPr>
          <a:xfrm>
            <a:off x="870127" y="2816941"/>
            <a:ext cx="462143" cy="442448"/>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us 5"/>
          <p:cNvSpPr/>
          <p:nvPr/>
        </p:nvSpPr>
        <p:spPr>
          <a:xfrm>
            <a:off x="855383" y="3323302"/>
            <a:ext cx="462143" cy="442448"/>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us 6"/>
          <p:cNvSpPr/>
          <p:nvPr/>
        </p:nvSpPr>
        <p:spPr>
          <a:xfrm>
            <a:off x="855378" y="3854246"/>
            <a:ext cx="462143" cy="442448"/>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Minus 7"/>
          <p:cNvSpPr/>
          <p:nvPr/>
        </p:nvSpPr>
        <p:spPr>
          <a:xfrm>
            <a:off x="865212" y="4866968"/>
            <a:ext cx="452309" cy="432620"/>
          </a:xfrm>
          <a:prstGeom prst="mathMinus">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10859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Enkätsvar - efter en läsperiod</a:t>
            </a:r>
            <a:endParaRPr lang="sv-SE" b="1" dirty="0"/>
          </a:p>
        </p:txBody>
      </p:sp>
      <p:pic>
        <p:nvPicPr>
          <p:cNvPr id="4" name="Picture Placeholder 23"/>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3280936" y="1853300"/>
            <a:ext cx="4667901" cy="3458058"/>
          </a:xfrm>
        </p:spPr>
      </p:pic>
      <p:sp>
        <p:nvSpPr>
          <p:cNvPr id="5" name="TextBox 4"/>
          <p:cNvSpPr txBox="1"/>
          <p:nvPr/>
        </p:nvSpPr>
        <p:spPr>
          <a:xfrm>
            <a:off x="1307690" y="5370762"/>
            <a:ext cx="9839282" cy="830997"/>
          </a:xfrm>
          <a:prstGeom prst="rect">
            <a:avLst/>
          </a:prstGeom>
          <a:noFill/>
        </p:spPr>
        <p:txBody>
          <a:bodyPr wrap="square" rtlCol="0">
            <a:spAutoFit/>
          </a:bodyPr>
          <a:lstStyle/>
          <a:p>
            <a:r>
              <a:rPr lang="sv-SE" sz="2400" b="1" dirty="0"/>
              <a:t>En femgradig skala har använts där 1 = stämmer mycket dåligt och </a:t>
            </a:r>
            <a:endParaRPr lang="sv-SE" sz="2400" b="1" dirty="0" smtClean="0"/>
          </a:p>
          <a:p>
            <a:r>
              <a:rPr lang="sv-SE" sz="2400" b="1" dirty="0" smtClean="0"/>
              <a:t>5 </a:t>
            </a:r>
            <a:r>
              <a:rPr lang="sv-SE" sz="2400" b="1" dirty="0"/>
              <a:t>= stämmer mycket bra. </a:t>
            </a:r>
            <a:r>
              <a:rPr lang="sv-SE" sz="2400" b="1" dirty="0" smtClean="0"/>
              <a:t>Enkäten </a:t>
            </a:r>
            <a:r>
              <a:rPr lang="sv-SE" sz="2400" b="1" dirty="0"/>
              <a:t>besvarades av 68 studenter. </a:t>
            </a:r>
          </a:p>
        </p:txBody>
      </p:sp>
      <p:sp>
        <p:nvSpPr>
          <p:cNvPr id="6" name="Smiley Face 5"/>
          <p:cNvSpPr/>
          <p:nvPr/>
        </p:nvSpPr>
        <p:spPr>
          <a:xfrm>
            <a:off x="9360305" y="2782535"/>
            <a:ext cx="914400" cy="914400"/>
          </a:xfrm>
          <a:prstGeom prst="smileyFace">
            <a:avLst/>
          </a:prstGeom>
          <a:solidFill>
            <a:srgbClr val="92D05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p:cNvSpPr txBox="1"/>
          <p:nvPr/>
        </p:nvSpPr>
        <p:spPr>
          <a:xfrm>
            <a:off x="8666898" y="3805084"/>
            <a:ext cx="2374725" cy="646331"/>
          </a:xfrm>
          <a:prstGeom prst="rect">
            <a:avLst/>
          </a:prstGeom>
          <a:noFill/>
        </p:spPr>
        <p:txBody>
          <a:bodyPr wrap="square" rtlCol="0">
            <a:spAutoFit/>
          </a:bodyPr>
          <a:lstStyle/>
          <a:p>
            <a:r>
              <a:rPr lang="sv-SE" b="1" dirty="0" smtClean="0">
                <a:solidFill>
                  <a:srgbClr val="00B050"/>
                </a:solidFill>
              </a:rPr>
              <a:t>Studenterna tycker om gruppövningar!</a:t>
            </a:r>
            <a:endParaRPr lang="sv-SE" b="1" dirty="0">
              <a:solidFill>
                <a:srgbClr val="00B050"/>
              </a:solidFill>
            </a:endParaRPr>
          </a:p>
        </p:txBody>
      </p:sp>
    </p:spTree>
    <p:extLst>
      <p:ext uri="{BB962C8B-B14F-4D97-AF65-F5344CB8AC3E}">
        <p14:creationId xmlns:p14="http://schemas.microsoft.com/office/powerpoint/2010/main" val="1380913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Värdefull återkoppling…?</a:t>
            </a:r>
            <a:endParaRPr lang="sv-SE" b="1" dirty="0"/>
          </a:p>
        </p:txBody>
      </p:sp>
      <p:sp>
        <p:nvSpPr>
          <p:cNvPr id="9"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1000" b="0" i="0" u="none" strike="noStrike" cap="none" normalizeH="0" baseline="0" smtClean="0">
                <a:ln>
                  <a:noFill/>
                </a:ln>
                <a:solidFill>
                  <a:schemeClr val="tx1"/>
                </a:solidFill>
                <a:effectLst/>
                <a:latin typeface="Arial" panose="020B0604020202020204" pitchFamily="34" charset="0"/>
                <a:ea typeface="PMingLiU" charset="-120"/>
                <a:cs typeface="Arial" panose="020B0604020202020204" pitchFamily="34" charset="0"/>
              </a:rPr>
              <a:t>Tabell 2. Enkätsvar för frågan ” Jag får värdefull återkoppling från läraren på gruppövningarna.”</a:t>
            </a:r>
            <a:endParaRPr kumimoji="0" lang="sv-SE" altLang="sv-SE" sz="1800" b="0" i="0" u="none" strike="noStrike" cap="none" normalizeH="0" baseline="0" smtClean="0">
              <a:ln>
                <a:noFill/>
              </a:ln>
              <a:solidFill>
                <a:schemeClr val="tx1"/>
              </a:solidFill>
              <a:effectLst/>
              <a:latin typeface="Arial" panose="020B0604020202020204" pitchFamily="34" charset="0"/>
            </a:endParaRPr>
          </a:p>
        </p:txBody>
      </p:sp>
      <p:sp>
        <p:nvSpPr>
          <p:cNvPr id="15" name="Rectangle 14"/>
          <p:cNvSpPr/>
          <p:nvPr/>
        </p:nvSpPr>
        <p:spPr>
          <a:xfrm>
            <a:off x="1376515" y="4320798"/>
            <a:ext cx="9320981" cy="1477328"/>
          </a:xfrm>
          <a:prstGeom prst="rect">
            <a:avLst/>
          </a:prstGeom>
        </p:spPr>
        <p:txBody>
          <a:bodyPr wrap="square">
            <a:spAutoFit/>
          </a:bodyPr>
          <a:lstStyle/>
          <a:p>
            <a:pPr algn="just">
              <a:spcAft>
                <a:spcPts val="800"/>
              </a:spcAft>
            </a:pPr>
            <a:r>
              <a:rPr lang="sv-SE" dirty="0">
                <a:latin typeface="Arial" panose="020B0604020202020204" pitchFamily="34" charset="0"/>
                <a:ea typeface="PMingLiU"/>
                <a:cs typeface="Times New Roman" panose="02020603050405020304" pitchFamily="18" charset="0"/>
              </a:rPr>
              <a:t>Ett fåtal studenter ger lågt betyg på frågan om återkoppling. Vi har under gruppövningarna observerat att de flesta grupper, men inte alla, söker återkoppling från läraren. Vi tror oss ha uppfattat att några grupper nöjer sig med att ha fått rätt svar </a:t>
            </a:r>
            <a:r>
              <a:rPr lang="sv-SE" dirty="0" smtClean="0">
                <a:latin typeface="Arial" panose="020B0604020202020204" pitchFamily="34" charset="0"/>
                <a:ea typeface="PMingLiU"/>
                <a:cs typeface="Times New Roman" panose="02020603050405020304" pitchFamily="18" charset="0"/>
              </a:rPr>
              <a:t>och </a:t>
            </a:r>
            <a:r>
              <a:rPr lang="sv-SE" dirty="0">
                <a:latin typeface="Arial" panose="020B0604020202020204" pitchFamily="34" charset="0"/>
                <a:ea typeface="PMingLiU"/>
                <a:cs typeface="Times New Roman" panose="02020603050405020304" pitchFamily="18" charset="0"/>
              </a:rPr>
              <a:t>en </a:t>
            </a:r>
            <a:r>
              <a:rPr lang="sv-SE" dirty="0" smtClean="0">
                <a:latin typeface="Arial" panose="020B0604020202020204" pitchFamily="34" charset="0"/>
                <a:ea typeface="PMingLiU"/>
                <a:cs typeface="Times New Roman" panose="02020603050405020304" pitchFamily="18" charset="0"/>
              </a:rPr>
              <a:t>det förekommer att en grupp </a:t>
            </a:r>
            <a:r>
              <a:rPr lang="sv-SE" dirty="0">
                <a:latin typeface="Arial" panose="020B0604020202020204" pitchFamily="34" charset="0"/>
                <a:ea typeface="PMingLiU"/>
                <a:cs typeface="Times New Roman" panose="02020603050405020304" pitchFamily="18" charset="0"/>
              </a:rPr>
              <a:t>frågar en annan grupp om hjälp; detta trots att väntetiden under gruppövningen i allmänhet är kort. </a:t>
            </a:r>
          </a:p>
        </p:txBody>
      </p:sp>
      <p:pic>
        <p:nvPicPr>
          <p:cNvPr id="17" name="Content Placeholder 16"/>
          <p:cNvPicPr>
            <a:picLocks noGrp="1" noChangeAspect="1"/>
          </p:cNvPicPr>
          <p:nvPr>
            <p:ph idx="1"/>
          </p:nvPr>
        </p:nvPicPr>
        <p:blipFill rotWithShape="1">
          <a:blip r:embed="rId2"/>
          <a:srcRect l="32530" t="62870" r="31586" b="25642"/>
          <a:stretch/>
        </p:blipFill>
        <p:spPr>
          <a:xfrm>
            <a:off x="1097281" y="1946685"/>
            <a:ext cx="8067192" cy="1435616"/>
          </a:xfrm>
          <a:prstGeom prst="rect">
            <a:avLst/>
          </a:prstGeom>
        </p:spPr>
      </p:pic>
      <p:sp>
        <p:nvSpPr>
          <p:cNvPr id="18" name="Smiley Face 17"/>
          <p:cNvSpPr/>
          <p:nvPr/>
        </p:nvSpPr>
        <p:spPr>
          <a:xfrm>
            <a:off x="9409468" y="2290922"/>
            <a:ext cx="914400" cy="914400"/>
          </a:xfrm>
          <a:prstGeom prst="smileyFace">
            <a:avLst/>
          </a:prstGeom>
          <a:solidFill>
            <a:srgbClr val="FFC00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TextBox 18"/>
          <p:cNvSpPr txBox="1"/>
          <p:nvPr/>
        </p:nvSpPr>
        <p:spPr>
          <a:xfrm>
            <a:off x="8666901" y="3293806"/>
            <a:ext cx="2374725" cy="923330"/>
          </a:xfrm>
          <a:prstGeom prst="rect">
            <a:avLst/>
          </a:prstGeom>
          <a:noFill/>
        </p:spPr>
        <p:txBody>
          <a:bodyPr wrap="square" rtlCol="0">
            <a:spAutoFit/>
          </a:bodyPr>
          <a:lstStyle/>
          <a:p>
            <a:r>
              <a:rPr lang="sv-SE" b="1" dirty="0" smtClean="0">
                <a:solidFill>
                  <a:srgbClr val="FFC000"/>
                </a:solidFill>
              </a:rPr>
              <a:t>Många, men inte alla förstår att lösningens kvalitet är viktig.</a:t>
            </a:r>
            <a:endParaRPr lang="sv-SE" b="1" dirty="0">
              <a:solidFill>
                <a:srgbClr val="FFC000"/>
              </a:solidFill>
            </a:endParaRPr>
          </a:p>
        </p:txBody>
      </p:sp>
    </p:spTree>
    <p:extLst>
      <p:ext uri="{BB962C8B-B14F-4D97-AF65-F5344CB8AC3E}">
        <p14:creationId xmlns:p14="http://schemas.microsoft.com/office/powerpoint/2010/main" val="39817643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Examinationsdata</a:t>
            </a:r>
            <a:endParaRPr lang="sv-SE" b="1" dirty="0"/>
          </a:p>
        </p:txBody>
      </p:sp>
      <p:sp>
        <p:nvSpPr>
          <p:cNvPr id="3" name="Content Placeholder 2"/>
          <p:cNvSpPr>
            <a:spLocks noGrp="1"/>
          </p:cNvSpPr>
          <p:nvPr>
            <p:ph idx="1"/>
          </p:nvPr>
        </p:nvSpPr>
        <p:spPr>
          <a:xfrm>
            <a:off x="838201" y="1825625"/>
            <a:ext cx="6860458" cy="4351338"/>
          </a:xfrm>
        </p:spPr>
        <p:txBody>
          <a:bodyPr>
            <a:normAutofit/>
          </a:bodyPr>
          <a:lstStyle/>
          <a:p>
            <a:pPr marL="0" indent="0">
              <a:buNone/>
            </a:pPr>
            <a:r>
              <a:rPr lang="sv-SE" sz="2400" b="1" dirty="0" smtClean="0"/>
              <a:t>Vi har undersökt om det är skillnad mellan olika årskullar.</a:t>
            </a:r>
          </a:p>
          <a:p>
            <a:pPr marL="0" indent="0">
              <a:buNone/>
            </a:pPr>
            <a:endParaRPr lang="sv-SE" sz="2400" b="1" dirty="0"/>
          </a:p>
          <a:p>
            <a:pPr marL="0" indent="0">
              <a:buNone/>
            </a:pPr>
            <a:r>
              <a:rPr lang="sv-SE" sz="2400" b="1" dirty="0" smtClean="0"/>
              <a:t>Vi har undersökt om det är skillnad på resultaten på </a:t>
            </a:r>
            <a:r>
              <a:rPr lang="sv-SE" sz="2400" b="1" dirty="0" err="1" smtClean="0"/>
              <a:t>MaI</a:t>
            </a:r>
            <a:r>
              <a:rPr lang="sv-SE" sz="2400" b="1" dirty="0" smtClean="0"/>
              <a:t> TENB och </a:t>
            </a:r>
            <a:r>
              <a:rPr lang="sv-SE" sz="2400" b="1" dirty="0" err="1" smtClean="0"/>
              <a:t>MaII</a:t>
            </a:r>
            <a:r>
              <a:rPr lang="sv-SE" sz="2400" b="1" dirty="0" smtClean="0"/>
              <a:t> TENA för denna årskull. Detta har jämförts med utfallet för tidigare årskullar. </a:t>
            </a:r>
            <a:endParaRPr lang="sv-SE" sz="2400" b="1" dirty="0"/>
          </a:p>
        </p:txBody>
      </p:sp>
      <p:sp>
        <p:nvSpPr>
          <p:cNvPr id="4" name="Rounded Rectangle 3"/>
          <p:cNvSpPr/>
          <p:nvPr/>
        </p:nvSpPr>
        <p:spPr>
          <a:xfrm>
            <a:off x="8514731" y="2713704"/>
            <a:ext cx="2526893" cy="244823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Box 4"/>
          <p:cNvSpPr txBox="1"/>
          <p:nvPr/>
        </p:nvSpPr>
        <p:spPr>
          <a:xfrm>
            <a:off x="8662223" y="2753024"/>
            <a:ext cx="2399071" cy="2308324"/>
          </a:xfrm>
          <a:prstGeom prst="rect">
            <a:avLst/>
          </a:prstGeom>
          <a:noFill/>
        </p:spPr>
        <p:txBody>
          <a:bodyPr wrap="square" rtlCol="0">
            <a:spAutoFit/>
          </a:bodyPr>
          <a:lstStyle/>
          <a:p>
            <a:r>
              <a:rPr lang="sv-SE" b="1" dirty="0">
                <a:solidFill>
                  <a:srgbClr val="00B050"/>
                </a:solidFill>
              </a:rPr>
              <a:t>Dock har vi för första gången haft gruppövningar även på </a:t>
            </a:r>
            <a:r>
              <a:rPr lang="sv-SE" b="1" dirty="0" err="1">
                <a:solidFill>
                  <a:srgbClr val="00B050"/>
                </a:solidFill>
              </a:rPr>
              <a:t>MaI</a:t>
            </a:r>
            <a:r>
              <a:rPr lang="sv-SE" b="1" dirty="0">
                <a:solidFill>
                  <a:srgbClr val="00B050"/>
                </a:solidFill>
              </a:rPr>
              <a:t>, men bara 3 st. Så om gruppövningar har positiv effekt kanske det syns redan på </a:t>
            </a:r>
            <a:r>
              <a:rPr lang="sv-SE" b="1" dirty="0" err="1">
                <a:solidFill>
                  <a:srgbClr val="00B050"/>
                </a:solidFill>
              </a:rPr>
              <a:t>MaI</a:t>
            </a:r>
            <a:r>
              <a:rPr lang="sv-SE" b="1" dirty="0">
                <a:solidFill>
                  <a:srgbClr val="00B050"/>
                </a:solidFill>
              </a:rPr>
              <a:t> TENA?</a:t>
            </a:r>
            <a:endParaRPr lang="sv-SE" dirty="0">
              <a:solidFill>
                <a:srgbClr val="00B050"/>
              </a:solidFill>
            </a:endParaRPr>
          </a:p>
        </p:txBody>
      </p:sp>
      <p:sp>
        <p:nvSpPr>
          <p:cNvPr id="6" name="TextBox 5"/>
          <p:cNvSpPr txBox="1"/>
          <p:nvPr/>
        </p:nvSpPr>
        <p:spPr>
          <a:xfrm>
            <a:off x="9311146" y="1543658"/>
            <a:ext cx="1101213" cy="1323439"/>
          </a:xfrm>
          <a:prstGeom prst="rect">
            <a:avLst/>
          </a:prstGeom>
          <a:noFill/>
        </p:spPr>
        <p:txBody>
          <a:bodyPr wrap="square" rtlCol="0">
            <a:spAutoFit/>
          </a:bodyPr>
          <a:lstStyle/>
          <a:p>
            <a:r>
              <a:rPr lang="sv-SE" sz="8000" b="1" dirty="0" smtClean="0">
                <a:solidFill>
                  <a:srgbClr val="FF0000"/>
                </a:solidFill>
                <a:latin typeface="Times New Roman" panose="02020603050405020304" pitchFamily="18" charset="0"/>
                <a:cs typeface="Times New Roman" panose="02020603050405020304" pitchFamily="18" charset="0"/>
              </a:rPr>
              <a:t>!?</a:t>
            </a:r>
            <a:endParaRPr lang="sv-SE" sz="8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488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smtClean="0"/>
              <a:t>Examinationsdata</a:t>
            </a:r>
            <a:endParaRPr lang="sv-SE" b="1" dirty="0"/>
          </a:p>
        </p:txBody>
      </p:sp>
      <p:pic>
        <p:nvPicPr>
          <p:cNvPr id="4" name="Picture Placeholder 6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56853" y="1924922"/>
            <a:ext cx="6109965" cy="4349714"/>
          </a:xfrm>
        </p:spPr>
      </p:pic>
      <p:sp>
        <p:nvSpPr>
          <p:cNvPr id="5" name="TextBox 4"/>
          <p:cNvSpPr txBox="1"/>
          <p:nvPr/>
        </p:nvSpPr>
        <p:spPr>
          <a:xfrm>
            <a:off x="8239436" y="2979172"/>
            <a:ext cx="2959509" cy="2862322"/>
          </a:xfrm>
          <a:prstGeom prst="rect">
            <a:avLst/>
          </a:prstGeom>
          <a:noFill/>
        </p:spPr>
        <p:txBody>
          <a:bodyPr wrap="square" rtlCol="0">
            <a:spAutoFit/>
          </a:bodyPr>
          <a:lstStyle/>
          <a:p>
            <a:r>
              <a:rPr lang="sv-SE" b="1" dirty="0" smtClean="0">
                <a:solidFill>
                  <a:srgbClr val="00B050"/>
                </a:solidFill>
              </a:rPr>
              <a:t>Vad kan man dra för slutsatser av detta…? </a:t>
            </a:r>
          </a:p>
          <a:p>
            <a:endParaRPr lang="sv-SE" b="1" dirty="0" smtClean="0">
              <a:solidFill>
                <a:srgbClr val="00B050"/>
              </a:solidFill>
            </a:endParaRPr>
          </a:p>
          <a:p>
            <a:r>
              <a:rPr lang="sv-SE" b="1" dirty="0" smtClean="0">
                <a:solidFill>
                  <a:srgbClr val="00B050"/>
                </a:solidFill>
              </a:rPr>
              <a:t>Mer data behövs, men det lutar åt att vi fortsätter med veckovisa gruppövningar i denna kurs. Inslaget av gruppövningar har ökat generellt på basåret, och används även i fysikkurserna.</a:t>
            </a:r>
            <a:endParaRPr lang="sv-SE" b="1" dirty="0">
              <a:solidFill>
                <a:srgbClr val="00B050"/>
              </a:solidFill>
            </a:endParaRPr>
          </a:p>
        </p:txBody>
      </p:sp>
      <p:sp>
        <p:nvSpPr>
          <p:cNvPr id="6" name="Rounded Rectangle 5"/>
          <p:cNvSpPr/>
          <p:nvPr/>
        </p:nvSpPr>
        <p:spPr>
          <a:xfrm>
            <a:off x="8121439" y="2900515"/>
            <a:ext cx="3146323" cy="294097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p:cNvSpPr txBox="1"/>
          <p:nvPr/>
        </p:nvSpPr>
        <p:spPr>
          <a:xfrm>
            <a:off x="9065335" y="1514165"/>
            <a:ext cx="1101213" cy="1323439"/>
          </a:xfrm>
          <a:prstGeom prst="rect">
            <a:avLst/>
          </a:prstGeom>
          <a:noFill/>
        </p:spPr>
        <p:txBody>
          <a:bodyPr wrap="square" rtlCol="0">
            <a:spAutoFit/>
          </a:bodyPr>
          <a:lstStyle/>
          <a:p>
            <a:r>
              <a:rPr lang="sv-SE" sz="8000" b="1" dirty="0" smtClean="0">
                <a:solidFill>
                  <a:srgbClr val="FF0000"/>
                </a:solidFill>
                <a:latin typeface="Times New Roman" panose="02020603050405020304" pitchFamily="18" charset="0"/>
                <a:cs typeface="Times New Roman" panose="02020603050405020304" pitchFamily="18" charset="0"/>
              </a:rPr>
              <a:t>!?</a:t>
            </a:r>
            <a:endParaRPr lang="sv-SE" sz="8000" b="1" dirty="0">
              <a:solidFill>
                <a:srgbClr val="FF0000"/>
              </a:solidFill>
              <a:latin typeface="Times New Roman" panose="02020603050405020304" pitchFamily="18" charset="0"/>
              <a:cs typeface="Times New Roman" panose="02020603050405020304" pitchFamily="18" charset="0"/>
            </a:endParaRPr>
          </a:p>
        </p:txBody>
      </p:sp>
      <p:sp>
        <p:nvSpPr>
          <p:cNvPr id="8" name="Oval 7"/>
          <p:cNvSpPr/>
          <p:nvPr/>
        </p:nvSpPr>
        <p:spPr>
          <a:xfrm>
            <a:off x="5751872" y="4906297"/>
            <a:ext cx="904568" cy="471947"/>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Box 8"/>
          <p:cNvSpPr txBox="1"/>
          <p:nvPr/>
        </p:nvSpPr>
        <p:spPr>
          <a:xfrm>
            <a:off x="7177548" y="5899360"/>
            <a:ext cx="4857135" cy="400110"/>
          </a:xfrm>
          <a:prstGeom prst="rect">
            <a:avLst/>
          </a:prstGeom>
          <a:noFill/>
        </p:spPr>
        <p:txBody>
          <a:bodyPr wrap="square" rtlCol="0">
            <a:spAutoFit/>
          </a:bodyPr>
          <a:lstStyle/>
          <a:p>
            <a:r>
              <a:rPr lang="sv-SE" sz="2000" b="1" dirty="0" smtClean="0">
                <a:solidFill>
                  <a:srgbClr val="FFC000"/>
                </a:solidFill>
              </a:rPr>
              <a:t>”Prestationsgraden” är störst detta läsår!?</a:t>
            </a:r>
            <a:endParaRPr lang="sv-SE" sz="2000" b="1" dirty="0">
              <a:solidFill>
                <a:srgbClr val="FFC000"/>
              </a:solidFill>
            </a:endParaRPr>
          </a:p>
        </p:txBody>
      </p:sp>
      <p:cxnSp>
        <p:nvCxnSpPr>
          <p:cNvPr id="11" name="Curved Connector 10"/>
          <p:cNvCxnSpPr/>
          <p:nvPr/>
        </p:nvCxnSpPr>
        <p:spPr>
          <a:xfrm rot="10800000">
            <a:off x="6774437" y="5260258"/>
            <a:ext cx="692382" cy="633158"/>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274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188</TotalTime>
  <Words>1091</Words>
  <Application>Microsoft Office PowerPoint</Application>
  <PresentationFormat>Widescreen</PresentationFormat>
  <Paragraphs>85</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PMingLiU</vt:lpstr>
      <vt:lpstr>Times New Roman</vt:lpstr>
      <vt:lpstr>Retrospect</vt:lpstr>
      <vt:lpstr>Kan gruppövningar varje vecka öka lärandet i matematik?</vt:lpstr>
      <vt:lpstr>Vi ändrade lite i kursdesignen…</vt:lpstr>
      <vt:lpstr>En typisk gruppövning</vt:lpstr>
      <vt:lpstr>En typisk gruppövning</vt:lpstr>
      <vt:lpstr>Varför tror vi detta är bra?</vt:lpstr>
      <vt:lpstr>Enkätsvar - efter en läsperiod</vt:lpstr>
      <vt:lpstr>Värdefull återkoppling…?</vt:lpstr>
      <vt:lpstr>Examinationsdata</vt:lpstr>
      <vt:lpstr>Examinationsdata</vt:lpstr>
      <vt:lpstr>Mer examinationsdata</vt:lpstr>
      <vt:lpstr>Kursenkäten</vt:lpstr>
      <vt:lpstr>Fritextsvar i kursenkäten</vt:lpstr>
      <vt:lpstr>Resultat / Lärdomar</vt:lpstr>
      <vt:lpstr>Erfarenheter av gruppövningar på en helt annan kurs</vt:lpstr>
      <vt:lpstr>Erfarenheter av gruppövningar på en helt annan kurs</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 gruppövningar varje vecka öka lärandet i matematik?</dc:title>
  <dc:creator>Niclas Hjelm</dc:creator>
  <cp:lastModifiedBy>Niclas Hjelm</cp:lastModifiedBy>
  <cp:revision>28</cp:revision>
  <dcterms:created xsi:type="dcterms:W3CDTF">2025-05-09T08:31:23Z</dcterms:created>
  <dcterms:modified xsi:type="dcterms:W3CDTF">2025-11-14T12:38:55Z</dcterms:modified>
</cp:coreProperties>
</file>