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9" r:id="rId2"/>
    <p:sldId id="275" r:id="rId3"/>
    <p:sldId id="308" r:id="rId4"/>
    <p:sldId id="270" r:id="rId5"/>
    <p:sldId id="276" r:id="rId6"/>
    <p:sldId id="297" r:id="rId7"/>
    <p:sldId id="304" r:id="rId8"/>
    <p:sldId id="299" r:id="rId9"/>
    <p:sldId id="305" r:id="rId10"/>
    <p:sldId id="301" r:id="rId11"/>
    <p:sldId id="302" r:id="rId12"/>
    <p:sldId id="306" r:id="rId13"/>
    <p:sldId id="307" r:id="rId14"/>
    <p:sldId id="273" r:id="rId15"/>
  </p:sldIdLst>
  <p:sldSz cx="9144000" cy="5143500" type="screen16x9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 Söderkvist" initials="MS" lastIdx="9" clrIdx="0">
    <p:extLst>
      <p:ext uri="{19B8F6BF-5375-455C-9EA6-DF929625EA0E}">
        <p15:presenceInfo xmlns:p15="http://schemas.microsoft.com/office/powerpoint/2012/main" userId="S-1-5-21-1948194976-2510558922-1916008050-10773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9"/>
    <a:srgbClr val="65656C"/>
    <a:srgbClr val="D02F80"/>
    <a:srgbClr val="1954A6"/>
    <a:srgbClr val="5E87C0"/>
    <a:srgbClr val="2191C4"/>
    <a:srgbClr val="D95999"/>
    <a:srgbClr val="62922E"/>
    <a:srgbClr val="AFC92B"/>
    <a:srgbClr val="D85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9002" autoAdjust="0"/>
    <p:restoredTop sz="92749" autoAdjust="0"/>
  </p:normalViewPr>
  <p:slideViewPr>
    <p:cSldViewPr snapToGrid="0">
      <p:cViewPr varScale="1">
        <p:scale>
          <a:sx n="103" d="100"/>
          <a:sy n="103" d="100"/>
        </p:scale>
        <p:origin x="168" y="7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60A68EE-FC1D-154D-B0B2-8F10538CA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D638D7-DEA4-1247-A9EB-8982C7537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2C1D7-B25D-44E6-A2D0-D10D1D9E6077}" type="datetimeFigureOut">
              <a:rPr lang="en-GB"/>
              <a:pPr>
                <a:defRPr/>
              </a:pPr>
              <a:t>18/11/2022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4AEC7E-9E0A-F348-8BEB-360ABEA852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838CD8-B67A-DE4B-9D64-CF9FD9C9A6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538062-B7CA-4502-88E7-928089303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53AAA87-6F70-2F43-9A3C-FA3D36237E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F49FED-13B4-B74A-AF1E-0B5D3706DE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4C97F-02FF-434B-8EAA-0F723077CD05}" type="datetimeFigureOut">
              <a:rPr lang="sv-SE"/>
              <a:pPr>
                <a:defRPr/>
              </a:pPr>
              <a:t>2022-11-18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4730BF3B-6153-7140-AD57-ECE26CA8AB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5D978D40-EB87-4440-802D-12F96A066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429AAB-B1EE-6F47-B4D7-E30F7E497A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43AB95-16A5-8F4F-9927-6A8C0839F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811775-299A-4959-BF5A-5DFB3E75F6A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714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we have provided some answers to the questions:</a:t>
            </a:r>
          </a:p>
          <a:p>
            <a:r>
              <a:rPr lang="en-US" dirty="0"/>
              <a:t>What is a behavior tree?</a:t>
            </a:r>
          </a:p>
          <a:p>
            <a:r>
              <a:rPr lang="en-US" dirty="0"/>
              <a:t>When are they useful?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948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C2E0D84A-3EC1-DD40-8DA6-147FB563C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9708450-9178-2141-98CC-ED5077AF0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E9331F4D-CFBF-B743-B11A-1C8047D3CFBE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58F791A-AC82-4241-9571-C01F81F86836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upp 13">
              <a:extLst>
                <a:ext uri="{FF2B5EF4-FFF2-40B4-BE49-F238E27FC236}">
                  <a16:creationId xmlns:a16="http://schemas.microsoft.com/office/drawing/2014/main" id="{8947ABFC-334D-4740-BE63-0A994ACCB7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C1F2ABF-FD0A-7047-8941-99E4FF67871B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9F776FDA-E8EC-9045-BD9F-45209E3A805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7024E031-C178-924F-A947-E6AB347889C7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C9F9DC5-A524-D145-9011-37CC11C6EC20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4829C5F-978F-D747-8E8C-862213367E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2B47CF5B-7594-274E-B9E9-81D1789F4950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D1A397B8-832C-BE46-B490-8871281D0DD6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DE1FD1AF-8E22-CE4C-B838-C310A32D367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1DC6E4F4-0565-C244-8DCD-B715E7E69CD9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5" name="Grupp 14">
              <a:extLst>
                <a:ext uri="{FF2B5EF4-FFF2-40B4-BE49-F238E27FC236}">
                  <a16:creationId xmlns:a16="http://schemas.microsoft.com/office/drawing/2014/main" id="{40184570-8C9F-D547-BFCF-47EDE34BEA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61EED33-3876-6C46-A702-773D24B265C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D8A9A53-2174-6D4A-BBB7-03CDEA7B382A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3EF5D968-9105-C94D-BE78-C3D31395CC25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EC212671-72CA-9245-919A-6FA7C159FA15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A60D9C3-D2EA-4D42-87B8-128A9096F2C9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E94F348-690F-E540-9093-1C49199F26C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0F47886B-9D67-8945-B978-E3C38999542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B6E087E5-ED56-1F44-AB4D-4E5DC58625B2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FEAE9DDC-8E15-554D-A9F9-32C9FD82130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6" name="Grupp 15">
              <a:extLst>
                <a:ext uri="{FF2B5EF4-FFF2-40B4-BE49-F238E27FC236}">
                  <a16:creationId xmlns:a16="http://schemas.microsoft.com/office/drawing/2014/main" id="{BBD191D5-8184-A045-B6FE-5411D0DCF5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DFBCE1C-D3B2-5F49-A340-D59567749FA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1A697A31-3F22-3D42-AAC2-3D75D7AB397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533B9DF-99E0-F148-98DF-1AE4E0DCB22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C0994CB-1562-C84A-BC07-C3E433681627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C45B92F-660A-FE46-AB66-EC8D8127EEE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6BFB85B6-8991-7A40-9E36-70642CC3997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DA01DD59-2BF2-D44E-92BC-D4F5118FF53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44860E-CE54-C645-8C96-DCC0027B3850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040B73E1-2341-A342-9BFA-9F9DC4E47D90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C01C7D92-822D-F247-888A-51CDBE3208C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65FEDA4E-E961-0D49-94DF-571AD02244A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9E90C081-1629-9147-9B51-6494A7B4DB18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EB32951-A8BB-ED4E-BAAB-C0E1FE85F8EB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0A8A807A-65D9-C54E-98D6-5949FCEA8DFA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C94C2C1C-9987-A64A-A424-C3C8AAF83EAE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BA62EF01-C788-684D-AEAC-5899616A01B7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F52962C9-79CF-D24A-AFEF-4F2634BF4BF0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F48E26C-2B9A-4442-BC4B-E4588287A02E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0DCEE72-5D28-C148-828F-B74EE134472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23" name="Rak 122">
            <a:extLst>
              <a:ext uri="{FF2B5EF4-FFF2-40B4-BE49-F238E27FC236}">
                <a16:creationId xmlns:a16="http://schemas.microsoft.com/office/drawing/2014/main" id="{5097A8E5-A6B9-EE40-A302-C6CF112729E0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gray">
          <a:xfrm>
            <a:off x="-1376363" y="4197350"/>
            <a:ext cx="0" cy="0"/>
          </a:xfrm>
          <a:prstGeom prst="line">
            <a:avLst/>
          </a:prstGeom>
          <a:noFill/>
          <a:ln w="3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3" name="AutoShape 14"/>
          <p:cNvSpPr>
            <a:spLocks noChangeAspect="1" noChangeArrowheads="1" noTextEdit="1"/>
          </p:cNvSpPr>
          <p:nvPr/>
        </p:nvSpPr>
        <p:spPr bwMode="auto">
          <a:xfrm>
            <a:off x="-3582988" y="3049588"/>
            <a:ext cx="14508163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5" name="Bildobjekt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051" y="333780"/>
            <a:ext cx="13811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objekt 18">
            <a:extLst>
              <a:ext uri="{FF2B5EF4-FFF2-40B4-BE49-F238E27FC236}">
                <a16:creationId xmlns:a16="http://schemas.microsoft.com/office/drawing/2014/main" id="{9818D67E-72BB-EF4D-8650-DA1146FF8B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p 14">
            <a:extLst>
              <a:ext uri="{FF2B5EF4-FFF2-40B4-BE49-F238E27FC236}">
                <a16:creationId xmlns:a16="http://schemas.microsoft.com/office/drawing/2014/main" id="{0863DBC1-93FB-FC4F-8A6E-D08EB15A346A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5016C568-ADC6-B448-9875-EC43010139E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15EAD1A5-2C50-F14C-A922-42AECE9F76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25FD33E-FA80-8E47-89FC-DCCC2A3C2D1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8F10E0A5-B8EE-BE47-BC4E-24E1DDB174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28EFCF7D-6529-C142-93C9-90598C42E62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9AF22970-B936-314A-824B-D4DF2AC4B85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60A421F4-0D3B-8043-8234-162B9DF4AEA4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2DB35B1D-2369-204C-9135-78149F46965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F51D08D7-925E-C84D-8090-F610717A86D9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E8F003AD-FABE-EE4D-BA89-B2742335EC11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ABB6F5C6-C885-7942-A935-9C0B32B8A98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6" name="Grupp 25">
              <a:extLst>
                <a:ext uri="{FF2B5EF4-FFF2-40B4-BE49-F238E27FC236}">
                  <a16:creationId xmlns:a16="http://schemas.microsoft.com/office/drawing/2014/main" id="{E37A3EC7-B403-FB41-9F91-C41E66E1C3F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5D35AD7-6B39-F943-A943-C994051A3591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F607BB48-BBCD-3647-80C2-C6260F62508D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3A00F74D-012D-744D-8CD4-86F3025176A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25EFBEB2-E669-4441-A2A7-8EA23B468366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478148B7-7D92-B443-9A7B-461278601A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33F102BC-AE06-C04F-ABBD-6954A9357DA6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1168AA4-3F32-6345-AEAD-E2EF2358B8F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F2E7D3E-0E67-9A48-85F5-C51E73D428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34ECFF50-188A-EF4D-ABC2-ECFAF9D440A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7" name="Grupp 26">
              <a:extLst>
                <a:ext uri="{FF2B5EF4-FFF2-40B4-BE49-F238E27FC236}">
                  <a16:creationId xmlns:a16="http://schemas.microsoft.com/office/drawing/2014/main" id="{F68676DE-7159-B449-A14D-06BBB64ECB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A435E150-EB57-B44A-8293-2C19C271A95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53C0B4FF-3765-4840-8E0A-9AA936D37216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60EFB5C-D38B-D849-AB68-371460E2B1D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71C6519-4CCC-D74C-A050-B08BE3BFE6AE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625C522-5195-CA45-9C5A-7279ED5AF4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B21F9AF9-65C3-BA4E-9064-122DC8A4A49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7D8AAB2F-C807-4C4C-871F-F2E3846FF9FC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CCC44B3-D0FF-D14E-A1C6-B6CFB2D233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3E7AF6E4-A19E-CB48-A8B3-F17A97DA27E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8" name="Grupp 27">
              <a:extLst>
                <a:ext uri="{FF2B5EF4-FFF2-40B4-BE49-F238E27FC236}">
                  <a16:creationId xmlns:a16="http://schemas.microsoft.com/office/drawing/2014/main" id="{4D7939D2-013B-8D43-AF56-65E8308D44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2B38132A-7F88-3148-A4FC-2DA07E2A634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5209F07D-76ED-C14B-B4D2-A7765896DE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A32CA292-5FF0-A747-8736-F788E8B5030A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AF774941-1457-FE4F-99C0-D11026CE8C8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A552B882-FA01-D642-91BA-E072AF506A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10860FD5-FD3F-A44E-A3A2-6ACBE91E3C4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7864E4F5-5000-7D43-8D12-8117255CB09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63FCD91C-D163-694C-A6A2-A8777BB9D7EF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C530E33C-0CCE-EA45-BFBA-21B929A17D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65" name="Rak 64">
            <a:extLst>
              <a:ext uri="{FF2B5EF4-FFF2-40B4-BE49-F238E27FC236}">
                <a16:creationId xmlns:a16="http://schemas.microsoft.com/office/drawing/2014/main" id="{FFF58A14-E24D-2646-87F0-D570B46FC445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ubrik 1">
            <a:extLst>
              <a:ext uri="{FF2B5EF4-FFF2-40B4-BE49-F238E27FC236}">
                <a16:creationId xmlns:a16="http://schemas.microsoft.com/office/drawing/2014/main" id="{3997965E-37C7-4D41-8C47-88DEC7D855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67" name="Underrubrik 2">
            <a:extLst>
              <a:ext uri="{FF2B5EF4-FFF2-40B4-BE49-F238E27FC236}">
                <a16:creationId xmlns:a16="http://schemas.microsoft.com/office/drawing/2014/main" id="{BE9565E6-B7A1-5E48-B793-BFB8048C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8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C2D5F-EA7C-6946-8E8C-7B84A7CC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2A2319-CD13-BE4D-9C63-5A9EBFDCEC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540BA4-CF98-2846-8D40-8EA647BC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C55E1E5B-E1F9-C645-91AF-7753BF8D8E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2400"/>
            <a:ext cx="7559674" cy="3612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0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AD82F0C-0E2A-5546-8972-AA94798A63F5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427344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116000"/>
            <a:ext cx="3427341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3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er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7A7FA62-242B-154F-BDED-F228A40489AE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458000"/>
            <a:ext cx="3427344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458000"/>
            <a:ext cx="3427341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5036AF80-4CD2-454D-A2BD-8376F1D80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051200"/>
            <a:ext cx="3427342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BD1EFFC8-506E-5A4A-B12B-1ED4D1958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051200"/>
            <a:ext cx="3427341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595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D45677C-6021-4B4B-8D00-4AA6DB0D4902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2688"/>
            <a:ext cx="8642350" cy="35417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41755ED-D54E-694B-A391-7B1A4BC3BA77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3342"/>
            <a:ext cx="4282057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F471D766-023C-E042-B60C-5AA70DCA1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11119" y="1183342"/>
            <a:ext cx="4282055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2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6286D3-8649-524C-AC90-FF2F6910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417B25-3466-4D4E-9932-2BC6E1D868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1573EF2-0F29-FC4E-8D8C-6C9A6BED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11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02969" y="260648"/>
            <a:ext cx="6935788" cy="501254"/>
          </a:xfrm>
        </p:spPr>
        <p:txBody>
          <a:bodyPr/>
          <a:lstStyle/>
          <a:p>
            <a:r>
              <a:rPr lang="sv-SE"/>
              <a:t>Click to edit Master title style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86688" y="1164536"/>
            <a:ext cx="6935788" cy="3011315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  <a:p>
            <a:pPr lvl="2"/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3"/>
            <a:r>
              <a:rPr lang="sv-SE" dirty="0" err="1"/>
              <a:t>Fourth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4"/>
            <a:r>
              <a:rPr lang="sv-SE" dirty="0" err="1"/>
              <a:t>Fifth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B38AA-14D0-4B67-BE5B-608C5A8A7489}" type="datetimeFigureOut">
              <a:rPr lang="en-GB" smtClean="0"/>
              <a:t>18/11/2022</a:t>
            </a:fld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72F4-1C41-4187-A4BC-492CF086CF40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4731544"/>
            <a:ext cx="2895600" cy="273844"/>
          </a:xfrm>
        </p:spPr>
        <p:txBody>
          <a:bodyPr lIns="0" tIns="0" rIns="0" bIns="0" anchor="t"/>
          <a:lstStyle>
            <a:lvl1pPr algn="l">
              <a:lnSpc>
                <a:spcPts val="675"/>
              </a:lnSpc>
              <a:defRPr sz="525" b="1" cap="all" baseline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862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 15">
            <a:extLst>
              <a:ext uri="{FF2B5EF4-FFF2-40B4-BE49-F238E27FC236}">
                <a16:creationId xmlns:a16="http://schemas.microsoft.com/office/drawing/2014/main" id="{8FC9BCA9-8112-B140-ADE9-6824270029CC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5CC0A999-4F7B-8C4E-8149-C4EAA0A4A500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upp 17">
              <a:extLst>
                <a:ext uri="{FF2B5EF4-FFF2-40B4-BE49-F238E27FC236}">
                  <a16:creationId xmlns:a16="http://schemas.microsoft.com/office/drawing/2014/main" id="{69D53D63-D667-E84D-A90C-8D11EC9E4B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B6D8BC4-515D-A14B-BF16-35FC559D15C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A8074B4-32D4-7D4D-99B1-C1E5BCA4C29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5DF1CC6E-E23D-7846-B935-B6D685DE5D3F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E0344D03-8FC1-6B4D-BBDE-3DAE45779BC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1ADEEFC8-FFFE-B543-9D4F-F5E7FFED095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F8D556CD-9A22-3549-83E4-AC3754C40CA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483B93B1-26EF-844F-BD73-0AB10B74D5DE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54D47BB5-122C-2748-A219-5604D6DB5EAD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9F3589B-0BFD-5640-9CF3-FAF5F7063F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9" name="Grupp 18">
              <a:extLst>
                <a:ext uri="{FF2B5EF4-FFF2-40B4-BE49-F238E27FC236}">
                  <a16:creationId xmlns:a16="http://schemas.microsoft.com/office/drawing/2014/main" id="{BFB3C6E5-14B8-784E-8FB1-95AADD2564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8FF3B2D3-7968-8841-B69E-C92F6F38316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9C6FD4FD-051C-7D44-A009-64B5F0CF97F5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122B4FC-27BC-B84C-9081-BA4D2B8110D6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2B70FAB-C9FA-2A44-9029-57E8DB422861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A5278468-9F40-3949-88D4-236CB2B2ABC3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14A7F17F-2E72-7B46-9CD0-02CCB8739BB5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3801361-770D-6F40-89DC-EB545DDB8AFF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08944139-F9F3-7943-BCEB-BE4B04164A2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3A4FBAF0-741B-2149-90C7-535640089BF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0" name="Grupp 19">
              <a:extLst>
                <a:ext uri="{FF2B5EF4-FFF2-40B4-BE49-F238E27FC236}">
                  <a16:creationId xmlns:a16="http://schemas.microsoft.com/office/drawing/2014/main" id="{58807A2E-9697-D74B-98B0-162AE36550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81418C15-36C2-3E44-A14C-7074CE448558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44833AF8-4999-7D4F-AE3B-8B0F9A33DFD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FF4139E5-A452-9845-824A-43F6502DE50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183BB7F3-8509-4B45-9508-7FA6F428C163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DE036BB2-A884-814F-B716-7468FF3E1938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C10D231-9633-4D40-8745-05CD67ACEB5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23A536BF-0D41-6E4F-985C-BE1F16D015F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BA63BD33-740B-0441-BEB3-D86ED464D5A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56D57299-ADB2-AF45-A47F-34F0365988C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1" name="Grupp 20">
              <a:extLst>
                <a:ext uri="{FF2B5EF4-FFF2-40B4-BE49-F238E27FC236}">
                  <a16:creationId xmlns:a16="http://schemas.microsoft.com/office/drawing/2014/main" id="{50B193BD-04F2-AD45-A802-45224EFD42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B412C8AC-CE2A-8848-A20D-226D21F4CB5C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C864472-CE46-9A45-8003-AF4F1FF1F46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55052CE-8A2D-5242-87E6-5FAE68A5F45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C5C802A8-B3EB-504F-B960-8D1EB66A1C5F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85EABCF9-7B70-3043-AFE1-619D293FE11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479CB243-E35B-754D-AE34-43FD1DBAB31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236D23C6-AA93-C048-892B-A29832BC0F45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099F8E46-00A7-9B49-BA0B-443C1B18F619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1F014AEE-BA9C-5B4F-A52F-FFC2BFC66238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0" name="Rak 9">
            <a:extLst>
              <a:ext uri="{FF2B5EF4-FFF2-40B4-BE49-F238E27FC236}">
                <a16:creationId xmlns:a16="http://schemas.microsoft.com/office/drawing/2014/main" id="{F42879D5-222F-0640-AA87-3AC584B52044}"/>
              </a:ext>
            </a:extLst>
          </p:cNvPr>
          <p:cNvCxnSpPr>
            <a:cxnSpLocks/>
          </p:cNvCxnSpPr>
          <p:nvPr/>
        </p:nvCxnSpPr>
        <p:spPr>
          <a:xfrm>
            <a:off x="1625600" y="27255788"/>
            <a:ext cx="39577963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8">
            <a:extLst>
              <a:ext uri="{FF2B5EF4-FFF2-40B4-BE49-F238E27FC236}">
                <a16:creationId xmlns:a16="http://schemas.microsoft.com/office/drawing/2014/main" id="{35A3ADBA-25A7-C947-B502-691111D0D9E5}"/>
              </a:ext>
            </a:extLst>
          </p:cNvPr>
          <p:cNvCxnSpPr>
            <a:cxnSpLocks/>
          </p:cNvCxnSpPr>
          <p:nvPr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5D31C7-D918-594B-BEA4-908A26231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7552857" cy="673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6CF093-1E8D-FF4F-B3C9-72A2B081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112400"/>
            <a:ext cx="7572358" cy="3609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E4CD63-A723-E743-A7FA-6B31200F6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82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700">
                <a:solidFill>
                  <a:srgbClr val="848489"/>
                </a:solidFill>
              </a:defRPr>
            </a:lvl1pPr>
          </a:lstStyle>
          <a:p>
            <a:fld id="{832A3DEB-92BA-404E-9210-96F4218B7138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44A7B9-8441-734E-B26B-9C9C5C04B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577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rgbClr val="848489"/>
                </a:solidFill>
              </a:defRPr>
            </a:lvl1pPr>
          </a:lstStyle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86" r:id="rId3"/>
    <p:sldLayoutId id="2147483800" r:id="rId4"/>
    <p:sldLayoutId id="2147483801" r:id="rId5"/>
    <p:sldLayoutId id="2147483803" r:id="rId6"/>
    <p:sldLayoutId id="2147483802" r:id="rId7"/>
    <p:sldLayoutId id="2147483799" r:id="rId8"/>
    <p:sldLayoutId id="214748380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2250" indent="-222250" algn="l" rtl="0" eaLnBrk="1" fontAlgn="base" hangingPunct="1">
        <a:lnSpc>
          <a:spcPct val="90000"/>
        </a:lnSpc>
        <a:spcBef>
          <a:spcPts val="1000"/>
        </a:spcBef>
        <a:spcAft>
          <a:spcPts val="200"/>
        </a:spcAft>
        <a:buClr>
          <a:schemeClr val="tx1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6088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69925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&gt;"/>
        <a:tabLst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846138" indent="-17621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12838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736" userDrawn="1">
          <p15:clr>
            <a:srgbClr val="F26B43"/>
          </p15:clr>
        </p15:guide>
        <p15:guide id="4" pos="5443" userDrawn="1">
          <p15:clr>
            <a:srgbClr val="F26B43"/>
          </p15:clr>
        </p15:guide>
        <p15:guide id="5" orient="horz" pos="742" userDrawn="1">
          <p15:clr>
            <a:srgbClr val="F26B43"/>
          </p15:clr>
        </p15:guide>
        <p15:guide id="7" pos="158" userDrawn="1">
          <p15:clr>
            <a:srgbClr val="F26B43"/>
          </p15:clr>
        </p15:guide>
        <p15:guide id="9" orient="horz" pos="584" userDrawn="1">
          <p15:clr>
            <a:srgbClr val="F26B43"/>
          </p15:clr>
        </p15:guide>
        <p15:guide id="10" orient="horz" pos="156" userDrawn="1">
          <p15:clr>
            <a:srgbClr val="F26B43"/>
          </p15:clr>
        </p15:guide>
        <p15:guide id="11" pos="5602" userDrawn="1">
          <p15:clr>
            <a:srgbClr val="F26B43"/>
          </p15:clr>
        </p15:guide>
        <p15:guide id="12" pos="667" userDrawn="1">
          <p15:clr>
            <a:srgbClr val="F26B43"/>
          </p15:clr>
        </p15:guide>
        <p15:guide id="13" pos="580" userDrawn="1">
          <p15:clr>
            <a:srgbClr val="F26B43"/>
          </p15:clr>
        </p15:guide>
        <p15:guide id="15" orient="horz" pos="3085" userDrawn="1">
          <p15:clr>
            <a:srgbClr val="F26B43"/>
          </p15:clr>
        </p15:guide>
        <p15:guide id="16" orient="horz" pos="2976" userDrawn="1">
          <p15:clr>
            <a:srgbClr val="F26B43"/>
          </p15:clr>
        </p15:guide>
        <p15:guide id="17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DA710C-5B5B-BF41-8E67-58B4F6602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9729" y="950110"/>
            <a:ext cx="7124542" cy="643695"/>
          </a:xfrm>
        </p:spPr>
        <p:txBody>
          <a:bodyPr/>
          <a:lstStyle/>
          <a:p>
            <a:r>
              <a:rPr lang="en-GB" sz="4000" dirty="0"/>
              <a:t>What is a </a:t>
            </a:r>
            <a:r>
              <a:rPr lang="en-GB" sz="4000" dirty="0" err="1"/>
              <a:t>Behavior</a:t>
            </a:r>
            <a:r>
              <a:rPr lang="en-GB" sz="4000" dirty="0"/>
              <a:t> Tree and how do they work?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6D738B8-0E7F-6245-8D2F-E944B595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785" y="2294612"/>
            <a:ext cx="8181215" cy="71103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1400" dirty="0"/>
              <a:t>An Introduction to </a:t>
            </a:r>
            <a:r>
              <a:rPr lang="en-GB" sz="1400" dirty="0" err="1"/>
              <a:t>Behavior</a:t>
            </a:r>
            <a:r>
              <a:rPr lang="en-GB" sz="1400" dirty="0"/>
              <a:t> Trees in AI (part 1)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1400" dirty="0"/>
              <a:t>by </a:t>
            </a:r>
            <a:r>
              <a:rPr lang="en-GB" sz="1400" dirty="0" err="1"/>
              <a:t>Petter</a:t>
            </a:r>
            <a:r>
              <a:rPr lang="en-GB" sz="1400" dirty="0"/>
              <a:t> </a:t>
            </a:r>
            <a:r>
              <a:rPr lang="en-GB" sz="1400" dirty="0" err="1"/>
              <a:t>Ögren</a:t>
            </a:r>
            <a:endParaRPr lang="en-GB" sz="1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488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2170237" y="315517"/>
            <a:ext cx="5302126" cy="428625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Modular: Few dependencies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576843" y="3899511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Open Banana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599589" y="3899511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Banana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813571" y="3164205"/>
            <a:ext cx="758429" cy="294368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Sandwich</a:t>
            </a:r>
          </a:p>
        </p:txBody>
      </p:sp>
      <p:cxnSp>
        <p:nvCxnSpPr>
          <p:cNvPr id="30" name="Straight Arrow Connector 29"/>
          <p:cNvCxnSpPr>
            <a:cxnSpLocks noChangeShapeType="1"/>
            <a:stCxn id="34" idx="2"/>
            <a:endCxn id="29" idx="0"/>
          </p:cNvCxnSpPr>
          <p:nvPr/>
        </p:nvCxnSpPr>
        <p:spPr bwMode="auto">
          <a:xfrm flipH="1">
            <a:off x="4192786" y="2807017"/>
            <a:ext cx="2535436" cy="3571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  <a:stCxn id="35" idx="0"/>
            <a:endCxn id="34" idx="2"/>
          </p:cNvCxnSpPr>
          <p:nvPr/>
        </p:nvCxnSpPr>
        <p:spPr bwMode="auto">
          <a:xfrm rot="16200000" flipV="1">
            <a:off x="6884788" y="2650450"/>
            <a:ext cx="372666" cy="6858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082902" y="3162372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Apple</a:t>
            </a:r>
          </a:p>
        </p:txBody>
      </p:sp>
      <p:cxnSp>
        <p:nvCxnSpPr>
          <p:cNvPr id="33" name="Straight Arrow Connector 32"/>
          <p:cNvCxnSpPr>
            <a:cxnSpLocks noChangeShapeType="1"/>
            <a:stCxn id="34" idx="2"/>
            <a:endCxn id="32" idx="0"/>
          </p:cNvCxnSpPr>
          <p:nvPr/>
        </p:nvCxnSpPr>
        <p:spPr bwMode="auto">
          <a:xfrm flipH="1">
            <a:off x="6391870" y="2807017"/>
            <a:ext cx="336351" cy="3553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581774" y="258913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200" b="1" dirty="0">
                <a:sym typeface="Wingdings" pitchFamily="1" charset="2"/>
              </a:rPr>
              <a:t>?</a:t>
            </a:r>
            <a:endParaRPr lang="en-US" sz="1200" b="1" dirty="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267575" y="317968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</a:t>
            </a:r>
            <a:endParaRPr lang="en-US" sz="1050" dirty="0"/>
          </a:p>
        </p:txBody>
      </p:sp>
      <p:cxnSp>
        <p:nvCxnSpPr>
          <p:cNvPr id="38" name="Straight Arrow Connector 37"/>
          <p:cNvCxnSpPr>
            <a:cxnSpLocks noChangeShapeType="1"/>
            <a:stCxn id="23" idx="0"/>
            <a:endCxn id="35" idx="2"/>
          </p:cNvCxnSpPr>
          <p:nvPr/>
        </p:nvCxnSpPr>
        <p:spPr bwMode="auto">
          <a:xfrm flipV="1">
            <a:off x="6868545" y="3397567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/>
          <p:cNvCxnSpPr>
            <a:cxnSpLocks noChangeShapeType="1"/>
            <a:stCxn id="25" idx="0"/>
            <a:endCxn id="35" idx="2"/>
          </p:cNvCxnSpPr>
          <p:nvPr/>
        </p:nvCxnSpPr>
        <p:spPr bwMode="auto">
          <a:xfrm flipH="1" flipV="1">
            <a:off x="7414022" y="3397567"/>
            <a:ext cx="476675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E1C3961-8E27-8345-B636-97AFBC3BD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455" y="2738133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No Alarm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BCFBF4-0525-2948-8408-56FC92759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19" y="2730636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Run Away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120AA35-254F-FD40-B2F9-F38D3CE834B3}"/>
              </a:ext>
            </a:extLst>
          </p:cNvPr>
          <p:cNvCxnSpPr>
            <a:cxnSpLocks noChangeShapeType="1"/>
            <a:stCxn id="74" idx="0"/>
            <a:endCxn id="72" idx="2"/>
          </p:cNvCxnSpPr>
          <p:nvPr/>
        </p:nvCxnSpPr>
        <p:spPr bwMode="auto">
          <a:xfrm flipV="1">
            <a:off x="2413634" y="1766650"/>
            <a:ext cx="1779152" cy="2516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F48D340-D8A7-AF47-BB52-EE2A13B41F4F}"/>
              </a:ext>
            </a:extLst>
          </p:cNvPr>
          <p:cNvCxnSpPr>
            <a:cxnSpLocks noChangeShapeType="1"/>
            <a:stCxn id="72" idx="2"/>
            <a:endCxn id="34" idx="0"/>
          </p:cNvCxnSpPr>
          <p:nvPr/>
        </p:nvCxnSpPr>
        <p:spPr bwMode="auto">
          <a:xfrm>
            <a:off x="4192786" y="1766650"/>
            <a:ext cx="2535435" cy="82248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23B9368B-F279-5B49-9D7A-1109F0942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339" y="1548766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2" charset="2"/>
              </a:rPr>
              <a:t></a:t>
            </a:r>
            <a:endParaRPr lang="en-US" sz="105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BF36D8B-0227-CE49-BCE0-120478FB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187" y="2018305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D5E44E9-1F92-8643-97E5-E6422E847102}"/>
              </a:ext>
            </a:extLst>
          </p:cNvPr>
          <p:cNvCxnSpPr>
            <a:cxnSpLocks noChangeShapeType="1"/>
            <a:stCxn id="67" idx="0"/>
            <a:endCxn id="74" idx="2"/>
          </p:cNvCxnSpPr>
          <p:nvPr/>
        </p:nvCxnSpPr>
        <p:spPr bwMode="auto">
          <a:xfrm flipV="1">
            <a:off x="1868157" y="2236189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E363500-12E8-DD49-A10C-1BEAC8D64082}"/>
              </a:ext>
            </a:extLst>
          </p:cNvPr>
          <p:cNvCxnSpPr>
            <a:cxnSpLocks noChangeShapeType="1"/>
            <a:stCxn id="68" idx="0"/>
            <a:endCxn id="74" idx="2"/>
          </p:cNvCxnSpPr>
          <p:nvPr/>
        </p:nvCxnSpPr>
        <p:spPr bwMode="auto">
          <a:xfrm flipH="1" flipV="1">
            <a:off x="2413634" y="2236189"/>
            <a:ext cx="467593" cy="49444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DF63FF8-1681-6A44-A3A8-E814978582B7}"/>
              </a:ext>
            </a:extLst>
          </p:cNvPr>
          <p:cNvCxnSpPr>
            <a:cxnSpLocks noChangeShapeType="1"/>
            <a:stCxn id="72" idx="0"/>
          </p:cNvCxnSpPr>
          <p:nvPr/>
        </p:nvCxnSpPr>
        <p:spPr bwMode="auto">
          <a:xfrm rot="5400000" flipH="1" flipV="1">
            <a:off x="3900489" y="1248134"/>
            <a:ext cx="592931" cy="833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0B2ABB18-366D-2249-9F1D-2586D4460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92" y="3166445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Fries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12575F7-7695-B246-B71B-108A2A7DFBBD}"/>
              </a:ext>
            </a:extLst>
          </p:cNvPr>
          <p:cNvCxnSpPr>
            <a:cxnSpLocks noChangeShapeType="1"/>
            <a:stCxn id="34" idx="2"/>
            <a:endCxn id="40" idx="0"/>
          </p:cNvCxnSpPr>
          <p:nvPr/>
        </p:nvCxnSpPr>
        <p:spPr bwMode="auto">
          <a:xfrm flipH="1">
            <a:off x="5309660" y="2807017"/>
            <a:ext cx="1418561" cy="35942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4C829F8F-E0C4-0A4C-BE43-CBB5973DA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476" y="4485597"/>
            <a:ext cx="855149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Brake Banana Open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E9BA0-BC84-BE42-B6E5-BA94DF178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4849" y="4485597"/>
            <a:ext cx="855149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Cut Banana Open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493D3B4-E0D5-E24B-9A75-4670F6B08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221" y="3897582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C1DEEC3-F287-7F40-9919-9BE29B4FB993}"/>
              </a:ext>
            </a:extLst>
          </p:cNvPr>
          <p:cNvCxnSpPr>
            <a:cxnSpLocks noChangeShapeType="1"/>
            <a:stCxn id="42" idx="0"/>
            <a:endCxn id="44" idx="2"/>
          </p:cNvCxnSpPr>
          <p:nvPr/>
        </p:nvCxnSpPr>
        <p:spPr bwMode="auto">
          <a:xfrm flipV="1">
            <a:off x="6244051" y="4115466"/>
            <a:ext cx="630617" cy="370131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2B3801-D9F9-5F44-9C02-74BC99B48864}"/>
              </a:ext>
            </a:extLst>
          </p:cNvPr>
          <p:cNvCxnSpPr>
            <a:cxnSpLocks noChangeShapeType="1"/>
            <a:stCxn id="43" idx="0"/>
            <a:endCxn id="44" idx="2"/>
          </p:cNvCxnSpPr>
          <p:nvPr/>
        </p:nvCxnSpPr>
        <p:spPr bwMode="auto">
          <a:xfrm flipH="1" flipV="1">
            <a:off x="6874668" y="4115466"/>
            <a:ext cx="297756" cy="370131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136ABCD-868F-F345-BCAB-EB30222929CA}"/>
              </a:ext>
            </a:extLst>
          </p:cNvPr>
          <p:cNvSpPr txBox="1"/>
          <p:nvPr/>
        </p:nvSpPr>
        <p:spPr>
          <a:xfrm>
            <a:off x="222245" y="3728236"/>
            <a:ext cx="331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Interface is always: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Tick/</a:t>
            </a:r>
            <a:r>
              <a:rPr lang="en-US" dirty="0" err="1"/>
              <a:t>NoTick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Success/Failure/Running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4659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7" grpId="0" animBg="1"/>
      <p:bldP spid="68" grpId="0" animBg="1"/>
      <p:bldP spid="72" grpId="0" animBg="1"/>
      <p:bldP spid="74" grpId="0" animBg="1"/>
      <p:bldP spid="40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2170237" y="315517"/>
            <a:ext cx="5720460" cy="428625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Hierarchical: Many levels of detail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599589" y="3899511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Banana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813571" y="3164205"/>
            <a:ext cx="758429" cy="294368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Sandwich</a:t>
            </a:r>
          </a:p>
        </p:txBody>
      </p:sp>
      <p:cxnSp>
        <p:nvCxnSpPr>
          <p:cNvPr id="30" name="Straight Arrow Connector 29"/>
          <p:cNvCxnSpPr>
            <a:cxnSpLocks noChangeShapeType="1"/>
            <a:stCxn id="34" idx="2"/>
            <a:endCxn id="29" idx="0"/>
          </p:cNvCxnSpPr>
          <p:nvPr/>
        </p:nvCxnSpPr>
        <p:spPr bwMode="auto">
          <a:xfrm flipH="1">
            <a:off x="4192786" y="2807017"/>
            <a:ext cx="2535436" cy="3571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  <a:stCxn id="35" idx="0"/>
            <a:endCxn id="34" idx="2"/>
          </p:cNvCxnSpPr>
          <p:nvPr/>
        </p:nvCxnSpPr>
        <p:spPr bwMode="auto">
          <a:xfrm rot="16200000" flipV="1">
            <a:off x="6884788" y="2650450"/>
            <a:ext cx="372666" cy="6858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082902" y="3162372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Apple</a:t>
            </a:r>
          </a:p>
        </p:txBody>
      </p:sp>
      <p:cxnSp>
        <p:nvCxnSpPr>
          <p:cNvPr id="33" name="Straight Arrow Connector 32"/>
          <p:cNvCxnSpPr>
            <a:cxnSpLocks noChangeShapeType="1"/>
            <a:stCxn id="34" idx="2"/>
            <a:endCxn id="32" idx="0"/>
          </p:cNvCxnSpPr>
          <p:nvPr/>
        </p:nvCxnSpPr>
        <p:spPr bwMode="auto">
          <a:xfrm flipH="1">
            <a:off x="6391870" y="2807017"/>
            <a:ext cx="336351" cy="3553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581774" y="258913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200" b="1" dirty="0">
                <a:sym typeface="Wingdings" pitchFamily="1" charset="2"/>
              </a:rPr>
              <a:t>?</a:t>
            </a:r>
            <a:endParaRPr lang="en-US" sz="1200" b="1" dirty="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267575" y="317968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</a:t>
            </a:r>
            <a:endParaRPr lang="en-US" sz="1050" dirty="0"/>
          </a:p>
        </p:txBody>
      </p:sp>
      <p:cxnSp>
        <p:nvCxnSpPr>
          <p:cNvPr id="38" name="Straight Arrow Connector 37"/>
          <p:cNvCxnSpPr>
            <a:cxnSpLocks noChangeShapeType="1"/>
            <a:endCxn id="35" idx="2"/>
          </p:cNvCxnSpPr>
          <p:nvPr/>
        </p:nvCxnSpPr>
        <p:spPr bwMode="auto">
          <a:xfrm flipV="1">
            <a:off x="6868545" y="3397567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/>
          <p:cNvCxnSpPr>
            <a:cxnSpLocks noChangeShapeType="1"/>
            <a:stCxn id="25" idx="0"/>
            <a:endCxn id="35" idx="2"/>
          </p:cNvCxnSpPr>
          <p:nvPr/>
        </p:nvCxnSpPr>
        <p:spPr bwMode="auto">
          <a:xfrm flipH="1" flipV="1">
            <a:off x="7414022" y="3397567"/>
            <a:ext cx="476675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E1C3961-8E27-8345-B636-97AFBC3BD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455" y="2738133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No Alarm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BCFBF4-0525-2948-8408-56FC92759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19" y="2730636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Run Away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120AA35-254F-FD40-B2F9-F38D3CE834B3}"/>
              </a:ext>
            </a:extLst>
          </p:cNvPr>
          <p:cNvCxnSpPr>
            <a:cxnSpLocks noChangeShapeType="1"/>
            <a:stCxn id="74" idx="0"/>
            <a:endCxn id="72" idx="2"/>
          </p:cNvCxnSpPr>
          <p:nvPr/>
        </p:nvCxnSpPr>
        <p:spPr bwMode="auto">
          <a:xfrm flipV="1">
            <a:off x="2413634" y="1766650"/>
            <a:ext cx="1779152" cy="2516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F48D340-D8A7-AF47-BB52-EE2A13B41F4F}"/>
              </a:ext>
            </a:extLst>
          </p:cNvPr>
          <p:cNvCxnSpPr>
            <a:cxnSpLocks noChangeShapeType="1"/>
            <a:stCxn id="72" idx="2"/>
            <a:endCxn id="34" idx="0"/>
          </p:cNvCxnSpPr>
          <p:nvPr/>
        </p:nvCxnSpPr>
        <p:spPr bwMode="auto">
          <a:xfrm>
            <a:off x="4192786" y="1766650"/>
            <a:ext cx="2535435" cy="82248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23B9368B-F279-5B49-9D7A-1109F0942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339" y="1548766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2" charset="2"/>
              </a:rPr>
              <a:t></a:t>
            </a:r>
            <a:endParaRPr lang="en-US" sz="105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BF36D8B-0227-CE49-BCE0-120478FB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187" y="2018305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D5E44E9-1F92-8643-97E5-E6422E847102}"/>
              </a:ext>
            </a:extLst>
          </p:cNvPr>
          <p:cNvCxnSpPr>
            <a:cxnSpLocks noChangeShapeType="1"/>
            <a:stCxn id="67" idx="0"/>
            <a:endCxn id="74" idx="2"/>
          </p:cNvCxnSpPr>
          <p:nvPr/>
        </p:nvCxnSpPr>
        <p:spPr bwMode="auto">
          <a:xfrm flipV="1">
            <a:off x="1868157" y="2236189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E363500-12E8-DD49-A10C-1BEAC8D64082}"/>
              </a:ext>
            </a:extLst>
          </p:cNvPr>
          <p:cNvCxnSpPr>
            <a:cxnSpLocks noChangeShapeType="1"/>
            <a:stCxn id="68" idx="0"/>
            <a:endCxn id="74" idx="2"/>
          </p:cNvCxnSpPr>
          <p:nvPr/>
        </p:nvCxnSpPr>
        <p:spPr bwMode="auto">
          <a:xfrm flipH="1" flipV="1">
            <a:off x="2413634" y="2236189"/>
            <a:ext cx="467593" cy="49444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DF63FF8-1681-6A44-A3A8-E814978582B7}"/>
              </a:ext>
            </a:extLst>
          </p:cNvPr>
          <p:cNvCxnSpPr>
            <a:cxnSpLocks noChangeShapeType="1"/>
            <a:stCxn id="72" idx="0"/>
          </p:cNvCxnSpPr>
          <p:nvPr/>
        </p:nvCxnSpPr>
        <p:spPr bwMode="auto">
          <a:xfrm rot="5400000" flipH="1" flipV="1">
            <a:off x="3900489" y="1248134"/>
            <a:ext cx="592931" cy="833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0B2ABB18-366D-2249-9F1D-2586D4460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92" y="3166445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Fries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12575F7-7695-B246-B71B-108A2A7DFBBD}"/>
              </a:ext>
            </a:extLst>
          </p:cNvPr>
          <p:cNvCxnSpPr>
            <a:cxnSpLocks noChangeShapeType="1"/>
            <a:stCxn id="34" idx="2"/>
            <a:endCxn id="40" idx="0"/>
          </p:cNvCxnSpPr>
          <p:nvPr/>
        </p:nvCxnSpPr>
        <p:spPr bwMode="auto">
          <a:xfrm flipH="1">
            <a:off x="5309660" y="2807017"/>
            <a:ext cx="1418561" cy="35942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4C829F8F-E0C4-0A4C-BE43-CBB5973DA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476" y="4485597"/>
            <a:ext cx="855149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Brake Banana Open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E9BA0-BC84-BE42-B6E5-BA94DF178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4849" y="4485597"/>
            <a:ext cx="855149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Cut Banana Open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493D3B4-E0D5-E24B-9A75-4670F6B08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221" y="3897582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C1DEEC3-F287-7F40-9919-9BE29B4FB993}"/>
              </a:ext>
            </a:extLst>
          </p:cNvPr>
          <p:cNvCxnSpPr>
            <a:cxnSpLocks noChangeShapeType="1"/>
            <a:stCxn id="42" idx="0"/>
            <a:endCxn id="44" idx="2"/>
          </p:cNvCxnSpPr>
          <p:nvPr/>
        </p:nvCxnSpPr>
        <p:spPr bwMode="auto">
          <a:xfrm flipV="1">
            <a:off x="6244051" y="4115466"/>
            <a:ext cx="630617" cy="370131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2B3801-D9F9-5F44-9C02-74BC99B48864}"/>
              </a:ext>
            </a:extLst>
          </p:cNvPr>
          <p:cNvCxnSpPr>
            <a:cxnSpLocks noChangeShapeType="1"/>
            <a:stCxn id="43" idx="0"/>
            <a:endCxn id="44" idx="2"/>
          </p:cNvCxnSpPr>
          <p:nvPr/>
        </p:nvCxnSpPr>
        <p:spPr bwMode="auto">
          <a:xfrm flipH="1" flipV="1">
            <a:off x="6874668" y="4115466"/>
            <a:ext cx="297756" cy="370131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136ABCD-868F-F345-BCAB-EB30222929CA}"/>
              </a:ext>
            </a:extLst>
          </p:cNvPr>
          <p:cNvSpPr txBox="1"/>
          <p:nvPr/>
        </p:nvSpPr>
        <p:spPr>
          <a:xfrm>
            <a:off x="238273" y="3397567"/>
            <a:ext cx="331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Hierarchical Actions: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Eat something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Eat banana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banana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Cut banana open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ED69E89-EF46-3244-B2A7-CE815E8A9EC1}"/>
              </a:ext>
            </a:extLst>
          </p:cNvPr>
          <p:cNvSpPr/>
          <p:nvPr/>
        </p:nvSpPr>
        <p:spPr>
          <a:xfrm>
            <a:off x="5618627" y="3787190"/>
            <a:ext cx="2123293" cy="13563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888D491-D53F-324F-9354-86B923EB02B0}"/>
              </a:ext>
            </a:extLst>
          </p:cNvPr>
          <p:cNvSpPr/>
          <p:nvPr/>
        </p:nvSpPr>
        <p:spPr>
          <a:xfrm rot="20060581">
            <a:off x="5303039" y="3249424"/>
            <a:ext cx="3766345" cy="18098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A924C25-3224-1D40-A652-C888B2E35ACF}"/>
              </a:ext>
            </a:extLst>
          </p:cNvPr>
          <p:cNvSpPr/>
          <p:nvPr/>
        </p:nvSpPr>
        <p:spPr>
          <a:xfrm>
            <a:off x="3426704" y="2273683"/>
            <a:ext cx="5630210" cy="3073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329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36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620A2E57-BC3E-D844-9964-DB4F1615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</a:t>
            </a:r>
            <a:r>
              <a:rPr lang="en-GB" dirty="0" err="1"/>
              <a:t>Behavior</a:t>
            </a:r>
            <a:r>
              <a:rPr lang="en-GB" dirty="0"/>
              <a:t> Trees :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87C319B-AA08-4D41-9648-6D635ED4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92E94E58-3F2C-E041-B4EA-A2F4BA269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Modularity ✅</a:t>
            </a:r>
          </a:p>
          <a:p>
            <a:pPr lvl="2"/>
            <a:r>
              <a:rPr lang="en-GB" dirty="0"/>
              <a:t>Few dependencies between components</a:t>
            </a:r>
          </a:p>
          <a:p>
            <a:r>
              <a:rPr lang="en-GB" dirty="0"/>
              <a:t>Built in Hierarchical structure ✅</a:t>
            </a:r>
          </a:p>
          <a:p>
            <a:pPr lvl="2"/>
            <a:r>
              <a:rPr lang="en-GB" dirty="0"/>
              <a:t>Actions exist on many levels of detail (Go to work – drive a car – turn left – move arm)</a:t>
            </a:r>
          </a:p>
          <a:p>
            <a:r>
              <a:rPr lang="en-GB" dirty="0"/>
              <a:t>Graphical representation ✅</a:t>
            </a:r>
          </a:p>
          <a:p>
            <a:r>
              <a:rPr lang="en-GB" dirty="0"/>
              <a:t>Explicit handling of</a:t>
            </a:r>
          </a:p>
          <a:p>
            <a:pPr lvl="1"/>
            <a:r>
              <a:rPr lang="en-GB" dirty="0"/>
              <a:t>Sequences ✅</a:t>
            </a:r>
          </a:p>
          <a:p>
            <a:pPr lvl="1"/>
            <a:r>
              <a:rPr lang="en-GB" dirty="0"/>
              <a:t>Fallbacks ✅</a:t>
            </a:r>
          </a:p>
          <a:p>
            <a:pPr lvl="1"/>
            <a:r>
              <a:rPr lang="en-GB" dirty="0"/>
              <a:t>Interruptions ✅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457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Actions and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AEF72-AF76-CC46-AC10-AF0E65CF0D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8274" y="3736927"/>
            <a:ext cx="3654457" cy="987472"/>
          </a:xfrm>
        </p:spPr>
        <p:txBody>
          <a:bodyPr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Conditions are Actions that</a:t>
            </a:r>
          </a:p>
          <a:p>
            <a:pPr marL="509588" lvl="1" indent="-28575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never return Running</a:t>
            </a:r>
          </a:p>
          <a:p>
            <a:pPr marL="509588" lvl="1" indent="-28575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do not change the world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i="1" dirty="0"/>
              <a:t>No Alarm </a:t>
            </a:r>
            <a:r>
              <a:rPr lang="en-US" dirty="0"/>
              <a:t>is actually a condition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Improves readability only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599589" y="3899511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Banana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813571" y="3164205"/>
            <a:ext cx="758429" cy="294368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Sandwich</a:t>
            </a:r>
          </a:p>
        </p:txBody>
      </p:sp>
      <p:cxnSp>
        <p:nvCxnSpPr>
          <p:cNvPr id="30" name="Straight Arrow Connector 29"/>
          <p:cNvCxnSpPr>
            <a:cxnSpLocks noChangeShapeType="1"/>
            <a:stCxn id="34" idx="2"/>
            <a:endCxn id="29" idx="0"/>
          </p:cNvCxnSpPr>
          <p:nvPr/>
        </p:nvCxnSpPr>
        <p:spPr bwMode="auto">
          <a:xfrm flipH="1">
            <a:off x="4192786" y="2807017"/>
            <a:ext cx="2535436" cy="3571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  <a:stCxn id="35" idx="0"/>
            <a:endCxn id="34" idx="2"/>
          </p:cNvCxnSpPr>
          <p:nvPr/>
        </p:nvCxnSpPr>
        <p:spPr bwMode="auto">
          <a:xfrm rot="16200000" flipV="1">
            <a:off x="6884788" y="2650450"/>
            <a:ext cx="372666" cy="6858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082902" y="3162372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Apple</a:t>
            </a:r>
          </a:p>
        </p:txBody>
      </p:sp>
      <p:cxnSp>
        <p:nvCxnSpPr>
          <p:cNvPr id="33" name="Straight Arrow Connector 32"/>
          <p:cNvCxnSpPr>
            <a:cxnSpLocks noChangeShapeType="1"/>
            <a:stCxn id="34" idx="2"/>
            <a:endCxn id="32" idx="0"/>
          </p:cNvCxnSpPr>
          <p:nvPr/>
        </p:nvCxnSpPr>
        <p:spPr bwMode="auto">
          <a:xfrm flipH="1">
            <a:off x="6391870" y="2807017"/>
            <a:ext cx="336351" cy="3553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581774" y="258913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200" b="1" dirty="0">
                <a:sym typeface="Wingdings" pitchFamily="1" charset="2"/>
              </a:rPr>
              <a:t>?</a:t>
            </a:r>
            <a:endParaRPr lang="en-US" sz="1200" b="1" dirty="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267575" y="317968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</a:t>
            </a:r>
            <a:endParaRPr lang="en-US" sz="1050" dirty="0"/>
          </a:p>
        </p:txBody>
      </p:sp>
      <p:cxnSp>
        <p:nvCxnSpPr>
          <p:cNvPr id="38" name="Straight Arrow Connector 37"/>
          <p:cNvCxnSpPr>
            <a:cxnSpLocks noChangeShapeType="1"/>
            <a:endCxn id="35" idx="2"/>
          </p:cNvCxnSpPr>
          <p:nvPr/>
        </p:nvCxnSpPr>
        <p:spPr bwMode="auto">
          <a:xfrm flipV="1">
            <a:off x="6868545" y="3397567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/>
          <p:cNvCxnSpPr>
            <a:cxnSpLocks noChangeShapeType="1"/>
            <a:stCxn id="25" idx="0"/>
            <a:endCxn id="35" idx="2"/>
          </p:cNvCxnSpPr>
          <p:nvPr/>
        </p:nvCxnSpPr>
        <p:spPr bwMode="auto">
          <a:xfrm flipH="1" flipV="1">
            <a:off x="7414022" y="3397567"/>
            <a:ext cx="476675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E1C3961-8E27-8345-B636-97AFBC3BD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455" y="2738133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No Alarm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BCFBF4-0525-2948-8408-56FC92759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19" y="2730636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Run Away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120AA35-254F-FD40-B2F9-F38D3CE834B3}"/>
              </a:ext>
            </a:extLst>
          </p:cNvPr>
          <p:cNvCxnSpPr>
            <a:cxnSpLocks noChangeShapeType="1"/>
            <a:stCxn id="74" idx="0"/>
            <a:endCxn id="72" idx="2"/>
          </p:cNvCxnSpPr>
          <p:nvPr/>
        </p:nvCxnSpPr>
        <p:spPr bwMode="auto">
          <a:xfrm flipV="1">
            <a:off x="2413634" y="1766650"/>
            <a:ext cx="1779152" cy="2516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F48D340-D8A7-AF47-BB52-EE2A13B41F4F}"/>
              </a:ext>
            </a:extLst>
          </p:cNvPr>
          <p:cNvCxnSpPr>
            <a:cxnSpLocks noChangeShapeType="1"/>
            <a:stCxn id="72" idx="2"/>
            <a:endCxn id="34" idx="0"/>
          </p:cNvCxnSpPr>
          <p:nvPr/>
        </p:nvCxnSpPr>
        <p:spPr bwMode="auto">
          <a:xfrm>
            <a:off x="4192786" y="1766650"/>
            <a:ext cx="2535435" cy="82248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23B9368B-F279-5B49-9D7A-1109F0942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339" y="1548766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2" charset="2"/>
              </a:rPr>
              <a:t></a:t>
            </a:r>
            <a:endParaRPr lang="en-US" sz="105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BF36D8B-0227-CE49-BCE0-120478FB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187" y="2018305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D5E44E9-1F92-8643-97E5-E6422E847102}"/>
              </a:ext>
            </a:extLst>
          </p:cNvPr>
          <p:cNvCxnSpPr>
            <a:cxnSpLocks noChangeShapeType="1"/>
            <a:stCxn id="67" idx="0"/>
            <a:endCxn id="74" idx="2"/>
          </p:cNvCxnSpPr>
          <p:nvPr/>
        </p:nvCxnSpPr>
        <p:spPr bwMode="auto">
          <a:xfrm flipV="1">
            <a:off x="1868157" y="2236189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E363500-12E8-DD49-A10C-1BEAC8D64082}"/>
              </a:ext>
            </a:extLst>
          </p:cNvPr>
          <p:cNvCxnSpPr>
            <a:cxnSpLocks noChangeShapeType="1"/>
            <a:stCxn id="68" idx="0"/>
            <a:endCxn id="74" idx="2"/>
          </p:cNvCxnSpPr>
          <p:nvPr/>
        </p:nvCxnSpPr>
        <p:spPr bwMode="auto">
          <a:xfrm flipH="1" flipV="1">
            <a:off x="2413634" y="2236189"/>
            <a:ext cx="467593" cy="49444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DF63FF8-1681-6A44-A3A8-E814978582B7}"/>
              </a:ext>
            </a:extLst>
          </p:cNvPr>
          <p:cNvCxnSpPr>
            <a:cxnSpLocks noChangeShapeType="1"/>
            <a:stCxn id="72" idx="0"/>
          </p:cNvCxnSpPr>
          <p:nvPr/>
        </p:nvCxnSpPr>
        <p:spPr bwMode="auto">
          <a:xfrm rot="5400000" flipH="1" flipV="1">
            <a:off x="3900489" y="1248134"/>
            <a:ext cx="592931" cy="833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0B2ABB18-366D-2249-9F1D-2586D4460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92" y="3166445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Fries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12575F7-7695-B246-B71B-108A2A7DFBBD}"/>
              </a:ext>
            </a:extLst>
          </p:cNvPr>
          <p:cNvCxnSpPr>
            <a:cxnSpLocks noChangeShapeType="1"/>
            <a:stCxn id="34" idx="2"/>
            <a:endCxn id="40" idx="0"/>
          </p:cNvCxnSpPr>
          <p:nvPr/>
        </p:nvCxnSpPr>
        <p:spPr bwMode="auto">
          <a:xfrm flipH="1">
            <a:off x="5309660" y="2807017"/>
            <a:ext cx="1418561" cy="35942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4C829F8F-E0C4-0A4C-BE43-CBB5973DA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476" y="4485597"/>
            <a:ext cx="855149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Brake Banana Open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6E9BA0-BC84-BE42-B6E5-BA94DF178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4849" y="4485597"/>
            <a:ext cx="855149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Cut Banana Open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493D3B4-E0D5-E24B-9A75-4670F6B08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221" y="3897582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C1DEEC3-F287-7F40-9919-9BE29B4FB993}"/>
              </a:ext>
            </a:extLst>
          </p:cNvPr>
          <p:cNvCxnSpPr>
            <a:cxnSpLocks noChangeShapeType="1"/>
            <a:stCxn id="42" idx="0"/>
            <a:endCxn id="44" idx="2"/>
          </p:cNvCxnSpPr>
          <p:nvPr/>
        </p:nvCxnSpPr>
        <p:spPr bwMode="auto">
          <a:xfrm flipV="1">
            <a:off x="6244051" y="4115466"/>
            <a:ext cx="630617" cy="370131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2B3801-D9F9-5F44-9C02-74BC99B48864}"/>
              </a:ext>
            </a:extLst>
          </p:cNvPr>
          <p:cNvCxnSpPr>
            <a:cxnSpLocks noChangeShapeType="1"/>
            <a:stCxn id="43" idx="0"/>
            <a:endCxn id="44" idx="2"/>
          </p:cNvCxnSpPr>
          <p:nvPr/>
        </p:nvCxnSpPr>
        <p:spPr bwMode="auto">
          <a:xfrm flipH="1" flipV="1">
            <a:off x="6874668" y="4115466"/>
            <a:ext cx="297756" cy="370131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B0D2C9D4-B7F2-C247-A6F2-9B1E0F1FF2A8}"/>
              </a:ext>
            </a:extLst>
          </p:cNvPr>
          <p:cNvSpPr/>
          <p:nvPr/>
        </p:nvSpPr>
        <p:spPr bwMode="auto">
          <a:xfrm>
            <a:off x="238274" y="2728606"/>
            <a:ext cx="1047073" cy="365267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165" tIns="40083" rIns="80165" bIns="40083" numCol="1" rtlCol="0" anchor="ctr" anchorCtr="0" compatLnSpc="1">
            <a:prstTxWarp prst="textNoShape">
              <a:avLst/>
            </a:prstTxWarp>
          </a:bodyPr>
          <a:lstStyle/>
          <a:p>
            <a:pPr algn="ctr" defTabSz="80165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+mj-lt"/>
              </a:rPr>
              <a:t>No Alarm?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33204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17284E-7 L 0.11719 6.17284E-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D137FBB1-2CF8-DC42-AF7B-28C21A52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for watching…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FF2BC0-9FEF-9C45-9CE0-40DC8A6BD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DD96003-4F3B-834B-835B-B8C4B58389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4" b="-5523"/>
          <a:stretch/>
        </p:blipFill>
        <p:spPr>
          <a:xfrm>
            <a:off x="6025096" y="294458"/>
            <a:ext cx="2868079" cy="4554583"/>
          </a:xfrm>
        </p:spPr>
      </p:pic>
    </p:spTree>
    <p:extLst>
      <p:ext uri="{BB962C8B-B14F-4D97-AF65-F5344CB8AC3E}">
        <p14:creationId xmlns:p14="http://schemas.microsoft.com/office/powerpoint/2010/main" val="270408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9FDE19E-5CD8-F546-9AA5-0F1F5D7F8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What is a </a:t>
            </a:r>
            <a:r>
              <a:rPr lang="en-GB" i="1" dirty="0" err="1"/>
              <a:t>Behavior</a:t>
            </a:r>
            <a:r>
              <a:rPr lang="en-GB" i="1" dirty="0"/>
              <a:t> Tree?</a:t>
            </a:r>
            <a:endParaRPr lang="en-GB" b="0" i="1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C771317-7A3B-AB4F-A106-3CFD0649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488D7F-59A6-8048-B7DE-9BBE6CD06C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Behavior Tree is a </a:t>
            </a:r>
            <a:r>
              <a:rPr lang="en-US" b="1" dirty="0"/>
              <a:t>Task Switching Structure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Solves the problem:</a:t>
            </a:r>
          </a:p>
          <a:p>
            <a:r>
              <a:rPr lang="en-US" dirty="0"/>
              <a:t>Given a set of available actions.</a:t>
            </a:r>
          </a:p>
          <a:p>
            <a:r>
              <a:rPr lang="en-US" b="1" dirty="0"/>
              <a:t>When</a:t>
            </a:r>
            <a:r>
              <a:rPr lang="en-US" dirty="0"/>
              <a:t> and </a:t>
            </a:r>
            <a:r>
              <a:rPr lang="en-US" b="1" dirty="0"/>
              <a:t>to what </a:t>
            </a:r>
            <a:r>
              <a:rPr lang="en-US" dirty="0"/>
              <a:t>action do we switch?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Most well know </a:t>
            </a:r>
            <a:r>
              <a:rPr lang="en-US" b="1" dirty="0"/>
              <a:t>other</a:t>
            </a:r>
            <a:r>
              <a:rPr lang="en-US" dirty="0"/>
              <a:t> example of task switching structure: Finite State Machine</a:t>
            </a:r>
          </a:p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3D90557-60B5-2F42-864B-3C74FB1A6F10}"/>
              </a:ext>
            </a:extLst>
          </p:cNvPr>
          <p:cNvSpPr txBox="1">
            <a:spLocks/>
          </p:cNvSpPr>
          <p:nvPr/>
        </p:nvSpPr>
        <p:spPr>
          <a:xfrm>
            <a:off x="2185828" y="4408335"/>
            <a:ext cx="5302126" cy="428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000" dirty="0">
                <a:ea typeface="ＭＳ Ｐゴシック" charset="0"/>
                <a:cs typeface="ＭＳ Ｐゴシック" charset="0"/>
              </a:rPr>
              <a:t>What are the advantages of BTs?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22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620A2E57-BC3E-D844-9964-DB4F1615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</a:t>
            </a:r>
            <a:r>
              <a:rPr lang="en-GB" dirty="0" err="1"/>
              <a:t>Behavior</a:t>
            </a:r>
            <a:r>
              <a:rPr lang="en-GB" dirty="0"/>
              <a:t> Trees :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87C319B-AA08-4D41-9648-6D635ED4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92E94E58-3F2C-E041-B4EA-A2F4BA269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Modularity</a:t>
            </a:r>
          </a:p>
          <a:p>
            <a:pPr lvl="2"/>
            <a:r>
              <a:rPr lang="en-GB" dirty="0"/>
              <a:t>Few dependencies between components</a:t>
            </a:r>
          </a:p>
          <a:p>
            <a:r>
              <a:rPr lang="en-GB" dirty="0"/>
              <a:t>Built in Hierarchical structure</a:t>
            </a:r>
          </a:p>
          <a:p>
            <a:pPr lvl="2"/>
            <a:r>
              <a:rPr lang="en-GB" dirty="0"/>
              <a:t>Actions exist on many levels of detail (Go to work – drive a car – turn left – move arm)</a:t>
            </a:r>
          </a:p>
          <a:p>
            <a:r>
              <a:rPr lang="en-GB" dirty="0"/>
              <a:t>Graphical representation</a:t>
            </a:r>
          </a:p>
          <a:p>
            <a:r>
              <a:rPr lang="en-GB" dirty="0"/>
              <a:t>Explicit handling of</a:t>
            </a:r>
          </a:p>
          <a:p>
            <a:pPr lvl="1"/>
            <a:r>
              <a:rPr lang="en-GB" dirty="0"/>
              <a:t>Sequences</a:t>
            </a:r>
          </a:p>
          <a:p>
            <a:pPr lvl="1"/>
            <a:r>
              <a:rPr lang="en-GB" dirty="0"/>
              <a:t>Fallbacks</a:t>
            </a:r>
          </a:p>
          <a:p>
            <a:pPr lvl="1"/>
            <a:r>
              <a:rPr lang="en-GB" dirty="0"/>
              <a:t>Interruptions</a:t>
            </a:r>
          </a:p>
          <a:p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0AC4021-9715-1D4D-A14A-6D69FFF01319}"/>
              </a:ext>
            </a:extLst>
          </p:cNvPr>
          <p:cNvSpPr txBox="1">
            <a:spLocks/>
          </p:cNvSpPr>
          <p:nvPr/>
        </p:nvSpPr>
        <p:spPr>
          <a:xfrm>
            <a:off x="2185828" y="4114801"/>
            <a:ext cx="5302126" cy="722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000" dirty="0">
                <a:ea typeface="ＭＳ Ｐゴシック" charset="0"/>
                <a:cs typeface="ＭＳ Ｐゴシック" charset="0"/>
              </a:rPr>
              <a:t>What is meant by </a:t>
            </a:r>
          </a:p>
          <a:p>
            <a:pPr algn="ctr"/>
            <a:r>
              <a:rPr lang="en-US" sz="2000" dirty="0">
                <a:ea typeface="ＭＳ Ｐゴシック" charset="0"/>
                <a:cs typeface="ＭＳ Ｐゴシック" charset="0"/>
              </a:rPr>
              <a:t>Sequences, Fallbacks and Interruptions?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0532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387555E4-1462-704B-824D-67235242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we decide </a:t>
            </a:r>
            <a:r>
              <a:rPr lang="en-GB" u="sng" dirty="0"/>
              <a:t>when</a:t>
            </a:r>
            <a:r>
              <a:rPr lang="en-GB" dirty="0"/>
              <a:t> to switch task?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042904-6C12-3C45-8180-36DC2B53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ACA8915-11D9-104B-B56A-314C1C6FBA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739882" cy="3781438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3 Fundamental Reasons to Switch</a:t>
            </a:r>
          </a:p>
          <a:p>
            <a:endParaRPr lang="en-GB" sz="1600" dirty="0"/>
          </a:p>
          <a:p>
            <a:r>
              <a:rPr lang="en-GB" sz="1600" dirty="0"/>
              <a:t>Success</a:t>
            </a:r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Failure</a:t>
            </a:r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Interruption by more important task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929670-7487-204A-BC94-5F0EC4053E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25143" y="1116000"/>
            <a:ext cx="2774198" cy="3787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… when eating a banana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408CB9-BC0B-0F48-ACC6-FCFE9E379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625" y="3465904"/>
            <a:ext cx="1315973" cy="6538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C18D5A-5862-B14E-83DF-377426534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395" y="1683689"/>
            <a:ext cx="1135380" cy="756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FF0140-E0E6-7C41-B1EB-F3FBC4BE0B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625" y="2538524"/>
            <a:ext cx="1093150" cy="6538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41EAB9-530A-D440-BB52-486AD99FA2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795" y="935074"/>
            <a:ext cx="855526" cy="537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70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387555E4-1462-704B-824D-67235242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we decide </a:t>
            </a:r>
            <a:r>
              <a:rPr lang="en-GB" u="sng" dirty="0"/>
              <a:t>what</a:t>
            </a:r>
            <a:r>
              <a:rPr lang="en-GB" dirty="0"/>
              <a:t> to do next?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042904-6C12-3C45-8180-36DC2B53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ACA8915-11D9-104B-B56A-314C1C6FBA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2400"/>
            <a:ext cx="6558000" cy="361200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3 Fundamental Reasons to Switch</a:t>
            </a:r>
          </a:p>
          <a:p>
            <a:r>
              <a:rPr lang="en-GB" dirty="0"/>
              <a:t>When Succeeding: </a:t>
            </a:r>
          </a:p>
          <a:p>
            <a:pPr lvl="1"/>
            <a:r>
              <a:rPr lang="en-GB" dirty="0">
                <a:sym typeface="Wingdings" pitchFamily="2" charset="2"/>
              </a:rPr>
              <a:t>Continue a Sequence</a:t>
            </a:r>
          </a:p>
          <a:p>
            <a:endParaRPr lang="en-GB" dirty="0"/>
          </a:p>
          <a:p>
            <a:r>
              <a:rPr lang="en-GB" dirty="0"/>
              <a:t>When Failing:</a:t>
            </a:r>
          </a:p>
          <a:p>
            <a:pPr lvl="1"/>
            <a:r>
              <a:rPr lang="en-GB" dirty="0">
                <a:sym typeface="Wingdings" pitchFamily="2" charset="2"/>
              </a:rPr>
              <a:t>Invoke a Fallback</a:t>
            </a:r>
          </a:p>
          <a:p>
            <a:endParaRPr lang="en-GB" dirty="0"/>
          </a:p>
          <a:p>
            <a:r>
              <a:rPr lang="en-GB" dirty="0"/>
              <a:t>When interrupted: </a:t>
            </a:r>
          </a:p>
          <a:p>
            <a:pPr lvl="1"/>
            <a:r>
              <a:rPr lang="en-GB" dirty="0">
                <a:sym typeface="Wingdings" pitchFamily="2" charset="2"/>
              </a:rPr>
              <a:t>Do more important stuff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49B79-93AF-F548-BA65-1C29BB90A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724" y="3377252"/>
            <a:ext cx="1315973" cy="6538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9A10E-E4A7-C041-B287-2E11B142B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904" y="1447805"/>
            <a:ext cx="1135380" cy="756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866519-704B-9C4B-B5B8-43D27C54BA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724" y="2449872"/>
            <a:ext cx="1093150" cy="6538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8D47ED-852B-B641-91CF-B20911BC54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961" y="2429845"/>
            <a:ext cx="695267" cy="6738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A084D9D-0EAB-E34F-B778-544AEE5EB2FC}"/>
              </a:ext>
            </a:extLst>
          </p:cNvPr>
          <p:cNvSpPr txBox="1"/>
          <p:nvPr/>
        </p:nvSpPr>
        <p:spPr>
          <a:xfrm>
            <a:off x="699247" y="4464424"/>
            <a:ext cx="6465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does a BT handle these 3 reasons explicitly?</a:t>
            </a:r>
          </a:p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73AA3FF-185D-324A-8782-DA42C867B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930" y="3329165"/>
            <a:ext cx="689298" cy="81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39458F-7558-5045-8038-8738EFC844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724" y="1601239"/>
            <a:ext cx="1077118" cy="5311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35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2170237" y="315517"/>
            <a:ext cx="5302126" cy="428625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How does a BT work?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4473010" y="3747588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Open Banana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495756" y="3747588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Banana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709738" y="3012282"/>
            <a:ext cx="758429" cy="294368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Sandwich</a:t>
            </a:r>
          </a:p>
        </p:txBody>
      </p:sp>
      <p:cxnSp>
        <p:nvCxnSpPr>
          <p:cNvPr id="30" name="Straight Arrow Connector 29"/>
          <p:cNvCxnSpPr>
            <a:cxnSpLocks noChangeShapeType="1"/>
            <a:stCxn id="34" idx="2"/>
            <a:endCxn id="29" idx="0"/>
          </p:cNvCxnSpPr>
          <p:nvPr/>
        </p:nvCxnSpPr>
        <p:spPr bwMode="auto">
          <a:xfrm flipH="1">
            <a:off x="2088953" y="2655094"/>
            <a:ext cx="2535436" cy="3571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  <a:stCxn id="35" idx="0"/>
            <a:endCxn id="34" idx="2"/>
          </p:cNvCxnSpPr>
          <p:nvPr/>
        </p:nvCxnSpPr>
        <p:spPr bwMode="auto">
          <a:xfrm rot="16200000" flipV="1">
            <a:off x="4780955" y="2498527"/>
            <a:ext cx="372666" cy="6858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3469482" y="3013471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Apple</a:t>
            </a:r>
          </a:p>
        </p:txBody>
      </p:sp>
      <p:cxnSp>
        <p:nvCxnSpPr>
          <p:cNvPr id="33" name="Straight Arrow Connector 32"/>
          <p:cNvCxnSpPr>
            <a:cxnSpLocks noChangeShapeType="1"/>
            <a:stCxn id="34" idx="2"/>
            <a:endCxn id="32" idx="0"/>
          </p:cNvCxnSpPr>
          <p:nvPr/>
        </p:nvCxnSpPr>
        <p:spPr bwMode="auto">
          <a:xfrm flipH="1">
            <a:off x="3778450" y="2655094"/>
            <a:ext cx="845939" cy="35837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477941" y="2437210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200" b="1">
                <a:sym typeface="Wingdings" pitchFamily="1" charset="2"/>
              </a:rPr>
              <a:t>?</a:t>
            </a:r>
            <a:endParaRPr lang="en-US" sz="1200" b="1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163742" y="3027760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>
                <a:sym typeface="Wingdings" pitchFamily="1" charset="2"/>
              </a:rPr>
              <a:t></a:t>
            </a:r>
            <a:endParaRPr lang="en-US" sz="1050"/>
          </a:p>
        </p:txBody>
      </p:sp>
      <p:cxnSp>
        <p:nvCxnSpPr>
          <p:cNvPr id="38" name="Straight Arrow Connector 37"/>
          <p:cNvCxnSpPr>
            <a:cxnSpLocks noChangeShapeType="1"/>
            <a:stCxn id="23" idx="0"/>
            <a:endCxn id="35" idx="2"/>
          </p:cNvCxnSpPr>
          <p:nvPr/>
        </p:nvCxnSpPr>
        <p:spPr bwMode="auto">
          <a:xfrm flipV="1">
            <a:off x="4764712" y="3245644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/>
          <p:cNvCxnSpPr>
            <a:cxnSpLocks noChangeShapeType="1"/>
            <a:stCxn id="25" idx="0"/>
            <a:endCxn id="35" idx="2"/>
          </p:cNvCxnSpPr>
          <p:nvPr/>
        </p:nvCxnSpPr>
        <p:spPr bwMode="auto">
          <a:xfrm flipH="1" flipV="1">
            <a:off x="5310189" y="3245644"/>
            <a:ext cx="476675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/>
          <p:cNvCxnSpPr>
            <a:cxnSpLocks noChangeShapeType="1"/>
            <a:stCxn id="34" idx="0"/>
          </p:cNvCxnSpPr>
          <p:nvPr/>
        </p:nvCxnSpPr>
        <p:spPr bwMode="auto">
          <a:xfrm rot="5400000" flipH="1" flipV="1">
            <a:off x="4332091" y="2136578"/>
            <a:ext cx="592931" cy="833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3" name="Down Arrow 72"/>
          <p:cNvSpPr/>
          <p:nvPr/>
        </p:nvSpPr>
        <p:spPr>
          <a:xfrm>
            <a:off x="2783682" y="2770586"/>
            <a:ext cx="151210" cy="2202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76" name="Down Arrow 75"/>
          <p:cNvSpPr/>
          <p:nvPr/>
        </p:nvSpPr>
        <p:spPr>
          <a:xfrm rot="10800000">
            <a:off x="4249341" y="2708672"/>
            <a:ext cx="151209" cy="219075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77" name="Down Arrow 76"/>
          <p:cNvSpPr/>
          <p:nvPr/>
        </p:nvSpPr>
        <p:spPr>
          <a:xfrm>
            <a:off x="4421982" y="2128838"/>
            <a:ext cx="151210" cy="2190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79" name="Down Arrow 78"/>
          <p:cNvSpPr/>
          <p:nvPr/>
        </p:nvSpPr>
        <p:spPr>
          <a:xfrm rot="10800000">
            <a:off x="4416029" y="1860947"/>
            <a:ext cx="151209" cy="219075"/>
          </a:xfrm>
          <a:prstGeom prst="downArrow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0" name="Down Arrow 79"/>
          <p:cNvSpPr/>
          <p:nvPr/>
        </p:nvSpPr>
        <p:spPr>
          <a:xfrm rot="10800000">
            <a:off x="2990850" y="2730104"/>
            <a:ext cx="151210" cy="219075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2" name="Down Arrow 81"/>
          <p:cNvSpPr/>
          <p:nvPr/>
        </p:nvSpPr>
        <p:spPr>
          <a:xfrm rot="10800000">
            <a:off x="5039746" y="3458266"/>
            <a:ext cx="151209" cy="219075"/>
          </a:xfrm>
          <a:prstGeom prst="downArrow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3" name="Down Arrow 82"/>
          <p:cNvSpPr/>
          <p:nvPr/>
        </p:nvSpPr>
        <p:spPr>
          <a:xfrm rot="10800000">
            <a:off x="5868421" y="3443978"/>
            <a:ext cx="151209" cy="219075"/>
          </a:xfrm>
          <a:prstGeom prst="downArrow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5" name="Down Arrow 84"/>
          <p:cNvSpPr/>
          <p:nvPr/>
        </p:nvSpPr>
        <p:spPr>
          <a:xfrm>
            <a:off x="3926682" y="2747963"/>
            <a:ext cx="151210" cy="2190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7" name="Down Arrow 86"/>
          <p:cNvSpPr/>
          <p:nvPr/>
        </p:nvSpPr>
        <p:spPr>
          <a:xfrm rot="10800000">
            <a:off x="4098132" y="2690813"/>
            <a:ext cx="151210" cy="220266"/>
          </a:xfrm>
          <a:prstGeom prst="downArrow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1" name="Down Arrow 90"/>
          <p:cNvSpPr/>
          <p:nvPr/>
        </p:nvSpPr>
        <p:spPr>
          <a:xfrm rot="10800000">
            <a:off x="5163741" y="2674144"/>
            <a:ext cx="151209" cy="219075"/>
          </a:xfrm>
          <a:prstGeom prst="downArrow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3" name="Down Arrow 92"/>
          <p:cNvSpPr/>
          <p:nvPr/>
        </p:nvSpPr>
        <p:spPr>
          <a:xfrm>
            <a:off x="4855199" y="3497557"/>
            <a:ext cx="151210" cy="22026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4" name="Down Arrow 93"/>
          <p:cNvSpPr/>
          <p:nvPr/>
        </p:nvSpPr>
        <p:spPr>
          <a:xfrm>
            <a:off x="5627915" y="3482080"/>
            <a:ext cx="151209" cy="2202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5" name="Down Arrow 94"/>
          <p:cNvSpPr/>
          <p:nvPr/>
        </p:nvSpPr>
        <p:spPr>
          <a:xfrm>
            <a:off x="4953001" y="2706291"/>
            <a:ext cx="151210" cy="2190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grpSp>
        <p:nvGrpSpPr>
          <p:cNvPr id="2" name="Group 1"/>
          <p:cNvGrpSpPr/>
          <p:nvPr/>
        </p:nvGrpSpPr>
        <p:grpSpPr>
          <a:xfrm>
            <a:off x="6073380" y="2080022"/>
            <a:ext cx="2469730" cy="1186975"/>
            <a:chOff x="7686597" y="3057119"/>
            <a:chExt cx="3850377" cy="1744561"/>
          </a:xfrm>
        </p:grpSpPr>
        <p:sp>
          <p:nvSpPr>
            <p:cNvPr id="36" name="TextBox 44"/>
            <p:cNvSpPr txBox="1">
              <a:spLocks noChangeArrowheads="1"/>
            </p:cNvSpPr>
            <p:nvPr/>
          </p:nvSpPr>
          <p:spPr bwMode="auto">
            <a:xfrm>
              <a:off x="8100534" y="3057119"/>
              <a:ext cx="3436440" cy="1744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8215" tIns="39108" rIns="78215" bIns="3910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Char char="•"/>
              </a:pPr>
              <a:r>
                <a:rPr lang="en-US" dirty="0"/>
                <a:t>Tick (going down)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dirty="0"/>
                <a:t>Success (up)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dirty="0"/>
                <a:t>Running (up)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dirty="0"/>
                <a:t>Failure (up)</a:t>
              </a:r>
            </a:p>
          </p:txBody>
        </p:sp>
        <p:sp>
          <p:nvSpPr>
            <p:cNvPr id="37" name="Down Arrow 36"/>
            <p:cNvSpPr/>
            <p:nvPr/>
          </p:nvSpPr>
          <p:spPr>
            <a:xfrm>
              <a:off x="7864794" y="3132365"/>
              <a:ext cx="235739" cy="323737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  <p:sp>
          <p:nvSpPr>
            <p:cNvPr id="40" name="Down Arrow 39"/>
            <p:cNvSpPr/>
            <p:nvPr/>
          </p:nvSpPr>
          <p:spPr>
            <a:xfrm rot="10800000">
              <a:off x="7686597" y="3529859"/>
              <a:ext cx="235739" cy="321986"/>
            </a:xfrm>
            <a:prstGeom prst="downArrow">
              <a:avLst/>
            </a:prstGeom>
            <a:solidFill>
              <a:srgbClr val="00B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  <p:sp>
          <p:nvSpPr>
            <p:cNvPr id="41" name="Down Arrow 40"/>
            <p:cNvSpPr/>
            <p:nvPr/>
          </p:nvSpPr>
          <p:spPr>
            <a:xfrm rot="10800000">
              <a:off x="7885213" y="3889899"/>
              <a:ext cx="235740" cy="321986"/>
            </a:xfrm>
            <a:prstGeom prst="downArrow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  <p:sp>
          <p:nvSpPr>
            <p:cNvPr id="42" name="Down Arrow 41"/>
            <p:cNvSpPr/>
            <p:nvPr/>
          </p:nvSpPr>
          <p:spPr>
            <a:xfrm rot="10800000">
              <a:off x="7686597" y="4177930"/>
              <a:ext cx="235739" cy="321986"/>
            </a:xfrm>
            <a:prstGeom prst="downArrow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</p:grpSp>
      <p:sp>
        <p:nvSpPr>
          <p:cNvPr id="43" name="TextBox 7"/>
          <p:cNvSpPr txBox="1">
            <a:spLocks noChangeArrowheads="1"/>
          </p:cNvSpPr>
          <p:nvPr/>
        </p:nvSpPr>
        <p:spPr bwMode="auto">
          <a:xfrm>
            <a:off x="5056416" y="764013"/>
            <a:ext cx="2970609" cy="117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1" tIns="34286" rIns="68571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dirty="0"/>
              <a:t>Sequence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a typeface="ＭＳ Ｐゴシック" charset="0"/>
              </a:rPr>
              <a:t>Stops at the first child that returns </a:t>
            </a:r>
            <a:r>
              <a:rPr lang="en-US" i="1" dirty="0">
                <a:ea typeface="ＭＳ Ｐゴシック" charset="0"/>
              </a:rPr>
              <a:t>failure </a:t>
            </a:r>
            <a:r>
              <a:rPr lang="en-US" dirty="0">
                <a:ea typeface="ＭＳ Ｐゴシック" charset="0"/>
              </a:rPr>
              <a:t>or running (read “and”)</a:t>
            </a:r>
          </a:p>
        </p:txBody>
      </p:sp>
      <p:sp>
        <p:nvSpPr>
          <p:cNvPr id="44" name="TextBox 7"/>
          <p:cNvSpPr txBox="1">
            <a:spLocks noChangeArrowheads="1"/>
          </p:cNvSpPr>
          <p:nvPr/>
        </p:nvSpPr>
        <p:spPr bwMode="auto">
          <a:xfrm>
            <a:off x="1183372" y="847227"/>
            <a:ext cx="2970609" cy="117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1" tIns="34286" rIns="68571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dirty="0"/>
              <a:t>Fallback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a typeface="ＭＳ Ｐゴシック" charset="0"/>
              </a:rPr>
              <a:t>Stops at the first child that returns </a:t>
            </a:r>
            <a:r>
              <a:rPr lang="en-US" i="1" dirty="0">
                <a:ea typeface="ＭＳ Ｐゴシック" charset="0"/>
              </a:rPr>
              <a:t>success </a:t>
            </a:r>
            <a:r>
              <a:rPr lang="en-US" dirty="0">
                <a:ea typeface="ＭＳ Ｐゴシック" charset="0"/>
              </a:rPr>
              <a:t>or running (read “or”)</a:t>
            </a:r>
          </a:p>
        </p:txBody>
      </p:sp>
      <p:cxnSp>
        <p:nvCxnSpPr>
          <p:cNvPr id="4" name="Straight Connector 3"/>
          <p:cNvCxnSpPr>
            <a:cxnSpLocks/>
            <a:stCxn id="44" idx="2"/>
          </p:cNvCxnSpPr>
          <p:nvPr/>
        </p:nvCxnSpPr>
        <p:spPr bwMode="auto">
          <a:xfrm>
            <a:off x="2668677" y="2024464"/>
            <a:ext cx="1690201" cy="4869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flipH="1">
            <a:off x="5403380" y="1983830"/>
            <a:ext cx="554253" cy="8818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843756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6" grpId="0" animBg="1"/>
      <p:bldP spid="77" grpId="0" animBg="1"/>
      <p:bldP spid="79" grpId="0" animBg="1"/>
      <p:bldP spid="79" grpId="1" animBg="1"/>
      <p:bldP spid="79" grpId="2" animBg="1"/>
      <p:bldP spid="80" grpId="0" animBg="1"/>
      <p:bldP spid="82" grpId="0" animBg="1"/>
      <p:bldP spid="83" grpId="0" animBg="1"/>
      <p:bldP spid="85" grpId="0" animBg="1"/>
      <p:bldP spid="87" grpId="0" animBg="1"/>
      <p:bldP spid="87" grpId="1" animBg="1"/>
      <p:bldP spid="91" grpId="0" animBg="1"/>
      <p:bldP spid="93" grpId="0" animBg="1"/>
      <p:bldP spid="94" grpId="0" animBg="1"/>
      <p:bldP spid="95" grpId="0" animBg="1"/>
      <p:bldP spid="43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620A2E57-BC3E-D844-9964-DB4F1615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</a:t>
            </a:r>
            <a:r>
              <a:rPr lang="en-GB" dirty="0" err="1"/>
              <a:t>Behavior</a:t>
            </a:r>
            <a:r>
              <a:rPr lang="en-GB" dirty="0"/>
              <a:t> Trees :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87C319B-AA08-4D41-9648-6D635ED4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92E94E58-3F2C-E041-B4EA-A2F4BA269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Modularity</a:t>
            </a:r>
          </a:p>
          <a:p>
            <a:pPr lvl="2"/>
            <a:r>
              <a:rPr lang="en-GB" dirty="0"/>
              <a:t>Few dependencies between components</a:t>
            </a:r>
          </a:p>
          <a:p>
            <a:r>
              <a:rPr lang="en-GB" dirty="0"/>
              <a:t>Built in Hierarchical structure</a:t>
            </a:r>
          </a:p>
          <a:p>
            <a:pPr lvl="2"/>
            <a:r>
              <a:rPr lang="en-GB" dirty="0"/>
              <a:t>Actions exist on many levels of detail (Go to work – drive a car – turn left – move arm)</a:t>
            </a:r>
          </a:p>
          <a:p>
            <a:r>
              <a:rPr lang="en-GB" dirty="0"/>
              <a:t>Graphical representation ✅</a:t>
            </a:r>
          </a:p>
          <a:p>
            <a:r>
              <a:rPr lang="en-GB" dirty="0"/>
              <a:t>Explicit handling of</a:t>
            </a:r>
          </a:p>
          <a:p>
            <a:pPr lvl="1"/>
            <a:r>
              <a:rPr lang="en-GB" dirty="0"/>
              <a:t>Sequences ✅</a:t>
            </a:r>
          </a:p>
          <a:p>
            <a:pPr lvl="1"/>
            <a:r>
              <a:rPr lang="en-GB" dirty="0"/>
              <a:t>Fallbacks ✅</a:t>
            </a:r>
          </a:p>
          <a:p>
            <a:pPr lvl="1"/>
            <a:r>
              <a:rPr lang="en-GB" dirty="0"/>
              <a:t>Interruptions ❓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8131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2170237" y="315517"/>
            <a:ext cx="5302126" cy="428625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Interruptions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576843" y="3899511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Open Banana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599589" y="3899511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Banana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813571" y="3164205"/>
            <a:ext cx="758429" cy="294368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Sandwich</a:t>
            </a:r>
          </a:p>
        </p:txBody>
      </p:sp>
      <p:cxnSp>
        <p:nvCxnSpPr>
          <p:cNvPr id="30" name="Straight Arrow Connector 29"/>
          <p:cNvCxnSpPr>
            <a:cxnSpLocks noChangeShapeType="1"/>
            <a:stCxn id="34" idx="2"/>
            <a:endCxn id="29" idx="0"/>
          </p:cNvCxnSpPr>
          <p:nvPr/>
        </p:nvCxnSpPr>
        <p:spPr bwMode="auto">
          <a:xfrm flipH="1">
            <a:off x="4192786" y="2807017"/>
            <a:ext cx="2535436" cy="3571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  <a:stCxn id="35" idx="0"/>
            <a:endCxn id="34" idx="2"/>
          </p:cNvCxnSpPr>
          <p:nvPr/>
        </p:nvCxnSpPr>
        <p:spPr bwMode="auto">
          <a:xfrm rot="16200000" flipV="1">
            <a:off x="6884788" y="2650450"/>
            <a:ext cx="372666" cy="6858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5573315" y="3165394"/>
            <a:ext cx="617935" cy="293177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Eat </a:t>
            </a:r>
          </a:p>
          <a:p>
            <a:pPr algn="ctr">
              <a:defRPr/>
            </a:pPr>
            <a:r>
              <a:rPr lang="en-US" sz="825" dirty="0"/>
              <a:t>Apple</a:t>
            </a:r>
          </a:p>
        </p:txBody>
      </p:sp>
      <p:cxnSp>
        <p:nvCxnSpPr>
          <p:cNvPr id="33" name="Straight Arrow Connector 32"/>
          <p:cNvCxnSpPr>
            <a:cxnSpLocks noChangeShapeType="1"/>
            <a:stCxn id="34" idx="2"/>
            <a:endCxn id="32" idx="0"/>
          </p:cNvCxnSpPr>
          <p:nvPr/>
        </p:nvCxnSpPr>
        <p:spPr bwMode="auto">
          <a:xfrm flipH="1">
            <a:off x="5882283" y="2807017"/>
            <a:ext cx="845939" cy="35837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581774" y="258913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200" b="1" dirty="0">
                <a:sym typeface="Wingdings" pitchFamily="1" charset="2"/>
              </a:rPr>
              <a:t>?</a:t>
            </a:r>
            <a:endParaRPr lang="en-US" sz="1200" b="1" dirty="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267575" y="3179683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</a:t>
            </a:r>
            <a:endParaRPr lang="en-US" sz="1050" dirty="0"/>
          </a:p>
        </p:txBody>
      </p:sp>
      <p:cxnSp>
        <p:nvCxnSpPr>
          <p:cNvPr id="38" name="Straight Arrow Connector 37"/>
          <p:cNvCxnSpPr>
            <a:cxnSpLocks noChangeShapeType="1"/>
            <a:stCxn id="23" idx="0"/>
            <a:endCxn id="35" idx="2"/>
          </p:cNvCxnSpPr>
          <p:nvPr/>
        </p:nvCxnSpPr>
        <p:spPr bwMode="auto">
          <a:xfrm flipV="1">
            <a:off x="6868545" y="3397567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/>
          <p:cNvCxnSpPr>
            <a:cxnSpLocks noChangeShapeType="1"/>
            <a:stCxn id="25" idx="0"/>
            <a:endCxn id="35" idx="2"/>
          </p:cNvCxnSpPr>
          <p:nvPr/>
        </p:nvCxnSpPr>
        <p:spPr bwMode="auto">
          <a:xfrm flipH="1" flipV="1">
            <a:off x="7414022" y="3397567"/>
            <a:ext cx="476675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E1C3961-8E27-8345-B636-97AFBC3BD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455" y="2738133"/>
            <a:ext cx="58340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No Alarm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BCFBF4-0525-2948-8408-56FC92759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19" y="2730636"/>
            <a:ext cx="582216" cy="293960"/>
          </a:xfrm>
          <a:prstGeom prst="rect">
            <a:avLst/>
          </a:prstGeom>
          <a:solidFill>
            <a:srgbClr val="11AD24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825" dirty="0"/>
              <a:t>Run Away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120AA35-254F-FD40-B2F9-F38D3CE834B3}"/>
              </a:ext>
            </a:extLst>
          </p:cNvPr>
          <p:cNvCxnSpPr>
            <a:cxnSpLocks noChangeShapeType="1"/>
            <a:stCxn id="74" idx="0"/>
            <a:endCxn id="72" idx="2"/>
          </p:cNvCxnSpPr>
          <p:nvPr/>
        </p:nvCxnSpPr>
        <p:spPr bwMode="auto">
          <a:xfrm flipV="1">
            <a:off x="2413634" y="1766650"/>
            <a:ext cx="1779152" cy="25165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F48D340-D8A7-AF47-BB52-EE2A13B41F4F}"/>
              </a:ext>
            </a:extLst>
          </p:cNvPr>
          <p:cNvCxnSpPr>
            <a:cxnSpLocks noChangeShapeType="1"/>
            <a:stCxn id="72" idx="2"/>
            <a:endCxn id="34" idx="0"/>
          </p:cNvCxnSpPr>
          <p:nvPr/>
        </p:nvCxnSpPr>
        <p:spPr bwMode="auto">
          <a:xfrm>
            <a:off x="4192786" y="1766650"/>
            <a:ext cx="2535435" cy="82248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23B9368B-F279-5B49-9D7A-1109F0942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339" y="1548766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2" charset="2"/>
              </a:rPr>
              <a:t></a:t>
            </a:r>
            <a:endParaRPr lang="en-US" sz="105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BF36D8B-0227-CE49-BCE0-120478FB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187" y="2018305"/>
            <a:ext cx="292894" cy="217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050" dirty="0">
                <a:sym typeface="Wingdings" pitchFamily="1" charset="2"/>
              </a:rPr>
              <a:t>?</a:t>
            </a:r>
            <a:endParaRPr lang="en-US" sz="1050" dirty="0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D5E44E9-1F92-8643-97E5-E6422E847102}"/>
              </a:ext>
            </a:extLst>
          </p:cNvPr>
          <p:cNvCxnSpPr>
            <a:cxnSpLocks noChangeShapeType="1"/>
            <a:stCxn id="67" idx="0"/>
            <a:endCxn id="74" idx="2"/>
          </p:cNvCxnSpPr>
          <p:nvPr/>
        </p:nvCxnSpPr>
        <p:spPr bwMode="auto">
          <a:xfrm flipV="1">
            <a:off x="1868157" y="2236189"/>
            <a:ext cx="545477" cy="501944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E363500-12E8-DD49-A10C-1BEAC8D64082}"/>
              </a:ext>
            </a:extLst>
          </p:cNvPr>
          <p:cNvCxnSpPr>
            <a:cxnSpLocks noChangeShapeType="1"/>
            <a:stCxn id="68" idx="0"/>
            <a:endCxn id="74" idx="2"/>
          </p:cNvCxnSpPr>
          <p:nvPr/>
        </p:nvCxnSpPr>
        <p:spPr bwMode="auto">
          <a:xfrm flipH="1" flipV="1">
            <a:off x="2413634" y="2236189"/>
            <a:ext cx="467593" cy="49444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DF63FF8-1681-6A44-A3A8-E814978582B7}"/>
              </a:ext>
            </a:extLst>
          </p:cNvPr>
          <p:cNvCxnSpPr>
            <a:cxnSpLocks noChangeShapeType="1"/>
            <a:stCxn id="72" idx="0"/>
          </p:cNvCxnSpPr>
          <p:nvPr/>
        </p:nvCxnSpPr>
        <p:spPr bwMode="auto">
          <a:xfrm rot="5400000" flipH="1" flipV="1">
            <a:off x="3900489" y="1248134"/>
            <a:ext cx="592931" cy="833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C79CF96-A694-D04C-AA9D-3207B18A6A03}"/>
              </a:ext>
            </a:extLst>
          </p:cNvPr>
          <p:cNvGrpSpPr/>
          <p:nvPr/>
        </p:nvGrpSpPr>
        <p:grpSpPr>
          <a:xfrm>
            <a:off x="6305252" y="479662"/>
            <a:ext cx="2469730" cy="1186975"/>
            <a:chOff x="7686597" y="3057119"/>
            <a:chExt cx="3850377" cy="1744561"/>
          </a:xfrm>
        </p:grpSpPr>
        <p:sp>
          <p:nvSpPr>
            <p:cNvPr id="86" name="TextBox 44">
              <a:extLst>
                <a:ext uri="{FF2B5EF4-FFF2-40B4-BE49-F238E27FC236}">
                  <a16:creationId xmlns:a16="http://schemas.microsoft.com/office/drawing/2014/main" id="{2AA8BFD0-A38D-3A4E-999B-2511E95A5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00534" y="3057119"/>
              <a:ext cx="3436440" cy="1744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8215" tIns="39108" rIns="78215" bIns="3910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Char char="•"/>
              </a:pPr>
              <a:r>
                <a:rPr lang="en-US" dirty="0"/>
                <a:t>Tick (going down)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dirty="0"/>
                <a:t>Success (up)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dirty="0"/>
                <a:t>Running (up)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dirty="0"/>
                <a:t>Failure (up)</a:t>
              </a:r>
            </a:p>
          </p:txBody>
        </p:sp>
        <p:sp>
          <p:nvSpPr>
            <p:cNvPr id="88" name="Down Arrow 87">
              <a:extLst>
                <a:ext uri="{FF2B5EF4-FFF2-40B4-BE49-F238E27FC236}">
                  <a16:creationId xmlns:a16="http://schemas.microsoft.com/office/drawing/2014/main" id="{2D8B43F0-D2BE-CB4A-B0D5-457970BF97FA}"/>
                </a:ext>
              </a:extLst>
            </p:cNvPr>
            <p:cNvSpPr/>
            <p:nvPr/>
          </p:nvSpPr>
          <p:spPr>
            <a:xfrm>
              <a:off x="7864794" y="3132365"/>
              <a:ext cx="235739" cy="323737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  <p:sp>
          <p:nvSpPr>
            <p:cNvPr id="89" name="Down Arrow 88">
              <a:extLst>
                <a:ext uri="{FF2B5EF4-FFF2-40B4-BE49-F238E27FC236}">
                  <a16:creationId xmlns:a16="http://schemas.microsoft.com/office/drawing/2014/main" id="{8135C1DA-6C57-2C46-BEFD-21CD5035B1A0}"/>
                </a:ext>
              </a:extLst>
            </p:cNvPr>
            <p:cNvSpPr/>
            <p:nvPr/>
          </p:nvSpPr>
          <p:spPr>
            <a:xfrm rot="10800000">
              <a:off x="7686597" y="3529859"/>
              <a:ext cx="235739" cy="321986"/>
            </a:xfrm>
            <a:prstGeom prst="downArrow">
              <a:avLst/>
            </a:prstGeom>
            <a:solidFill>
              <a:srgbClr val="00B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  <p:sp>
          <p:nvSpPr>
            <p:cNvPr id="90" name="Down Arrow 89">
              <a:extLst>
                <a:ext uri="{FF2B5EF4-FFF2-40B4-BE49-F238E27FC236}">
                  <a16:creationId xmlns:a16="http://schemas.microsoft.com/office/drawing/2014/main" id="{89708207-91C1-AC49-9937-8CE556F7CBE3}"/>
                </a:ext>
              </a:extLst>
            </p:cNvPr>
            <p:cNvSpPr/>
            <p:nvPr/>
          </p:nvSpPr>
          <p:spPr>
            <a:xfrm rot="10800000">
              <a:off x="7885213" y="3889899"/>
              <a:ext cx="235740" cy="321986"/>
            </a:xfrm>
            <a:prstGeom prst="downArrow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  <p:sp>
          <p:nvSpPr>
            <p:cNvPr id="92" name="Down Arrow 91">
              <a:extLst>
                <a:ext uri="{FF2B5EF4-FFF2-40B4-BE49-F238E27FC236}">
                  <a16:creationId xmlns:a16="http://schemas.microsoft.com/office/drawing/2014/main" id="{8BE5F99F-B577-9946-B69A-251C49D2286D}"/>
                </a:ext>
              </a:extLst>
            </p:cNvPr>
            <p:cNvSpPr/>
            <p:nvPr/>
          </p:nvSpPr>
          <p:spPr>
            <a:xfrm rot="10800000">
              <a:off x="7686597" y="4177930"/>
              <a:ext cx="235739" cy="321986"/>
            </a:xfrm>
            <a:prstGeom prst="downArrow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8215" tIns="39108" rIns="78215" bIns="39108" anchor="ctr"/>
            <a:lstStyle/>
            <a:p>
              <a:pPr algn="ctr">
                <a:defRPr/>
              </a:pPr>
              <a:endParaRPr lang="sv-SE"/>
            </a:p>
          </p:txBody>
        </p:sp>
      </p:grpSp>
      <p:sp>
        <p:nvSpPr>
          <p:cNvPr id="96" name="Down Arrow 95">
            <a:extLst>
              <a:ext uri="{FF2B5EF4-FFF2-40B4-BE49-F238E27FC236}">
                <a16:creationId xmlns:a16="http://schemas.microsoft.com/office/drawing/2014/main" id="{AC57BCE6-3328-9B47-857B-57C6DDCB5ED5}"/>
              </a:ext>
            </a:extLst>
          </p:cNvPr>
          <p:cNvSpPr/>
          <p:nvPr/>
        </p:nvSpPr>
        <p:spPr>
          <a:xfrm>
            <a:off x="2898903" y="1651521"/>
            <a:ext cx="151210" cy="2202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7" name="Down Arrow 96">
            <a:extLst>
              <a:ext uri="{FF2B5EF4-FFF2-40B4-BE49-F238E27FC236}">
                <a16:creationId xmlns:a16="http://schemas.microsoft.com/office/drawing/2014/main" id="{1BF9A903-389A-4544-8994-4612D43DB9EE}"/>
              </a:ext>
            </a:extLst>
          </p:cNvPr>
          <p:cNvSpPr/>
          <p:nvPr/>
        </p:nvSpPr>
        <p:spPr>
          <a:xfrm>
            <a:off x="3968588" y="1238589"/>
            <a:ext cx="151210" cy="2190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8" name="Down Arrow 97">
            <a:extLst>
              <a:ext uri="{FF2B5EF4-FFF2-40B4-BE49-F238E27FC236}">
                <a16:creationId xmlns:a16="http://schemas.microsoft.com/office/drawing/2014/main" id="{6540A11E-00A7-EE4D-B215-26F9C8FB6969}"/>
              </a:ext>
            </a:extLst>
          </p:cNvPr>
          <p:cNvSpPr/>
          <p:nvPr/>
        </p:nvSpPr>
        <p:spPr>
          <a:xfrm rot="10800000">
            <a:off x="1943422" y="2300579"/>
            <a:ext cx="151210" cy="219075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9" name="Down Arrow 98">
            <a:extLst>
              <a:ext uri="{FF2B5EF4-FFF2-40B4-BE49-F238E27FC236}">
                <a16:creationId xmlns:a16="http://schemas.microsoft.com/office/drawing/2014/main" id="{F56001BF-C4CB-FD40-B331-22218C36D49E}"/>
              </a:ext>
            </a:extLst>
          </p:cNvPr>
          <p:cNvSpPr/>
          <p:nvPr/>
        </p:nvSpPr>
        <p:spPr>
          <a:xfrm rot="10800000">
            <a:off x="1763049" y="2312275"/>
            <a:ext cx="151209" cy="219075"/>
          </a:xfrm>
          <a:prstGeom prst="downArrow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0" name="Down Arrow 99">
            <a:extLst>
              <a:ext uri="{FF2B5EF4-FFF2-40B4-BE49-F238E27FC236}">
                <a16:creationId xmlns:a16="http://schemas.microsoft.com/office/drawing/2014/main" id="{9D6D58AD-9AD7-044D-9D9A-9EA9A2C63889}"/>
              </a:ext>
            </a:extLst>
          </p:cNvPr>
          <p:cNvSpPr/>
          <p:nvPr/>
        </p:nvSpPr>
        <p:spPr>
          <a:xfrm>
            <a:off x="5340222" y="1834605"/>
            <a:ext cx="151210" cy="2190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1" name="Down Arrow 100">
            <a:extLst>
              <a:ext uri="{FF2B5EF4-FFF2-40B4-BE49-F238E27FC236}">
                <a16:creationId xmlns:a16="http://schemas.microsoft.com/office/drawing/2014/main" id="{99B1DD31-FEC7-CE47-B622-24CD53B0F129}"/>
              </a:ext>
            </a:extLst>
          </p:cNvPr>
          <p:cNvSpPr/>
          <p:nvPr/>
        </p:nvSpPr>
        <p:spPr>
          <a:xfrm>
            <a:off x="1570769" y="2314189"/>
            <a:ext cx="151210" cy="22026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3" name="Down Arrow 102">
            <a:extLst>
              <a:ext uri="{FF2B5EF4-FFF2-40B4-BE49-F238E27FC236}">
                <a16:creationId xmlns:a16="http://schemas.microsoft.com/office/drawing/2014/main" id="{5274F133-844D-DC42-9B86-0E5455CFE672}"/>
              </a:ext>
            </a:extLst>
          </p:cNvPr>
          <p:cNvSpPr/>
          <p:nvPr/>
        </p:nvSpPr>
        <p:spPr>
          <a:xfrm>
            <a:off x="2772411" y="2335230"/>
            <a:ext cx="151210" cy="2190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4" name="Down Arrow 103">
            <a:extLst>
              <a:ext uri="{FF2B5EF4-FFF2-40B4-BE49-F238E27FC236}">
                <a16:creationId xmlns:a16="http://schemas.microsoft.com/office/drawing/2014/main" id="{3131725B-254B-DC42-8A00-13F201D23497}"/>
              </a:ext>
            </a:extLst>
          </p:cNvPr>
          <p:cNvSpPr/>
          <p:nvPr/>
        </p:nvSpPr>
        <p:spPr>
          <a:xfrm rot="10800000">
            <a:off x="3071701" y="1636791"/>
            <a:ext cx="151209" cy="219075"/>
          </a:xfrm>
          <a:prstGeom prst="downArrow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A7AD847-FB0D-164B-A415-F373CBF48C1E}"/>
              </a:ext>
            </a:extLst>
          </p:cNvPr>
          <p:cNvSpPr txBox="1"/>
          <p:nvPr/>
        </p:nvSpPr>
        <p:spPr>
          <a:xfrm>
            <a:off x="119136" y="4135395"/>
            <a:ext cx="460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Whenever there is an alarm, the agent will interrupt whatever it is doing, and run away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74799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 animBg="1"/>
      <p:bldP spid="99" grpId="0" animBg="1"/>
      <p:bldP spid="99" grpId="1" animBg="1"/>
      <p:bldP spid="100" grpId="0" animBg="1"/>
      <p:bldP spid="100" grpId="1" animBg="1"/>
      <p:bldP spid="101" grpId="0" animBg="1"/>
      <p:bldP spid="103" grpId="0" animBg="1"/>
      <p:bldP spid="104" grpId="0" animBg="1"/>
      <p:bldP spid="104" grpId="1" animBg="1"/>
      <p:bldP spid="1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620A2E57-BC3E-D844-9964-DB4F1615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</a:t>
            </a:r>
            <a:r>
              <a:rPr lang="en-GB" dirty="0" err="1"/>
              <a:t>Behavior</a:t>
            </a:r>
            <a:r>
              <a:rPr lang="en-GB" dirty="0"/>
              <a:t> Trees :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87C319B-AA08-4D41-9648-6D635ED4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92E94E58-3F2C-E041-B4EA-A2F4BA269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Modularity ❓</a:t>
            </a:r>
          </a:p>
          <a:p>
            <a:pPr lvl="2"/>
            <a:r>
              <a:rPr lang="en-GB" dirty="0"/>
              <a:t>Few dependencies between components</a:t>
            </a:r>
          </a:p>
          <a:p>
            <a:r>
              <a:rPr lang="en-GB" dirty="0"/>
              <a:t>Built in Hierarchical structure</a:t>
            </a:r>
          </a:p>
          <a:p>
            <a:pPr lvl="2"/>
            <a:r>
              <a:rPr lang="en-GB" dirty="0"/>
              <a:t>Actions exist on many levels of detail (Go to work – drive a car – turn left – move arm)</a:t>
            </a:r>
          </a:p>
          <a:p>
            <a:r>
              <a:rPr lang="en-GB" dirty="0"/>
              <a:t>Graphical representation ✅</a:t>
            </a:r>
          </a:p>
          <a:p>
            <a:r>
              <a:rPr lang="en-GB" dirty="0"/>
              <a:t>Explicit handling of</a:t>
            </a:r>
          </a:p>
          <a:p>
            <a:pPr lvl="1"/>
            <a:r>
              <a:rPr lang="en-GB" dirty="0"/>
              <a:t>Sequences ✅</a:t>
            </a:r>
          </a:p>
          <a:p>
            <a:pPr lvl="1"/>
            <a:r>
              <a:rPr lang="en-GB" dirty="0"/>
              <a:t>Fallbacks ✅</a:t>
            </a:r>
          </a:p>
          <a:p>
            <a:pPr lvl="1"/>
            <a:r>
              <a:rPr lang="en-GB" dirty="0"/>
              <a:t>Interruptions ✅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4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2|7.9|8.2|1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3.9|1.8|4.9|4.7|7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25.5|58|10.8|15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5.3|3.2|2.7|4.9|3.5|1|6.7|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3.4|9.7|11.4|2.2|20.5|2.7|4.3|6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39.4|27.1|0.9|41.9|2.6|2.4|12.1|6.5|10.3|6.5|0.7|0.6|3.2|4.9|2.7|5.7|2.3|3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8|2.6|2.6|2|6.4|2.3|9.7|6|1.2|8|5.1|2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36.2|14|1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|7|24|27.7"/>
</p:tagLst>
</file>

<file path=ppt/theme/theme1.xml><?xml version="1.0" encoding="utf-8"?>
<a:theme xmlns:a="http://schemas.openxmlformats.org/drawingml/2006/main" name="KTH_PPT-mall">
  <a:themeElements>
    <a:clrScheme name="KTH">
      <a:dk1>
        <a:srgbClr val="000000"/>
      </a:dk1>
      <a:lt1>
        <a:srgbClr val="FFFFFF"/>
      </a:lt1>
      <a:dk2>
        <a:srgbClr val="65656C"/>
      </a:dk2>
      <a:lt2>
        <a:srgbClr val="838389"/>
      </a:lt2>
      <a:accent1>
        <a:srgbClr val="1954A6"/>
      </a:accent1>
      <a:accent2>
        <a:srgbClr val="5E87C0"/>
      </a:accent2>
      <a:accent3>
        <a:srgbClr val="2091C3"/>
      </a:accent3>
      <a:accent4>
        <a:srgbClr val="D02F80"/>
      </a:accent4>
      <a:accent5>
        <a:srgbClr val="D95999"/>
      </a:accent5>
      <a:accent6>
        <a:srgbClr val="61922E"/>
      </a:accent6>
      <a:hlink>
        <a:srgbClr val="65656C"/>
      </a:hlink>
      <a:folHlink>
        <a:srgbClr val="838389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TH_PPT template 2014 flerfärgade_16_9_181002" id="{C2C482A2-B64F-1641-B856-45C1E0D0B04B}" vid="{B7923EE1-B23C-9F4E-BE98-4BD0CF59DB9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KTH_PPT template 2014 blue_16_9_181002 (002)</Template>
  <TotalTime>9769</TotalTime>
  <Words>635</Words>
  <Application>Microsoft Macintosh PowerPoint</Application>
  <PresentationFormat>On-screen Show (16:9)</PresentationFormat>
  <Paragraphs>187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Systemtypsnitt</vt:lpstr>
      <vt:lpstr>KTH_PPT-mall</vt:lpstr>
      <vt:lpstr>What is a Behavior Tree and how do they work?</vt:lpstr>
      <vt:lpstr>What is a Behavior Tree?</vt:lpstr>
      <vt:lpstr>Advantages of Behavior Trees :</vt:lpstr>
      <vt:lpstr>How do we decide when to switch task?</vt:lpstr>
      <vt:lpstr>How do we decide what to do next?</vt:lpstr>
      <vt:lpstr>How does a BT work?</vt:lpstr>
      <vt:lpstr>Advantages of Behavior Trees :</vt:lpstr>
      <vt:lpstr>Interruptions</vt:lpstr>
      <vt:lpstr>Advantages of Behavior Trees :</vt:lpstr>
      <vt:lpstr>Modular: Few dependencies</vt:lpstr>
      <vt:lpstr>Hierarchical: Many levels of detail</vt:lpstr>
      <vt:lpstr>Advantages of Behavior Trees :</vt:lpstr>
      <vt:lpstr>Actions and Conditions</vt:lpstr>
      <vt:lpstr>Thank you for watching…</vt:lpstr>
    </vt:vector>
  </TitlesOfParts>
  <Company>KTH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Malin Söderkvist</dc:creator>
  <cp:lastModifiedBy>Petter</cp:lastModifiedBy>
  <cp:revision>97</cp:revision>
  <cp:lastPrinted>2013-05-27T09:10:21Z</cp:lastPrinted>
  <dcterms:created xsi:type="dcterms:W3CDTF">2019-02-11T09:39:15Z</dcterms:created>
  <dcterms:modified xsi:type="dcterms:W3CDTF">2022-11-18T09:08:07Z</dcterms:modified>
</cp:coreProperties>
</file>