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9" r:id="rId2"/>
    <p:sldId id="316" r:id="rId3"/>
    <p:sldId id="297" r:id="rId4"/>
    <p:sldId id="309" r:id="rId5"/>
    <p:sldId id="311" r:id="rId6"/>
    <p:sldId id="312" r:id="rId7"/>
    <p:sldId id="313" r:id="rId8"/>
    <p:sldId id="317" r:id="rId9"/>
    <p:sldId id="319" r:id="rId10"/>
    <p:sldId id="314" r:id="rId11"/>
    <p:sldId id="318" r:id="rId12"/>
    <p:sldId id="273" r:id="rId13"/>
  </p:sldIdLst>
  <p:sldSz cx="9144000" cy="5143500" type="screen16x9"/>
  <p:notesSz cx="6858000" cy="9144000"/>
  <p:custDataLst>
    <p:tags r:id="rId1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1688" autoAdjust="0"/>
    <p:restoredTop sz="92763" autoAdjust="0"/>
  </p:normalViewPr>
  <p:slideViewPr>
    <p:cSldViewPr snapToGrid="0">
      <p:cViewPr>
        <p:scale>
          <a:sx n="100" d="100"/>
          <a:sy n="100" d="100"/>
        </p:scale>
        <p:origin x="144" y="-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18/11/2022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2022-11-18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Hello </a:t>
            </a:r>
            <a:r>
              <a:rPr lang="sv-SE" dirty="0" err="1"/>
              <a:t>everyone</a:t>
            </a:r>
            <a:r>
              <a:rPr lang="sv-SE" dirty="0"/>
              <a:t>!</a:t>
            </a:r>
          </a:p>
          <a:p>
            <a:r>
              <a:rPr lang="sv-SE" dirty="0"/>
              <a:t>In </a:t>
            </a:r>
            <a:r>
              <a:rPr lang="sv-SE" dirty="0" err="1"/>
              <a:t>this</a:t>
            </a:r>
            <a:r>
              <a:rPr lang="sv-SE" dirty="0"/>
              <a:t> video 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explain</a:t>
            </a:r>
            <a:r>
              <a:rPr lang="sv-SE" dirty="0"/>
              <a:t> </a:t>
            </a:r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create</a:t>
            </a:r>
            <a:r>
              <a:rPr lang="sv-SE" dirty="0"/>
              <a:t> </a:t>
            </a:r>
            <a:r>
              <a:rPr lang="sv-SE" dirty="0" err="1"/>
              <a:t>backward</a:t>
            </a:r>
            <a:r>
              <a:rPr lang="sv-SE" dirty="0"/>
              <a:t> </a:t>
            </a:r>
            <a:r>
              <a:rPr lang="sv-SE" dirty="0" err="1"/>
              <a:t>chained</a:t>
            </a:r>
            <a:r>
              <a:rPr lang="sv-SE" dirty="0"/>
              <a:t>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.</a:t>
            </a:r>
          </a:p>
          <a:p>
            <a:r>
              <a:rPr lang="sv-SE" dirty="0" err="1"/>
              <a:t>This</a:t>
            </a:r>
            <a:r>
              <a:rPr lang="sv-SE" dirty="0"/>
              <a:t> is the second </a:t>
            </a:r>
            <a:r>
              <a:rPr lang="sv-SE" dirty="0" err="1"/>
              <a:t>lecture</a:t>
            </a:r>
            <a:r>
              <a:rPr lang="sv-SE" dirty="0"/>
              <a:t> in the series ”</a:t>
            </a:r>
            <a:r>
              <a:rPr lang="sv-SE" dirty="0" err="1"/>
              <a:t>Introduction</a:t>
            </a:r>
            <a:r>
              <a:rPr lang="sv-SE" dirty="0"/>
              <a:t> to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”.</a:t>
            </a:r>
          </a:p>
          <a:p>
            <a:r>
              <a:rPr lang="sv-SE" dirty="0"/>
              <a:t>And my </a:t>
            </a:r>
            <a:r>
              <a:rPr lang="sv-SE" dirty="0" err="1"/>
              <a:t>name</a:t>
            </a:r>
            <a:r>
              <a:rPr lang="sv-SE" dirty="0"/>
              <a:t> is Petter Ögren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0714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9482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7A7FA62-242B-154F-BDED-F228A40489AE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45677C-6021-4B4B-8D00-4AA6DB0D4902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41755ED-D54E-694B-A391-7B1A4BC3BA77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02969" y="260648"/>
            <a:ext cx="6935788" cy="501254"/>
          </a:xfrm>
        </p:spPr>
        <p:txBody>
          <a:bodyPr/>
          <a:lstStyle/>
          <a:p>
            <a:r>
              <a:rPr lang="sv-SE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586688" y="1164536"/>
            <a:ext cx="6935788" cy="3011315"/>
          </a:xfrm>
        </p:spPr>
        <p:txBody>
          <a:bodyPr/>
          <a:lstStyle/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31544"/>
            <a:ext cx="2895600" cy="273844"/>
          </a:xfrm>
        </p:spPr>
        <p:txBody>
          <a:bodyPr lIns="0" tIns="0" rIns="0" bIns="0" anchor="t"/>
          <a:lstStyle>
            <a:lvl1pPr algn="l">
              <a:lnSpc>
                <a:spcPts val="675"/>
              </a:lnSpc>
              <a:defRPr sz="525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62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91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fld id="{832A3DEB-92BA-404E-9210-96F4218B7138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  <p:sldLayoutId id="2147483804" r:id="rId9"/>
    <p:sldLayoutId id="2147483805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A710C-5B5B-BF41-8E67-58B4F6602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785" y="1420010"/>
            <a:ext cx="7124542" cy="643695"/>
          </a:xfrm>
        </p:spPr>
        <p:txBody>
          <a:bodyPr/>
          <a:lstStyle/>
          <a:p>
            <a:r>
              <a:rPr lang="en-GB" sz="3200" dirty="0"/>
              <a:t>Backward Chained </a:t>
            </a:r>
            <a:r>
              <a:rPr lang="en-GB" sz="3200" dirty="0" err="1"/>
              <a:t>Behavior</a:t>
            </a:r>
            <a:r>
              <a:rPr lang="en-GB" sz="3200" dirty="0"/>
              <a:t> Trees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6D738B8-0E7F-6245-8D2F-E944B5951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785" y="2294612"/>
            <a:ext cx="8181215" cy="71103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An Introduction to </a:t>
            </a:r>
            <a:r>
              <a:rPr lang="en-GB" sz="1400" dirty="0" err="1"/>
              <a:t>Behavior</a:t>
            </a:r>
            <a:r>
              <a:rPr lang="en-GB" sz="1400" dirty="0"/>
              <a:t> Trees in AI (part 2) 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by </a:t>
            </a:r>
            <a:r>
              <a:rPr lang="en-GB" sz="1400" dirty="0" err="1"/>
              <a:t>Petter</a:t>
            </a:r>
            <a:r>
              <a:rPr lang="en-GB" sz="1400" dirty="0"/>
              <a:t> </a:t>
            </a:r>
            <a:r>
              <a:rPr lang="en-GB" sz="1400" dirty="0" err="1"/>
              <a:t>Ögren</a:t>
            </a:r>
            <a:endParaRPr lang="en-GB" sz="1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2488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F9FDE19E-5CD8-F546-9AA5-0F1F5D7F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What is Backward Chaining?</a:t>
            </a:r>
            <a:endParaRPr lang="en-GB" b="0" i="1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C771317-7A3B-AB4F-A106-3CFD06496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88D7F-59A6-8048-B7DE-9BBE6CD06C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688300" cy="36120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Solving an AI Planning Problem by working </a:t>
            </a:r>
            <a:r>
              <a:rPr lang="en-US" b="1" dirty="0"/>
              <a:t>backwards from the goal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Goal: </a:t>
            </a:r>
            <a:r>
              <a:rPr lang="en-US" i="1" dirty="0"/>
              <a:t>Leave the room</a:t>
            </a:r>
          </a:p>
          <a:p>
            <a:pPr lvl="1"/>
            <a:r>
              <a:rPr lang="en-US" dirty="0"/>
              <a:t>To leave I need to </a:t>
            </a:r>
            <a:r>
              <a:rPr lang="en-US" b="1" dirty="0"/>
              <a:t>pass through the door</a:t>
            </a:r>
          </a:p>
          <a:p>
            <a:pPr lvl="1"/>
            <a:r>
              <a:rPr lang="en-US" dirty="0"/>
              <a:t>To pass the door I need to </a:t>
            </a:r>
            <a:r>
              <a:rPr lang="en-US" b="1" dirty="0"/>
              <a:t>open the door</a:t>
            </a:r>
          </a:p>
          <a:p>
            <a:pPr lvl="1"/>
            <a:r>
              <a:rPr lang="en-US" dirty="0"/>
              <a:t>To open the door I need to </a:t>
            </a:r>
            <a:r>
              <a:rPr lang="en-US" b="1" dirty="0"/>
              <a:t>grasp the handle</a:t>
            </a:r>
          </a:p>
          <a:p>
            <a:pPr lvl="1"/>
            <a:r>
              <a:rPr lang="en-US" dirty="0"/>
              <a:t>To grasp the handle I need to </a:t>
            </a:r>
            <a:r>
              <a:rPr lang="en-US" b="1" dirty="0"/>
              <a:t>extend my arm</a:t>
            </a:r>
          </a:p>
          <a:p>
            <a:pPr lvl="1"/>
            <a:r>
              <a:rPr lang="en-US" b="1" dirty="0"/>
              <a:t>Plan:</a:t>
            </a:r>
          </a:p>
          <a:p>
            <a:pPr lvl="2"/>
            <a:r>
              <a:rPr lang="en-US" b="1" dirty="0"/>
              <a:t>Extend arm</a:t>
            </a:r>
          </a:p>
          <a:p>
            <a:pPr lvl="2"/>
            <a:r>
              <a:rPr lang="en-US" b="1" dirty="0"/>
              <a:t>Grasp handle</a:t>
            </a:r>
          </a:p>
          <a:p>
            <a:pPr lvl="2"/>
            <a:r>
              <a:rPr lang="en-US" b="1" dirty="0"/>
              <a:t>Open door</a:t>
            </a:r>
          </a:p>
          <a:p>
            <a:pPr lvl="2"/>
            <a:r>
              <a:rPr lang="en-US" b="1" dirty="0"/>
              <a:t>Pass through the door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1FDA92B-EC95-0E4F-B497-60BA70A3D27C}"/>
              </a:ext>
            </a:extLst>
          </p:cNvPr>
          <p:cNvSpPr txBox="1">
            <a:spLocks/>
          </p:cNvSpPr>
          <p:nvPr/>
        </p:nvSpPr>
        <p:spPr>
          <a:xfrm>
            <a:off x="5004557" y="3764024"/>
            <a:ext cx="3888617" cy="437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000" dirty="0">
                <a:ea typeface="ＭＳ Ｐゴシック" charset="0"/>
                <a:cs typeface="ＭＳ Ｐゴシック" charset="0"/>
              </a:rPr>
              <a:t>BTs can do this reactively…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674EDC1-2A49-F241-BEA1-86B790C1D17C}"/>
              </a:ext>
            </a:extLst>
          </p:cNvPr>
          <p:cNvSpPr txBox="1">
            <a:spLocks/>
          </p:cNvSpPr>
          <p:nvPr/>
        </p:nvSpPr>
        <p:spPr>
          <a:xfrm>
            <a:off x="5004558" y="4388739"/>
            <a:ext cx="3888617" cy="437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000" dirty="0">
                <a:ea typeface="ＭＳ Ｐゴシック" charset="0"/>
                <a:cs typeface="ＭＳ Ｐゴシック" charset="0"/>
              </a:rPr>
              <a:t>How does a BT work?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597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1"/>
          <p:cNvSpPr>
            <a:spLocks noGrp="1"/>
          </p:cNvSpPr>
          <p:nvPr>
            <p:ph type="title"/>
          </p:nvPr>
        </p:nvSpPr>
        <p:spPr>
          <a:xfrm>
            <a:off x="1637908" y="213917"/>
            <a:ext cx="6490092" cy="428625"/>
          </a:xfrm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How does a Behavior Tree (BT) work?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473010" y="3747588"/>
            <a:ext cx="583406" cy="293960"/>
          </a:xfrm>
          <a:prstGeom prst="rect">
            <a:avLst/>
          </a:prstGeom>
          <a:solidFill>
            <a:srgbClr val="11AD24">
              <a:alpha val="5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Open Banana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495756" y="3747588"/>
            <a:ext cx="582216" cy="293960"/>
          </a:xfrm>
          <a:prstGeom prst="rect">
            <a:avLst/>
          </a:prstGeom>
          <a:solidFill>
            <a:srgbClr val="11AD24">
              <a:alpha val="5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Banana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709738" y="3012282"/>
            <a:ext cx="758429" cy="294368"/>
          </a:xfrm>
          <a:prstGeom prst="rect">
            <a:avLst/>
          </a:prstGeom>
          <a:solidFill>
            <a:srgbClr val="11AD24">
              <a:alpha val="5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Sandwich</a:t>
            </a:r>
          </a:p>
        </p:txBody>
      </p:sp>
      <p:cxnSp>
        <p:nvCxnSpPr>
          <p:cNvPr id="30" name="Straight Arrow Connector 29"/>
          <p:cNvCxnSpPr>
            <a:cxnSpLocks noChangeShapeType="1"/>
            <a:stCxn id="34" idx="2"/>
            <a:endCxn id="29" idx="0"/>
          </p:cNvCxnSpPr>
          <p:nvPr/>
        </p:nvCxnSpPr>
        <p:spPr bwMode="auto">
          <a:xfrm flipH="1">
            <a:off x="2088953" y="2655094"/>
            <a:ext cx="2535436" cy="3571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Arrow Connector 30"/>
          <p:cNvCxnSpPr>
            <a:cxnSpLocks noChangeShapeType="1"/>
            <a:stCxn id="35" idx="0"/>
            <a:endCxn id="34" idx="2"/>
          </p:cNvCxnSpPr>
          <p:nvPr/>
        </p:nvCxnSpPr>
        <p:spPr bwMode="auto">
          <a:xfrm rot="16200000" flipV="1">
            <a:off x="4780955" y="2498527"/>
            <a:ext cx="372666" cy="6858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3469482" y="3013471"/>
            <a:ext cx="617935" cy="293177"/>
          </a:xfrm>
          <a:prstGeom prst="rect">
            <a:avLst/>
          </a:prstGeom>
          <a:solidFill>
            <a:srgbClr val="11AD24">
              <a:alpha val="5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</a:t>
            </a:r>
          </a:p>
          <a:p>
            <a:pPr algn="ctr">
              <a:defRPr/>
            </a:pPr>
            <a:r>
              <a:rPr lang="en-US" sz="825" dirty="0"/>
              <a:t>Apple</a:t>
            </a:r>
          </a:p>
        </p:txBody>
      </p:sp>
      <p:cxnSp>
        <p:nvCxnSpPr>
          <p:cNvPr id="33" name="Straight Arrow Connector 32"/>
          <p:cNvCxnSpPr>
            <a:cxnSpLocks noChangeShapeType="1"/>
            <a:stCxn id="34" idx="2"/>
            <a:endCxn id="32" idx="0"/>
          </p:cNvCxnSpPr>
          <p:nvPr/>
        </p:nvCxnSpPr>
        <p:spPr bwMode="auto">
          <a:xfrm flipH="1">
            <a:off x="3778450" y="2655094"/>
            <a:ext cx="845939" cy="35837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4477941" y="243721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163742" y="302776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38" name="Straight Arrow Connector 37"/>
          <p:cNvCxnSpPr>
            <a:cxnSpLocks noChangeShapeType="1"/>
            <a:stCxn id="23" idx="0"/>
            <a:endCxn id="35" idx="2"/>
          </p:cNvCxnSpPr>
          <p:nvPr/>
        </p:nvCxnSpPr>
        <p:spPr bwMode="auto">
          <a:xfrm flipV="1">
            <a:off x="4764712" y="3245644"/>
            <a:ext cx="545477" cy="50194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9" name="Straight Arrow Connector 38"/>
          <p:cNvCxnSpPr>
            <a:cxnSpLocks noChangeShapeType="1"/>
            <a:stCxn id="25" idx="0"/>
            <a:endCxn id="35" idx="2"/>
          </p:cNvCxnSpPr>
          <p:nvPr/>
        </p:nvCxnSpPr>
        <p:spPr bwMode="auto">
          <a:xfrm flipH="1" flipV="1">
            <a:off x="5310189" y="3245644"/>
            <a:ext cx="476675" cy="50194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6" name="Straight Arrow Connector 45"/>
          <p:cNvCxnSpPr>
            <a:cxnSpLocks noChangeShapeType="1"/>
            <a:stCxn id="34" idx="0"/>
          </p:cNvCxnSpPr>
          <p:nvPr/>
        </p:nvCxnSpPr>
        <p:spPr bwMode="auto">
          <a:xfrm rot="5400000" flipH="1" flipV="1">
            <a:off x="4332091" y="2136578"/>
            <a:ext cx="592931" cy="833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Down Arrow 72"/>
          <p:cNvSpPr/>
          <p:nvPr/>
        </p:nvSpPr>
        <p:spPr>
          <a:xfrm>
            <a:off x="2783682" y="2770586"/>
            <a:ext cx="151210" cy="22026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76" name="Down Arrow 75"/>
          <p:cNvSpPr/>
          <p:nvPr/>
        </p:nvSpPr>
        <p:spPr>
          <a:xfrm rot="10800000">
            <a:off x="4249341" y="2708672"/>
            <a:ext cx="151209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77" name="Down Arrow 76"/>
          <p:cNvSpPr/>
          <p:nvPr/>
        </p:nvSpPr>
        <p:spPr>
          <a:xfrm>
            <a:off x="4421982" y="2128838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79" name="Down Arrow 78"/>
          <p:cNvSpPr/>
          <p:nvPr/>
        </p:nvSpPr>
        <p:spPr>
          <a:xfrm rot="10800000">
            <a:off x="4416029" y="1860947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80" name="Down Arrow 79"/>
          <p:cNvSpPr/>
          <p:nvPr/>
        </p:nvSpPr>
        <p:spPr>
          <a:xfrm rot="10800000">
            <a:off x="2990850" y="2730104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82" name="Down Arrow 81"/>
          <p:cNvSpPr/>
          <p:nvPr/>
        </p:nvSpPr>
        <p:spPr>
          <a:xfrm rot="10800000">
            <a:off x="5039746" y="3458266"/>
            <a:ext cx="151209" cy="219075"/>
          </a:xfrm>
          <a:prstGeom prst="downArrow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83" name="Down Arrow 82"/>
          <p:cNvSpPr/>
          <p:nvPr/>
        </p:nvSpPr>
        <p:spPr>
          <a:xfrm rot="10800000">
            <a:off x="5868421" y="3443978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85" name="Down Arrow 84"/>
          <p:cNvSpPr/>
          <p:nvPr/>
        </p:nvSpPr>
        <p:spPr>
          <a:xfrm>
            <a:off x="3926682" y="2747963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87" name="Down Arrow 86"/>
          <p:cNvSpPr/>
          <p:nvPr/>
        </p:nvSpPr>
        <p:spPr>
          <a:xfrm rot="10800000">
            <a:off x="4098132" y="2690813"/>
            <a:ext cx="151210" cy="220266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91" name="Down Arrow 90"/>
          <p:cNvSpPr/>
          <p:nvPr/>
        </p:nvSpPr>
        <p:spPr>
          <a:xfrm rot="10800000">
            <a:off x="5163741" y="2674144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93" name="Down Arrow 92"/>
          <p:cNvSpPr/>
          <p:nvPr/>
        </p:nvSpPr>
        <p:spPr>
          <a:xfrm>
            <a:off x="4855199" y="3497557"/>
            <a:ext cx="151210" cy="220266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94" name="Down Arrow 93"/>
          <p:cNvSpPr/>
          <p:nvPr/>
        </p:nvSpPr>
        <p:spPr>
          <a:xfrm>
            <a:off x="5627915" y="3482080"/>
            <a:ext cx="151209" cy="22026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95" name="Down Arrow 94"/>
          <p:cNvSpPr/>
          <p:nvPr/>
        </p:nvSpPr>
        <p:spPr>
          <a:xfrm>
            <a:off x="4953001" y="2706291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grpSp>
        <p:nvGrpSpPr>
          <p:cNvPr id="2" name="Group 1"/>
          <p:cNvGrpSpPr/>
          <p:nvPr/>
        </p:nvGrpSpPr>
        <p:grpSpPr>
          <a:xfrm>
            <a:off x="6073380" y="2080022"/>
            <a:ext cx="2469730" cy="1186975"/>
            <a:chOff x="7686597" y="3057119"/>
            <a:chExt cx="3850377" cy="1744561"/>
          </a:xfrm>
        </p:grpSpPr>
        <p:sp>
          <p:nvSpPr>
            <p:cNvPr id="36" name="TextBox 44"/>
            <p:cNvSpPr txBox="1">
              <a:spLocks noChangeArrowheads="1"/>
            </p:cNvSpPr>
            <p:nvPr/>
          </p:nvSpPr>
          <p:spPr bwMode="auto">
            <a:xfrm>
              <a:off x="8100534" y="3057119"/>
              <a:ext cx="3436440" cy="1744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8215" tIns="39108" rIns="78215" bIns="39108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buFont typeface="Arial" charset="0"/>
                <a:buChar char="•"/>
              </a:pPr>
              <a:r>
                <a:rPr lang="en-US" dirty="0"/>
                <a:t>Tick (going down)</a:t>
              </a:r>
            </a:p>
            <a:p>
              <a:pPr eaLnBrk="1" hangingPunct="1">
                <a:buFont typeface="Arial" charset="0"/>
                <a:buChar char="•"/>
              </a:pPr>
              <a:r>
                <a:rPr lang="en-US" dirty="0"/>
                <a:t>Success (up)</a:t>
              </a:r>
            </a:p>
            <a:p>
              <a:pPr eaLnBrk="1" hangingPunct="1">
                <a:buFont typeface="Arial" charset="0"/>
                <a:buChar char="•"/>
              </a:pPr>
              <a:r>
                <a:rPr lang="en-US" dirty="0"/>
                <a:t>Running (up)</a:t>
              </a:r>
            </a:p>
            <a:p>
              <a:pPr eaLnBrk="1" hangingPunct="1">
                <a:buFont typeface="Arial" charset="0"/>
                <a:buChar char="•"/>
              </a:pPr>
              <a:r>
                <a:rPr lang="en-US" dirty="0"/>
                <a:t>Failure (up)</a:t>
              </a:r>
            </a:p>
          </p:txBody>
        </p:sp>
        <p:sp>
          <p:nvSpPr>
            <p:cNvPr id="37" name="Down Arrow 36"/>
            <p:cNvSpPr/>
            <p:nvPr/>
          </p:nvSpPr>
          <p:spPr>
            <a:xfrm>
              <a:off x="7864794" y="3132365"/>
              <a:ext cx="235739" cy="323737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8215" tIns="39108" rIns="78215" bIns="39108"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40" name="Down Arrow 39"/>
            <p:cNvSpPr/>
            <p:nvPr/>
          </p:nvSpPr>
          <p:spPr>
            <a:xfrm rot="10800000">
              <a:off x="7686597" y="3529859"/>
              <a:ext cx="235739" cy="321986"/>
            </a:xfrm>
            <a:prstGeom prst="downArrow">
              <a:avLst/>
            </a:prstGeom>
            <a:solidFill>
              <a:srgbClr val="00B05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8215" tIns="39108" rIns="78215" bIns="39108"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41" name="Down Arrow 40"/>
            <p:cNvSpPr/>
            <p:nvPr/>
          </p:nvSpPr>
          <p:spPr>
            <a:xfrm rot="10800000">
              <a:off x="7885213" y="3889899"/>
              <a:ext cx="235740" cy="321986"/>
            </a:xfrm>
            <a:prstGeom prst="downArrow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8215" tIns="39108" rIns="78215" bIns="39108"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42" name="Down Arrow 41"/>
            <p:cNvSpPr/>
            <p:nvPr/>
          </p:nvSpPr>
          <p:spPr>
            <a:xfrm rot="10800000">
              <a:off x="7686597" y="4177930"/>
              <a:ext cx="235739" cy="321986"/>
            </a:xfrm>
            <a:prstGeom prst="downArrow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8215" tIns="39108" rIns="78215" bIns="39108" anchor="ctr"/>
            <a:lstStyle/>
            <a:p>
              <a:pPr algn="ctr">
                <a:defRPr/>
              </a:pPr>
              <a:endParaRPr lang="sv-SE"/>
            </a:p>
          </p:txBody>
        </p:sp>
      </p:grpSp>
      <p:sp>
        <p:nvSpPr>
          <p:cNvPr id="43" name="TextBox 7"/>
          <p:cNvSpPr txBox="1">
            <a:spLocks noChangeArrowheads="1"/>
          </p:cNvSpPr>
          <p:nvPr/>
        </p:nvSpPr>
        <p:spPr bwMode="auto">
          <a:xfrm>
            <a:off x="5056416" y="764013"/>
            <a:ext cx="2970609" cy="117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1" tIns="34286" rIns="68571" bIns="3428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dirty="0"/>
              <a:t>Sequence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dirty="0">
                <a:ea typeface="ＭＳ Ｐゴシック" charset="0"/>
              </a:rPr>
              <a:t>Stops at the first child that returns </a:t>
            </a:r>
            <a:r>
              <a:rPr lang="en-US" i="1" dirty="0">
                <a:ea typeface="ＭＳ Ｐゴシック" charset="0"/>
              </a:rPr>
              <a:t>failure </a:t>
            </a:r>
            <a:r>
              <a:rPr lang="en-US" dirty="0">
                <a:ea typeface="ＭＳ Ｐゴシック" charset="0"/>
              </a:rPr>
              <a:t>or running (read “and”)</a:t>
            </a:r>
          </a:p>
        </p:txBody>
      </p:sp>
      <p:sp>
        <p:nvSpPr>
          <p:cNvPr id="44" name="TextBox 7"/>
          <p:cNvSpPr txBox="1">
            <a:spLocks noChangeArrowheads="1"/>
          </p:cNvSpPr>
          <p:nvPr/>
        </p:nvSpPr>
        <p:spPr bwMode="auto">
          <a:xfrm>
            <a:off x="1183372" y="847227"/>
            <a:ext cx="2970609" cy="117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1" tIns="34286" rIns="68571" bIns="3428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dirty="0"/>
              <a:t>Fallback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dirty="0">
                <a:ea typeface="ＭＳ Ｐゴシック" charset="0"/>
              </a:rPr>
              <a:t>Stops at the first child that returns </a:t>
            </a:r>
            <a:r>
              <a:rPr lang="en-US" i="1" dirty="0">
                <a:ea typeface="ＭＳ Ｐゴシック" charset="0"/>
              </a:rPr>
              <a:t>success </a:t>
            </a:r>
            <a:r>
              <a:rPr lang="en-US" dirty="0">
                <a:ea typeface="ＭＳ Ｐゴシック" charset="0"/>
              </a:rPr>
              <a:t>or running (read “or”)</a:t>
            </a:r>
          </a:p>
        </p:txBody>
      </p:sp>
      <p:cxnSp>
        <p:nvCxnSpPr>
          <p:cNvPr id="4" name="Straight Connector 3"/>
          <p:cNvCxnSpPr>
            <a:cxnSpLocks/>
            <a:stCxn id="44" idx="2"/>
          </p:cNvCxnSpPr>
          <p:nvPr/>
        </p:nvCxnSpPr>
        <p:spPr bwMode="auto">
          <a:xfrm>
            <a:off x="2668677" y="2024464"/>
            <a:ext cx="1690201" cy="4869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 flipH="1">
            <a:off x="5403380" y="1983830"/>
            <a:ext cx="554253" cy="8818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Title 1">
            <a:extLst>
              <a:ext uri="{FF2B5EF4-FFF2-40B4-BE49-F238E27FC236}">
                <a16:creationId xmlns:a16="http://schemas.microsoft.com/office/drawing/2014/main" id="{FE8D5CAE-02E3-4E4C-818D-9158C6E753B0}"/>
              </a:ext>
            </a:extLst>
          </p:cNvPr>
          <p:cNvSpPr txBox="1">
            <a:spLocks/>
          </p:cNvSpPr>
          <p:nvPr/>
        </p:nvSpPr>
        <p:spPr>
          <a:xfrm>
            <a:off x="1" y="4419599"/>
            <a:ext cx="9005588" cy="437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800" dirty="0">
                <a:ea typeface="ＭＳ Ｐゴシック" charset="0"/>
                <a:cs typeface="ＭＳ Ｐゴシック" charset="0"/>
              </a:rPr>
              <a:t>What about </a:t>
            </a:r>
            <a:r>
              <a:rPr lang="en-US" sz="1800" dirty="0" err="1">
                <a:ea typeface="ＭＳ Ｐゴシック" charset="0"/>
                <a:cs typeface="ＭＳ Ｐゴシック" charset="0"/>
              </a:rPr>
              <a:t>Backchaining</a:t>
            </a:r>
            <a:r>
              <a:rPr lang="en-US" sz="1800" dirty="0">
                <a:ea typeface="ＭＳ Ｐゴシック" charset="0"/>
                <a:cs typeface="ＭＳ Ｐゴシック" charset="0"/>
              </a:rPr>
              <a:t>? First we need a BT that achieves a single goal…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37563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6" grpId="0" animBg="1"/>
      <p:bldP spid="77" grpId="0" animBg="1"/>
      <p:bldP spid="79" grpId="0" animBg="1"/>
      <p:bldP spid="79" grpId="1" animBg="1"/>
      <p:bldP spid="79" grpId="2" animBg="1"/>
      <p:bldP spid="80" grpId="0" animBg="1"/>
      <p:bldP spid="82" grpId="0" animBg="1"/>
      <p:bldP spid="83" grpId="0" animBg="1"/>
      <p:bldP spid="85" grpId="0" animBg="1"/>
      <p:bldP spid="87" grpId="0" animBg="1"/>
      <p:bldP spid="87" grpId="1" animBg="1"/>
      <p:bldP spid="91" grpId="0" animBg="1"/>
      <p:bldP spid="93" grpId="0" animBg="1"/>
      <p:bldP spid="94" grpId="0" animBg="1"/>
      <p:bldP spid="95" grpId="0" animBg="1"/>
      <p:bldP spid="43" grpId="0"/>
      <p:bldP spid="44" grpId="0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8001" y="305389"/>
            <a:ext cx="5874606" cy="501253"/>
          </a:xfrm>
        </p:spPr>
        <p:txBody>
          <a:bodyPr/>
          <a:lstStyle/>
          <a:p>
            <a:r>
              <a:rPr lang="en-US" dirty="0"/>
              <a:t>A BT that achieves a single goal (using feedback)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47518" y="346207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Open door with key</a:t>
            </a:r>
          </a:p>
        </p:txBody>
      </p:sp>
      <p:cxnSp>
        <p:nvCxnSpPr>
          <p:cNvPr id="8" name="Straight Arrow Connector 7"/>
          <p:cNvCxnSpPr>
            <a:cxnSpLocks noChangeShapeType="1"/>
            <a:stCxn id="12" idx="0"/>
            <a:endCxn id="25" idx="2"/>
          </p:cNvCxnSpPr>
          <p:nvPr/>
        </p:nvCxnSpPr>
        <p:spPr bwMode="auto">
          <a:xfrm flipV="1">
            <a:off x="1561952" y="1880164"/>
            <a:ext cx="3748751" cy="100565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" name="Straight Arrow Connector 9"/>
          <p:cNvCxnSpPr>
            <a:cxnSpLocks noChangeShapeType="1"/>
            <a:stCxn id="25" idx="2"/>
            <a:endCxn id="49" idx="0"/>
          </p:cNvCxnSpPr>
          <p:nvPr/>
        </p:nvCxnSpPr>
        <p:spPr bwMode="auto">
          <a:xfrm>
            <a:off x="5310703" y="1880164"/>
            <a:ext cx="1778508" cy="74778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15505" y="288582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3" name="Straight Arrow Connector 12"/>
          <p:cNvCxnSpPr>
            <a:cxnSpLocks noChangeShapeType="1"/>
            <a:endCxn id="12" idx="2"/>
          </p:cNvCxnSpPr>
          <p:nvPr/>
        </p:nvCxnSpPr>
        <p:spPr bwMode="auto">
          <a:xfrm flipV="1">
            <a:off x="1272159" y="3103707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 noChangeShapeType="1"/>
            <a:stCxn id="5" idx="0"/>
            <a:endCxn id="12" idx="2"/>
          </p:cNvCxnSpPr>
          <p:nvPr/>
        </p:nvCxnSpPr>
        <p:spPr bwMode="auto">
          <a:xfrm flipH="1" flipV="1">
            <a:off x="1561952" y="3103707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171298" y="1551854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26" name="Straight Arrow Connector 25"/>
          <p:cNvCxnSpPr>
            <a:cxnSpLocks noChangeShapeType="1"/>
            <a:stCxn id="25" idx="2"/>
            <a:endCxn id="27" idx="0"/>
          </p:cNvCxnSpPr>
          <p:nvPr/>
        </p:nvCxnSpPr>
        <p:spPr bwMode="auto">
          <a:xfrm flipH="1">
            <a:off x="1949094" y="1880164"/>
            <a:ext cx="3361609" cy="14787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Oval 26"/>
          <p:cNvSpPr/>
          <p:nvPr/>
        </p:nvSpPr>
        <p:spPr bwMode="auto">
          <a:xfrm>
            <a:off x="1279371" y="2028040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Door is open</a:t>
            </a:r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7240239" y="346207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Brake door open</a:t>
            </a: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6942764" y="2627945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0" name="Straight Arrow Connector 49"/>
          <p:cNvCxnSpPr>
            <a:cxnSpLocks noChangeShapeType="1"/>
            <a:stCxn id="52" idx="0"/>
            <a:endCxn id="49" idx="2"/>
          </p:cNvCxnSpPr>
          <p:nvPr/>
        </p:nvCxnSpPr>
        <p:spPr bwMode="auto">
          <a:xfrm flipV="1">
            <a:off x="6718440" y="2845829"/>
            <a:ext cx="370771" cy="53583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1" name="Straight Arrow Connector 50"/>
          <p:cNvCxnSpPr>
            <a:cxnSpLocks noChangeShapeType="1"/>
            <a:stCxn id="48" idx="0"/>
            <a:endCxn id="49" idx="2"/>
          </p:cNvCxnSpPr>
          <p:nvPr/>
        </p:nvCxnSpPr>
        <p:spPr bwMode="auto">
          <a:xfrm flipH="1" flipV="1">
            <a:off x="7089211" y="2845829"/>
            <a:ext cx="567090" cy="61624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2" name="Oval 51"/>
          <p:cNvSpPr/>
          <p:nvPr/>
        </p:nvSpPr>
        <p:spPr bwMode="auto">
          <a:xfrm>
            <a:off x="6304272" y="3381663"/>
            <a:ext cx="82833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Thin Door</a:t>
            </a:r>
          </a:p>
        </p:txBody>
      </p:sp>
      <p:sp>
        <p:nvSpPr>
          <p:cNvPr id="58" name="Oval 57"/>
          <p:cNvSpPr/>
          <p:nvPr/>
        </p:nvSpPr>
        <p:spPr bwMode="auto">
          <a:xfrm>
            <a:off x="5244312" y="3381663"/>
            <a:ext cx="102404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Crowbar</a:t>
            </a:r>
          </a:p>
        </p:txBody>
      </p:sp>
      <p:cxnSp>
        <p:nvCxnSpPr>
          <p:cNvPr id="60" name="Straight Arrow Connector 59"/>
          <p:cNvCxnSpPr>
            <a:cxnSpLocks noChangeShapeType="1"/>
            <a:stCxn id="58" idx="0"/>
            <a:endCxn id="49" idx="2"/>
          </p:cNvCxnSpPr>
          <p:nvPr/>
        </p:nvCxnSpPr>
        <p:spPr bwMode="auto">
          <a:xfrm flipV="1">
            <a:off x="5756335" y="2845829"/>
            <a:ext cx="1332876" cy="53583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Oval 63"/>
          <p:cNvSpPr/>
          <p:nvPr/>
        </p:nvSpPr>
        <p:spPr bwMode="auto">
          <a:xfrm>
            <a:off x="641008" y="3429284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Key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5F0C4D-1974-6F42-A832-0E9AEED03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6313" y="346207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Ask Person to open door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FCE4F1B-0212-7D4F-A7CC-0B61EDF4AB5C}"/>
              </a:ext>
            </a:extLst>
          </p:cNvPr>
          <p:cNvCxnSpPr>
            <a:cxnSpLocks noChangeShapeType="1"/>
            <a:stCxn id="54" idx="0"/>
            <a:endCxn id="25" idx="2"/>
          </p:cNvCxnSpPr>
          <p:nvPr/>
        </p:nvCxnSpPr>
        <p:spPr bwMode="auto">
          <a:xfrm flipV="1">
            <a:off x="3750747" y="1880164"/>
            <a:ext cx="1559956" cy="96566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455E654-65D8-4246-A96D-D511AA7D3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4300" y="284582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FEFD501-3BF8-2E45-BE6F-3CA2396673F2}"/>
              </a:ext>
            </a:extLst>
          </p:cNvPr>
          <p:cNvCxnSpPr>
            <a:cxnSpLocks noChangeShapeType="1"/>
            <a:endCxn id="54" idx="2"/>
          </p:cNvCxnSpPr>
          <p:nvPr/>
        </p:nvCxnSpPr>
        <p:spPr bwMode="auto">
          <a:xfrm flipV="1">
            <a:off x="3460954" y="3063713"/>
            <a:ext cx="289793" cy="37426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AD45DB-FB65-5543-823D-19105A17F8B7}"/>
              </a:ext>
            </a:extLst>
          </p:cNvPr>
          <p:cNvCxnSpPr>
            <a:cxnSpLocks noChangeShapeType="1"/>
            <a:stCxn id="44" idx="0"/>
            <a:endCxn id="54" idx="2"/>
          </p:cNvCxnSpPr>
          <p:nvPr/>
        </p:nvCxnSpPr>
        <p:spPr bwMode="auto">
          <a:xfrm flipH="1" flipV="1">
            <a:off x="3750747" y="3063713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270743D5-BDAB-7B4C-8FA3-8C857FEBC74F}"/>
              </a:ext>
            </a:extLst>
          </p:cNvPr>
          <p:cNvSpPr/>
          <p:nvPr/>
        </p:nvSpPr>
        <p:spPr bwMode="auto">
          <a:xfrm>
            <a:off x="2828054" y="3417989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Person Nearby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35E107-3097-1E4D-9354-AF8787A9BF55}"/>
              </a:ext>
            </a:extLst>
          </p:cNvPr>
          <p:cNvSpPr txBox="1"/>
          <p:nvPr/>
        </p:nvSpPr>
        <p:spPr>
          <a:xfrm>
            <a:off x="1805874" y="4530334"/>
            <a:ext cx="2188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Pre-conditions of Actions</a:t>
            </a:r>
            <a:endParaRPr 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8795883-0D10-4A4E-8CC3-9315B883074D}"/>
              </a:ext>
            </a:extLst>
          </p:cNvPr>
          <p:cNvSpPr txBox="1"/>
          <p:nvPr/>
        </p:nvSpPr>
        <p:spPr>
          <a:xfrm>
            <a:off x="55731" y="1588048"/>
            <a:ext cx="2188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Post-condition of Actions</a:t>
            </a:r>
            <a:endParaRPr lang="en-US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B95FB22-6F11-3C44-B91A-2AF86C9349D2}"/>
              </a:ext>
            </a:extLst>
          </p:cNvPr>
          <p:cNvCxnSpPr>
            <a:stCxn id="19" idx="0"/>
          </p:cNvCxnSpPr>
          <p:nvPr/>
        </p:nvCxnSpPr>
        <p:spPr>
          <a:xfrm flipH="1" flipV="1">
            <a:off x="1561952" y="3919351"/>
            <a:ext cx="1338320" cy="610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91300D8-F19F-8045-88F0-3230A89EE15D}"/>
              </a:ext>
            </a:extLst>
          </p:cNvPr>
          <p:cNvCxnSpPr>
            <a:cxnSpLocks/>
            <a:stCxn id="19" idx="0"/>
          </p:cNvCxnSpPr>
          <p:nvPr/>
        </p:nvCxnSpPr>
        <p:spPr>
          <a:xfrm flipV="1">
            <a:off x="2900272" y="3954086"/>
            <a:ext cx="421277" cy="576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9B28905-2A28-1646-86C7-315DF1E2D738}"/>
              </a:ext>
            </a:extLst>
          </p:cNvPr>
          <p:cNvCxnSpPr>
            <a:cxnSpLocks/>
            <a:stCxn id="19" idx="0"/>
          </p:cNvCxnSpPr>
          <p:nvPr/>
        </p:nvCxnSpPr>
        <p:spPr>
          <a:xfrm flipV="1">
            <a:off x="2900272" y="3895255"/>
            <a:ext cx="2621987" cy="635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itle 1">
            <a:extLst>
              <a:ext uri="{FF2B5EF4-FFF2-40B4-BE49-F238E27FC236}">
                <a16:creationId xmlns:a16="http://schemas.microsoft.com/office/drawing/2014/main" id="{EE5A8CBA-8399-FB4E-881D-CD00685BB18E}"/>
              </a:ext>
            </a:extLst>
          </p:cNvPr>
          <p:cNvSpPr txBox="1">
            <a:spLocks/>
          </p:cNvSpPr>
          <p:nvPr/>
        </p:nvSpPr>
        <p:spPr>
          <a:xfrm>
            <a:off x="5116971" y="4135381"/>
            <a:ext cx="3888617" cy="722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000" dirty="0">
                <a:ea typeface="ＭＳ Ｐゴシック" charset="0"/>
                <a:cs typeface="ＭＳ Ｐゴシック" charset="0"/>
              </a:rPr>
              <a:t>These can be </a:t>
            </a:r>
          </a:p>
          <a:p>
            <a:pPr algn="ctr"/>
            <a:r>
              <a:rPr lang="en-US" sz="2000" dirty="0">
                <a:ea typeface="ＭＳ Ｐゴシック" charset="0"/>
                <a:cs typeface="ＭＳ Ｐゴシック" charset="0"/>
              </a:rPr>
              <a:t>combined recursively…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7074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3" grpId="0"/>
      <p:bldP spid="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8001" y="305389"/>
            <a:ext cx="5201840" cy="501253"/>
          </a:xfrm>
        </p:spPr>
        <p:txBody>
          <a:bodyPr/>
          <a:lstStyle/>
          <a:p>
            <a:r>
              <a:rPr lang="en-US" dirty="0"/>
              <a:t>Backward chaining: </a:t>
            </a:r>
            <a:br>
              <a:rPr lang="en-US" dirty="0"/>
            </a:br>
            <a:r>
              <a:rPr lang="en-US" dirty="0"/>
              <a:t>starting with 2 goal conditions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47518" y="346207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Wear Jacket</a:t>
            </a:r>
          </a:p>
        </p:txBody>
      </p:sp>
      <p:cxnSp>
        <p:nvCxnSpPr>
          <p:cNvPr id="8" name="Straight Arrow Connector 7"/>
          <p:cNvCxnSpPr>
            <a:cxnSpLocks noChangeShapeType="1"/>
            <a:stCxn id="12" idx="0"/>
            <a:endCxn id="25" idx="2"/>
          </p:cNvCxnSpPr>
          <p:nvPr/>
        </p:nvCxnSpPr>
        <p:spPr bwMode="auto">
          <a:xfrm flipV="1">
            <a:off x="1561952" y="2094152"/>
            <a:ext cx="1409553" cy="79167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15505" y="288582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3" name="Straight Arrow Connector 12"/>
          <p:cNvCxnSpPr>
            <a:cxnSpLocks noChangeShapeType="1"/>
            <a:stCxn id="41" idx="0"/>
            <a:endCxn id="12" idx="2"/>
          </p:cNvCxnSpPr>
          <p:nvPr/>
        </p:nvCxnSpPr>
        <p:spPr bwMode="auto">
          <a:xfrm flipV="1">
            <a:off x="1272159" y="3103707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 noChangeShapeType="1"/>
            <a:stCxn id="5" idx="0"/>
            <a:endCxn id="12" idx="2"/>
          </p:cNvCxnSpPr>
          <p:nvPr/>
        </p:nvCxnSpPr>
        <p:spPr bwMode="auto">
          <a:xfrm flipH="1" flipV="1">
            <a:off x="1561952" y="3103707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832100" y="1765842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26" name="Straight Arrow Connector 25"/>
          <p:cNvCxnSpPr>
            <a:cxnSpLocks noChangeShapeType="1"/>
            <a:stCxn id="25" idx="2"/>
            <a:endCxn id="27" idx="0"/>
          </p:cNvCxnSpPr>
          <p:nvPr/>
        </p:nvCxnSpPr>
        <p:spPr bwMode="auto">
          <a:xfrm flipH="1">
            <a:off x="1024180" y="2094152"/>
            <a:ext cx="1947325" cy="20204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Oval 26"/>
          <p:cNvSpPr/>
          <p:nvPr/>
        </p:nvSpPr>
        <p:spPr bwMode="auto">
          <a:xfrm>
            <a:off x="354457" y="2296201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Freezing</a:t>
            </a: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7224609" y="45578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0" name="Straight Arrow Connector 49"/>
          <p:cNvCxnSpPr>
            <a:cxnSpLocks noChangeShapeType="1"/>
            <a:stCxn id="52" idx="0"/>
            <a:endCxn id="49" idx="2"/>
          </p:cNvCxnSpPr>
          <p:nvPr/>
        </p:nvCxnSpPr>
        <p:spPr bwMode="auto">
          <a:xfrm flipH="1" flipV="1">
            <a:off x="7371056" y="673667"/>
            <a:ext cx="429028" cy="43724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2" name="Oval 51"/>
          <p:cNvSpPr/>
          <p:nvPr/>
        </p:nvSpPr>
        <p:spPr bwMode="auto">
          <a:xfrm>
            <a:off x="7385916" y="1110915"/>
            <a:ext cx="82833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Hungry</a:t>
            </a:r>
          </a:p>
        </p:txBody>
      </p:sp>
      <p:sp>
        <p:nvSpPr>
          <p:cNvPr id="58" name="Oval 57"/>
          <p:cNvSpPr/>
          <p:nvPr/>
        </p:nvSpPr>
        <p:spPr bwMode="auto">
          <a:xfrm>
            <a:off x="6325956" y="1110915"/>
            <a:ext cx="102404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Freezing</a:t>
            </a:r>
          </a:p>
        </p:txBody>
      </p:sp>
      <p:cxnSp>
        <p:nvCxnSpPr>
          <p:cNvPr id="60" name="Straight Arrow Connector 59"/>
          <p:cNvCxnSpPr>
            <a:cxnSpLocks noChangeShapeType="1"/>
            <a:stCxn id="58" idx="0"/>
            <a:endCxn id="49" idx="2"/>
          </p:cNvCxnSpPr>
          <p:nvPr/>
        </p:nvCxnSpPr>
        <p:spPr bwMode="auto">
          <a:xfrm flipV="1">
            <a:off x="6837979" y="673667"/>
            <a:ext cx="533077" cy="43724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1132754" y="343797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64" name="Oval 63"/>
          <p:cNvSpPr/>
          <p:nvPr/>
        </p:nvSpPr>
        <p:spPr bwMode="auto">
          <a:xfrm>
            <a:off x="521483" y="3381663"/>
            <a:ext cx="120325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Warm Jacket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5F0C4D-1974-6F42-A832-0E9AEED03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6313" y="346207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Go Inside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FCE4F1B-0212-7D4F-A7CC-0B61EDF4AB5C}"/>
              </a:ext>
            </a:extLst>
          </p:cNvPr>
          <p:cNvCxnSpPr>
            <a:cxnSpLocks noChangeShapeType="1"/>
            <a:stCxn id="54" idx="0"/>
            <a:endCxn id="25" idx="2"/>
          </p:cNvCxnSpPr>
          <p:nvPr/>
        </p:nvCxnSpPr>
        <p:spPr bwMode="auto">
          <a:xfrm flipH="1" flipV="1">
            <a:off x="2971505" y="2094152"/>
            <a:ext cx="779242" cy="75167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455E654-65D8-4246-A96D-D511AA7D3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4300" y="284582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FEFD501-3BF8-2E45-BE6F-3CA2396673F2}"/>
              </a:ext>
            </a:extLst>
          </p:cNvPr>
          <p:cNvCxnSpPr>
            <a:cxnSpLocks noChangeShapeType="1"/>
            <a:stCxn id="61" idx="0"/>
            <a:endCxn id="54" idx="2"/>
          </p:cNvCxnSpPr>
          <p:nvPr/>
        </p:nvCxnSpPr>
        <p:spPr bwMode="auto">
          <a:xfrm flipV="1">
            <a:off x="3460954" y="3063713"/>
            <a:ext cx="289793" cy="37426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AD45DB-FB65-5543-823D-19105A17F8B7}"/>
              </a:ext>
            </a:extLst>
          </p:cNvPr>
          <p:cNvCxnSpPr>
            <a:cxnSpLocks noChangeShapeType="1"/>
            <a:stCxn id="44" idx="0"/>
            <a:endCxn id="54" idx="2"/>
          </p:cNvCxnSpPr>
          <p:nvPr/>
        </p:nvCxnSpPr>
        <p:spPr bwMode="auto">
          <a:xfrm flipH="1" flipV="1">
            <a:off x="3750747" y="3063713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AA337D24-B04F-7449-9C73-DA9194891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1549" y="343797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70743D5-BDAB-7B4C-8FA3-8C857FEBC74F}"/>
              </a:ext>
            </a:extLst>
          </p:cNvPr>
          <p:cNvSpPr/>
          <p:nvPr/>
        </p:nvSpPr>
        <p:spPr bwMode="auto">
          <a:xfrm>
            <a:off x="2765208" y="3381663"/>
            <a:ext cx="114832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Door Open</a:t>
            </a:r>
          </a:p>
        </p:txBody>
      </p:sp>
      <p:sp>
        <p:nvSpPr>
          <p:cNvPr id="67" name="Title 1">
            <a:extLst>
              <a:ext uri="{FF2B5EF4-FFF2-40B4-BE49-F238E27FC236}">
                <a16:creationId xmlns:a16="http://schemas.microsoft.com/office/drawing/2014/main" id="{EE5A8CBA-8399-FB4E-881D-CD00685BB18E}"/>
              </a:ext>
            </a:extLst>
          </p:cNvPr>
          <p:cNvSpPr txBox="1">
            <a:spLocks/>
          </p:cNvSpPr>
          <p:nvPr/>
        </p:nvSpPr>
        <p:spPr>
          <a:xfrm>
            <a:off x="5116971" y="4135381"/>
            <a:ext cx="3888617" cy="722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000" dirty="0">
                <a:ea typeface="ＭＳ Ｐゴシック" charset="0"/>
                <a:cs typeface="ＭＳ Ｐゴシック" charset="0"/>
              </a:rPr>
              <a:t>Find BTs that achieve each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75C38B1-BFB0-D843-8A57-B65AB71EA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610" y="3478642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Apple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C698D1B-772C-C04F-8EAE-ADA6113D930D}"/>
              </a:ext>
            </a:extLst>
          </p:cNvPr>
          <p:cNvCxnSpPr>
            <a:cxnSpLocks noChangeShapeType="1"/>
            <a:stCxn id="53" idx="0"/>
            <a:endCxn id="68" idx="2"/>
          </p:cNvCxnSpPr>
          <p:nvPr/>
        </p:nvCxnSpPr>
        <p:spPr bwMode="auto">
          <a:xfrm flipV="1">
            <a:off x="5801044" y="2110721"/>
            <a:ext cx="1409553" cy="79167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D126D93F-794C-9349-969D-2E2DBFB57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4597" y="2902392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474032B-0740-BE43-8C3F-4F9AA271646B}"/>
              </a:ext>
            </a:extLst>
          </p:cNvPr>
          <p:cNvCxnSpPr>
            <a:cxnSpLocks noChangeShapeType="1"/>
            <a:stCxn id="71" idx="0"/>
            <a:endCxn id="53" idx="2"/>
          </p:cNvCxnSpPr>
          <p:nvPr/>
        </p:nvCxnSpPr>
        <p:spPr bwMode="auto">
          <a:xfrm flipV="1">
            <a:off x="5511251" y="3120276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F596EB3-A0AE-CC44-873D-7254AC84A1D2}"/>
              </a:ext>
            </a:extLst>
          </p:cNvPr>
          <p:cNvCxnSpPr>
            <a:cxnSpLocks noChangeShapeType="1"/>
            <a:stCxn id="45" idx="0"/>
            <a:endCxn id="53" idx="2"/>
          </p:cNvCxnSpPr>
          <p:nvPr/>
        </p:nvCxnSpPr>
        <p:spPr bwMode="auto">
          <a:xfrm flipH="1" flipV="1">
            <a:off x="5801044" y="3120276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7DF46CA0-E4CD-BD46-A1C6-04FD25AE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1192" y="1782411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DAA8241-C07A-FA40-A1C2-383E4D3D615E}"/>
              </a:ext>
            </a:extLst>
          </p:cNvPr>
          <p:cNvCxnSpPr>
            <a:cxnSpLocks noChangeShapeType="1"/>
            <a:stCxn id="68" idx="2"/>
            <a:endCxn id="70" idx="0"/>
          </p:cNvCxnSpPr>
          <p:nvPr/>
        </p:nvCxnSpPr>
        <p:spPr bwMode="auto">
          <a:xfrm flipH="1">
            <a:off x="5263272" y="2110721"/>
            <a:ext cx="1947325" cy="20204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F842B41F-57FA-3541-89B4-3CF311F261FA}"/>
              </a:ext>
            </a:extLst>
          </p:cNvPr>
          <p:cNvSpPr/>
          <p:nvPr/>
        </p:nvSpPr>
        <p:spPr bwMode="auto">
          <a:xfrm>
            <a:off x="4593549" y="2312770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Hungry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C708C0-1D8D-FB41-B9EC-7F852D7C6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1846" y="3454546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7F26C3E-6DB6-2047-8B1D-B0AF1F8FD354}"/>
              </a:ext>
            </a:extLst>
          </p:cNvPr>
          <p:cNvSpPr/>
          <p:nvPr/>
        </p:nvSpPr>
        <p:spPr bwMode="auto">
          <a:xfrm>
            <a:off x="4950569" y="3398232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Apple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6A08C4-F44B-7A4C-A4FB-7BB9CFF48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405" y="3478642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Banana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EC06B3E4-4FEE-8F42-8D42-E18B19125B57}"/>
              </a:ext>
            </a:extLst>
          </p:cNvPr>
          <p:cNvCxnSpPr>
            <a:cxnSpLocks noChangeShapeType="1"/>
            <a:stCxn id="75" idx="0"/>
            <a:endCxn id="68" idx="2"/>
          </p:cNvCxnSpPr>
          <p:nvPr/>
        </p:nvCxnSpPr>
        <p:spPr bwMode="auto">
          <a:xfrm flipH="1" flipV="1">
            <a:off x="7210597" y="2110721"/>
            <a:ext cx="779242" cy="75167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C2268771-5837-6542-8D93-F1CE20720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3392" y="2862398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F8280E7-0F00-8D42-8727-3FE8F77C98A4}"/>
              </a:ext>
            </a:extLst>
          </p:cNvPr>
          <p:cNvCxnSpPr>
            <a:cxnSpLocks noChangeShapeType="1"/>
            <a:stCxn id="78" idx="0"/>
            <a:endCxn id="75" idx="2"/>
          </p:cNvCxnSpPr>
          <p:nvPr/>
        </p:nvCxnSpPr>
        <p:spPr bwMode="auto">
          <a:xfrm flipV="1">
            <a:off x="7700046" y="3080282"/>
            <a:ext cx="289793" cy="37426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B3526A7-36D3-914D-8BAB-C56C736EE9F7}"/>
              </a:ext>
            </a:extLst>
          </p:cNvPr>
          <p:cNvCxnSpPr>
            <a:cxnSpLocks noChangeShapeType="1"/>
            <a:stCxn id="73" idx="0"/>
            <a:endCxn id="75" idx="2"/>
          </p:cNvCxnSpPr>
          <p:nvPr/>
        </p:nvCxnSpPr>
        <p:spPr bwMode="auto">
          <a:xfrm flipH="1" flipV="1">
            <a:off x="7989839" y="3080282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FB6E3B67-5A28-B943-9515-C2EECA1D8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0641" y="3454546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34F79FC-4CB2-F544-9EBC-A21FDC099442}"/>
              </a:ext>
            </a:extLst>
          </p:cNvPr>
          <p:cNvSpPr/>
          <p:nvPr/>
        </p:nvSpPr>
        <p:spPr bwMode="auto">
          <a:xfrm>
            <a:off x="7004300" y="3398232"/>
            <a:ext cx="114832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Banana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3340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41" grpId="0" animBg="1"/>
      <p:bldP spid="64" grpId="0" animBg="1"/>
      <p:bldP spid="44" grpId="0" animBg="1"/>
      <p:bldP spid="54" grpId="0" animBg="1"/>
      <p:bldP spid="61" grpId="0" animBg="1"/>
      <p:bldP spid="62" grpId="0" animBg="1"/>
      <p:bldP spid="67" grpId="0"/>
      <p:bldP spid="45" grpId="0" animBg="1"/>
      <p:bldP spid="53" grpId="0" animBg="1"/>
      <p:bldP spid="71" grpId="0" animBg="1"/>
      <p:bldP spid="72" grpId="0" animBg="1"/>
      <p:bldP spid="73" grpId="0" animBg="1"/>
      <p:bldP spid="75" grpId="0" animBg="1"/>
      <p:bldP spid="78" grpId="0" animBg="1"/>
      <p:bldP spid="7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A006BBF-96A8-7A46-B40B-B79E209924DD}"/>
              </a:ext>
            </a:extLst>
          </p:cNvPr>
          <p:cNvCxnSpPr>
            <a:cxnSpLocks noChangeShapeType="1"/>
            <a:stCxn id="68" idx="0"/>
            <a:endCxn id="49" idx="2"/>
          </p:cNvCxnSpPr>
          <p:nvPr/>
        </p:nvCxnSpPr>
        <p:spPr bwMode="auto">
          <a:xfrm flipH="1" flipV="1">
            <a:off x="6402672" y="768469"/>
            <a:ext cx="807925" cy="101394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8001" y="305389"/>
            <a:ext cx="5201840" cy="501253"/>
          </a:xfrm>
        </p:spPr>
        <p:txBody>
          <a:bodyPr/>
          <a:lstStyle/>
          <a:p>
            <a:r>
              <a:rPr lang="en-US" dirty="0"/>
              <a:t>Replace condition </a:t>
            </a:r>
            <a:r>
              <a:rPr lang="en-US" sz="1400" dirty="0"/>
              <a:t>(with Sequence parent) </a:t>
            </a:r>
            <a:r>
              <a:rPr lang="en-US" dirty="0"/>
              <a:t>with new subtree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47518" y="346207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Wear Jacket</a:t>
            </a:r>
          </a:p>
        </p:txBody>
      </p:sp>
      <p:cxnSp>
        <p:nvCxnSpPr>
          <p:cNvPr id="8" name="Straight Arrow Connector 7"/>
          <p:cNvCxnSpPr>
            <a:cxnSpLocks noChangeShapeType="1"/>
            <a:stCxn id="12" idx="0"/>
            <a:endCxn id="25" idx="2"/>
          </p:cNvCxnSpPr>
          <p:nvPr/>
        </p:nvCxnSpPr>
        <p:spPr bwMode="auto">
          <a:xfrm flipV="1">
            <a:off x="1561952" y="2094152"/>
            <a:ext cx="1409553" cy="79167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15505" y="288582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3" name="Straight Arrow Connector 12"/>
          <p:cNvCxnSpPr>
            <a:cxnSpLocks noChangeShapeType="1"/>
            <a:stCxn id="41" idx="0"/>
            <a:endCxn id="12" idx="2"/>
          </p:cNvCxnSpPr>
          <p:nvPr/>
        </p:nvCxnSpPr>
        <p:spPr bwMode="auto">
          <a:xfrm flipV="1">
            <a:off x="1272159" y="3103707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 noChangeShapeType="1"/>
            <a:stCxn id="5" idx="0"/>
            <a:endCxn id="12" idx="2"/>
          </p:cNvCxnSpPr>
          <p:nvPr/>
        </p:nvCxnSpPr>
        <p:spPr bwMode="auto">
          <a:xfrm flipH="1" flipV="1">
            <a:off x="1561952" y="3103707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832100" y="1765842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26" name="Straight Arrow Connector 25"/>
          <p:cNvCxnSpPr>
            <a:cxnSpLocks noChangeShapeType="1"/>
            <a:stCxn id="25" idx="2"/>
            <a:endCxn id="27" idx="0"/>
          </p:cNvCxnSpPr>
          <p:nvPr/>
        </p:nvCxnSpPr>
        <p:spPr bwMode="auto">
          <a:xfrm flipH="1">
            <a:off x="1024180" y="2094152"/>
            <a:ext cx="1947325" cy="20204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Oval 26"/>
          <p:cNvSpPr/>
          <p:nvPr/>
        </p:nvSpPr>
        <p:spPr bwMode="auto">
          <a:xfrm>
            <a:off x="354457" y="2296201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Freezing</a:t>
            </a: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6256225" y="550585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0" name="Straight Arrow Connector 49"/>
          <p:cNvCxnSpPr>
            <a:cxnSpLocks noChangeShapeType="1"/>
            <a:stCxn id="52" idx="0"/>
            <a:endCxn id="49" idx="2"/>
          </p:cNvCxnSpPr>
          <p:nvPr/>
        </p:nvCxnSpPr>
        <p:spPr bwMode="auto">
          <a:xfrm flipH="1" flipV="1">
            <a:off x="6402672" y="768469"/>
            <a:ext cx="821937" cy="38469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2" name="Oval 51"/>
          <p:cNvSpPr/>
          <p:nvPr/>
        </p:nvSpPr>
        <p:spPr bwMode="auto">
          <a:xfrm>
            <a:off x="6810441" y="1153162"/>
            <a:ext cx="82833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Hungry</a:t>
            </a:r>
          </a:p>
        </p:txBody>
      </p:sp>
      <p:sp>
        <p:nvSpPr>
          <p:cNvPr id="58" name="Oval 57"/>
          <p:cNvSpPr/>
          <p:nvPr/>
        </p:nvSpPr>
        <p:spPr bwMode="auto">
          <a:xfrm>
            <a:off x="2436908" y="1184824"/>
            <a:ext cx="102404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Freezing</a:t>
            </a:r>
          </a:p>
        </p:txBody>
      </p:sp>
      <p:cxnSp>
        <p:nvCxnSpPr>
          <p:cNvPr id="60" name="Straight Arrow Connector 59"/>
          <p:cNvCxnSpPr>
            <a:cxnSpLocks noChangeShapeType="1"/>
            <a:stCxn id="58" idx="0"/>
            <a:endCxn id="49" idx="2"/>
          </p:cNvCxnSpPr>
          <p:nvPr/>
        </p:nvCxnSpPr>
        <p:spPr bwMode="auto">
          <a:xfrm flipV="1">
            <a:off x="2948931" y="768469"/>
            <a:ext cx="3453741" cy="41635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1132754" y="343797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64" name="Oval 63"/>
          <p:cNvSpPr/>
          <p:nvPr/>
        </p:nvSpPr>
        <p:spPr bwMode="auto">
          <a:xfrm>
            <a:off x="521483" y="3381663"/>
            <a:ext cx="120325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Warm Jacket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5F0C4D-1974-6F42-A832-0E9AEED03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6313" y="346207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Go Inside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FCE4F1B-0212-7D4F-A7CC-0B61EDF4AB5C}"/>
              </a:ext>
            </a:extLst>
          </p:cNvPr>
          <p:cNvCxnSpPr>
            <a:cxnSpLocks noChangeShapeType="1"/>
            <a:stCxn id="54" idx="0"/>
            <a:endCxn id="25" idx="2"/>
          </p:cNvCxnSpPr>
          <p:nvPr/>
        </p:nvCxnSpPr>
        <p:spPr bwMode="auto">
          <a:xfrm flipH="1" flipV="1">
            <a:off x="2971505" y="2094152"/>
            <a:ext cx="779242" cy="75167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455E654-65D8-4246-A96D-D511AA7D3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4300" y="284582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FEFD501-3BF8-2E45-BE6F-3CA2396673F2}"/>
              </a:ext>
            </a:extLst>
          </p:cNvPr>
          <p:cNvCxnSpPr>
            <a:cxnSpLocks noChangeShapeType="1"/>
            <a:stCxn id="61" idx="0"/>
            <a:endCxn id="54" idx="2"/>
          </p:cNvCxnSpPr>
          <p:nvPr/>
        </p:nvCxnSpPr>
        <p:spPr bwMode="auto">
          <a:xfrm flipV="1">
            <a:off x="3460954" y="3063713"/>
            <a:ext cx="289793" cy="37426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AD45DB-FB65-5543-823D-19105A17F8B7}"/>
              </a:ext>
            </a:extLst>
          </p:cNvPr>
          <p:cNvCxnSpPr>
            <a:cxnSpLocks noChangeShapeType="1"/>
            <a:stCxn id="44" idx="0"/>
            <a:endCxn id="54" idx="2"/>
          </p:cNvCxnSpPr>
          <p:nvPr/>
        </p:nvCxnSpPr>
        <p:spPr bwMode="auto">
          <a:xfrm flipH="1" flipV="1">
            <a:off x="3750747" y="3063713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AA337D24-B04F-7449-9C73-DA9194891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1549" y="343797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70743D5-BDAB-7B4C-8FA3-8C857FEBC74F}"/>
              </a:ext>
            </a:extLst>
          </p:cNvPr>
          <p:cNvSpPr/>
          <p:nvPr/>
        </p:nvSpPr>
        <p:spPr bwMode="auto">
          <a:xfrm>
            <a:off x="2765208" y="3381663"/>
            <a:ext cx="114832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Door Open</a:t>
            </a:r>
          </a:p>
        </p:txBody>
      </p:sp>
      <p:sp>
        <p:nvSpPr>
          <p:cNvPr id="67" name="Title 1">
            <a:extLst>
              <a:ext uri="{FF2B5EF4-FFF2-40B4-BE49-F238E27FC236}">
                <a16:creationId xmlns:a16="http://schemas.microsoft.com/office/drawing/2014/main" id="{EE5A8CBA-8399-FB4E-881D-CD00685BB18E}"/>
              </a:ext>
            </a:extLst>
          </p:cNvPr>
          <p:cNvSpPr txBox="1">
            <a:spLocks/>
          </p:cNvSpPr>
          <p:nvPr/>
        </p:nvSpPr>
        <p:spPr>
          <a:xfrm>
            <a:off x="1024180" y="4415421"/>
            <a:ext cx="7981409" cy="442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000" dirty="0">
                <a:ea typeface="ＭＳ Ｐゴシック" charset="0"/>
                <a:cs typeface="ＭＳ Ｐゴシック" charset="0"/>
              </a:rPr>
              <a:t>Iterate this…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75C38B1-BFB0-D843-8A57-B65AB71EA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610" y="3478642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Apple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C698D1B-772C-C04F-8EAE-ADA6113D930D}"/>
              </a:ext>
            </a:extLst>
          </p:cNvPr>
          <p:cNvCxnSpPr>
            <a:cxnSpLocks noChangeShapeType="1"/>
            <a:stCxn id="53" idx="0"/>
            <a:endCxn id="68" idx="2"/>
          </p:cNvCxnSpPr>
          <p:nvPr/>
        </p:nvCxnSpPr>
        <p:spPr bwMode="auto">
          <a:xfrm flipV="1">
            <a:off x="5801044" y="2110721"/>
            <a:ext cx="1409553" cy="79167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D126D93F-794C-9349-969D-2E2DBFB57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4597" y="2902392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474032B-0740-BE43-8C3F-4F9AA271646B}"/>
              </a:ext>
            </a:extLst>
          </p:cNvPr>
          <p:cNvCxnSpPr>
            <a:cxnSpLocks noChangeShapeType="1"/>
            <a:stCxn id="71" idx="0"/>
            <a:endCxn id="53" idx="2"/>
          </p:cNvCxnSpPr>
          <p:nvPr/>
        </p:nvCxnSpPr>
        <p:spPr bwMode="auto">
          <a:xfrm flipV="1">
            <a:off x="5511251" y="3120276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F596EB3-A0AE-CC44-873D-7254AC84A1D2}"/>
              </a:ext>
            </a:extLst>
          </p:cNvPr>
          <p:cNvCxnSpPr>
            <a:cxnSpLocks noChangeShapeType="1"/>
            <a:stCxn id="45" idx="0"/>
            <a:endCxn id="53" idx="2"/>
          </p:cNvCxnSpPr>
          <p:nvPr/>
        </p:nvCxnSpPr>
        <p:spPr bwMode="auto">
          <a:xfrm flipH="1" flipV="1">
            <a:off x="5801044" y="3120276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7DF46CA0-E4CD-BD46-A1C6-04FD25AE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1192" y="1782411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DAA8241-C07A-FA40-A1C2-383E4D3D615E}"/>
              </a:ext>
            </a:extLst>
          </p:cNvPr>
          <p:cNvCxnSpPr>
            <a:cxnSpLocks noChangeShapeType="1"/>
            <a:stCxn id="68" idx="2"/>
            <a:endCxn id="70" idx="0"/>
          </p:cNvCxnSpPr>
          <p:nvPr/>
        </p:nvCxnSpPr>
        <p:spPr bwMode="auto">
          <a:xfrm flipH="1">
            <a:off x="5263272" y="2110721"/>
            <a:ext cx="1947325" cy="20204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F842B41F-57FA-3541-89B4-3CF311F261FA}"/>
              </a:ext>
            </a:extLst>
          </p:cNvPr>
          <p:cNvSpPr/>
          <p:nvPr/>
        </p:nvSpPr>
        <p:spPr bwMode="auto">
          <a:xfrm>
            <a:off x="4593549" y="2312770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Hungry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C708C0-1D8D-FB41-B9EC-7F852D7C6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1846" y="3454546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7F26C3E-6DB6-2047-8B1D-B0AF1F8FD354}"/>
              </a:ext>
            </a:extLst>
          </p:cNvPr>
          <p:cNvSpPr/>
          <p:nvPr/>
        </p:nvSpPr>
        <p:spPr bwMode="auto">
          <a:xfrm>
            <a:off x="4950569" y="3398232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Apple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6A08C4-F44B-7A4C-A4FB-7BB9CFF48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405" y="3478642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Banana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EC06B3E4-4FEE-8F42-8D42-E18B19125B57}"/>
              </a:ext>
            </a:extLst>
          </p:cNvPr>
          <p:cNvCxnSpPr>
            <a:cxnSpLocks noChangeShapeType="1"/>
            <a:stCxn id="75" idx="0"/>
            <a:endCxn id="68" idx="2"/>
          </p:cNvCxnSpPr>
          <p:nvPr/>
        </p:nvCxnSpPr>
        <p:spPr bwMode="auto">
          <a:xfrm flipH="1" flipV="1">
            <a:off x="7210597" y="2110721"/>
            <a:ext cx="779242" cy="75167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C2268771-5837-6542-8D93-F1CE20720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3392" y="2862398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F8280E7-0F00-8D42-8727-3FE8F77C98A4}"/>
              </a:ext>
            </a:extLst>
          </p:cNvPr>
          <p:cNvCxnSpPr>
            <a:cxnSpLocks noChangeShapeType="1"/>
            <a:stCxn id="78" idx="0"/>
            <a:endCxn id="75" idx="2"/>
          </p:cNvCxnSpPr>
          <p:nvPr/>
        </p:nvCxnSpPr>
        <p:spPr bwMode="auto">
          <a:xfrm flipV="1">
            <a:off x="7700046" y="3080282"/>
            <a:ext cx="289793" cy="37426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B3526A7-36D3-914D-8BAB-C56C736EE9F7}"/>
              </a:ext>
            </a:extLst>
          </p:cNvPr>
          <p:cNvCxnSpPr>
            <a:cxnSpLocks noChangeShapeType="1"/>
            <a:stCxn id="73" idx="0"/>
            <a:endCxn id="75" idx="2"/>
          </p:cNvCxnSpPr>
          <p:nvPr/>
        </p:nvCxnSpPr>
        <p:spPr bwMode="auto">
          <a:xfrm flipH="1" flipV="1">
            <a:off x="7989839" y="3080282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FB6E3B67-5A28-B943-9515-C2EECA1D8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0641" y="3454546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34F79FC-4CB2-F544-9EBC-A21FDC099442}"/>
              </a:ext>
            </a:extLst>
          </p:cNvPr>
          <p:cNvSpPr/>
          <p:nvPr/>
        </p:nvSpPr>
        <p:spPr bwMode="auto">
          <a:xfrm>
            <a:off x="7004300" y="3398232"/>
            <a:ext cx="114832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Banana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47F3A82-3D75-E04A-8E15-C9AB8880B166}"/>
              </a:ext>
            </a:extLst>
          </p:cNvPr>
          <p:cNvCxnSpPr>
            <a:cxnSpLocks noChangeShapeType="1"/>
            <a:stCxn id="25" idx="0"/>
            <a:endCxn id="49" idx="2"/>
          </p:cNvCxnSpPr>
          <p:nvPr/>
        </p:nvCxnSpPr>
        <p:spPr bwMode="auto">
          <a:xfrm flipV="1">
            <a:off x="2971505" y="768469"/>
            <a:ext cx="3431167" cy="99737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4002328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A006BBF-96A8-7A46-B40B-B79E209924DD}"/>
              </a:ext>
            </a:extLst>
          </p:cNvPr>
          <p:cNvCxnSpPr>
            <a:cxnSpLocks noChangeShapeType="1"/>
            <a:stCxn id="68" idx="0"/>
            <a:endCxn id="49" idx="2"/>
          </p:cNvCxnSpPr>
          <p:nvPr/>
        </p:nvCxnSpPr>
        <p:spPr bwMode="auto">
          <a:xfrm flipH="1" flipV="1">
            <a:off x="5161331" y="806642"/>
            <a:ext cx="2113581" cy="27400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8001" y="305389"/>
            <a:ext cx="5201840" cy="501253"/>
          </a:xfrm>
        </p:spPr>
        <p:txBody>
          <a:bodyPr/>
          <a:lstStyle/>
          <a:p>
            <a:r>
              <a:rPr lang="en-US" dirty="0"/>
              <a:t>Replace conditions…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83989" y="2296074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Wear Jacket</a:t>
            </a:r>
          </a:p>
        </p:txBody>
      </p:sp>
      <p:cxnSp>
        <p:nvCxnSpPr>
          <p:cNvPr id="8" name="Straight Arrow Connector 7"/>
          <p:cNvCxnSpPr>
            <a:cxnSpLocks noChangeShapeType="1"/>
            <a:stCxn id="12" idx="0"/>
            <a:endCxn id="25" idx="2"/>
          </p:cNvCxnSpPr>
          <p:nvPr/>
        </p:nvCxnSpPr>
        <p:spPr bwMode="auto">
          <a:xfrm flipV="1">
            <a:off x="1698423" y="1392391"/>
            <a:ext cx="1337397" cy="32743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1976" y="1719824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3" name="Straight Arrow Connector 12"/>
          <p:cNvCxnSpPr>
            <a:cxnSpLocks noChangeShapeType="1"/>
            <a:stCxn id="41" idx="0"/>
            <a:endCxn id="12" idx="2"/>
          </p:cNvCxnSpPr>
          <p:nvPr/>
        </p:nvCxnSpPr>
        <p:spPr bwMode="auto">
          <a:xfrm flipV="1">
            <a:off x="1408630" y="1937708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 noChangeShapeType="1"/>
            <a:stCxn id="5" idx="0"/>
            <a:endCxn id="12" idx="2"/>
          </p:cNvCxnSpPr>
          <p:nvPr/>
        </p:nvCxnSpPr>
        <p:spPr bwMode="auto">
          <a:xfrm flipH="1" flipV="1">
            <a:off x="1698423" y="1937708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896415" y="1064081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26" name="Straight Arrow Connector 25"/>
          <p:cNvCxnSpPr>
            <a:cxnSpLocks noChangeShapeType="1"/>
            <a:stCxn id="25" idx="2"/>
            <a:endCxn id="27" idx="0"/>
          </p:cNvCxnSpPr>
          <p:nvPr/>
        </p:nvCxnSpPr>
        <p:spPr bwMode="auto">
          <a:xfrm flipH="1">
            <a:off x="763669" y="1392391"/>
            <a:ext cx="2272151" cy="1583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Oval 26"/>
          <p:cNvSpPr/>
          <p:nvPr/>
        </p:nvSpPr>
        <p:spPr bwMode="auto">
          <a:xfrm>
            <a:off x="93946" y="1550691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Freezing</a:t>
            </a: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5014884" y="588758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1269225" y="2271978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64" name="Oval 63"/>
          <p:cNvSpPr/>
          <p:nvPr/>
        </p:nvSpPr>
        <p:spPr bwMode="auto">
          <a:xfrm>
            <a:off x="657954" y="2215664"/>
            <a:ext cx="120325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Warm Jacket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5F0C4D-1974-6F42-A832-0E9AEED03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2784" y="2296074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Go Inside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FCE4F1B-0212-7D4F-A7CC-0B61EDF4AB5C}"/>
              </a:ext>
            </a:extLst>
          </p:cNvPr>
          <p:cNvCxnSpPr>
            <a:cxnSpLocks noChangeShapeType="1"/>
            <a:stCxn id="54" idx="0"/>
            <a:endCxn id="25" idx="2"/>
          </p:cNvCxnSpPr>
          <p:nvPr/>
        </p:nvCxnSpPr>
        <p:spPr bwMode="auto">
          <a:xfrm flipH="1" flipV="1">
            <a:off x="3035820" y="1392391"/>
            <a:ext cx="851398" cy="28743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455E654-65D8-4246-A96D-D511AA7D3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0771" y="167983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FEFD501-3BF8-2E45-BE6F-3CA2396673F2}"/>
              </a:ext>
            </a:extLst>
          </p:cNvPr>
          <p:cNvCxnSpPr>
            <a:cxnSpLocks noChangeShapeType="1"/>
            <a:endCxn id="54" idx="2"/>
          </p:cNvCxnSpPr>
          <p:nvPr/>
        </p:nvCxnSpPr>
        <p:spPr bwMode="auto">
          <a:xfrm flipV="1">
            <a:off x="3597425" y="1897714"/>
            <a:ext cx="289793" cy="37426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AD45DB-FB65-5543-823D-19105A17F8B7}"/>
              </a:ext>
            </a:extLst>
          </p:cNvPr>
          <p:cNvCxnSpPr>
            <a:cxnSpLocks noChangeShapeType="1"/>
            <a:stCxn id="44" idx="0"/>
            <a:endCxn id="54" idx="2"/>
          </p:cNvCxnSpPr>
          <p:nvPr/>
        </p:nvCxnSpPr>
        <p:spPr bwMode="auto">
          <a:xfrm flipH="1" flipV="1">
            <a:off x="3887218" y="1897714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270743D5-BDAB-7B4C-8FA3-8C857FEBC74F}"/>
              </a:ext>
            </a:extLst>
          </p:cNvPr>
          <p:cNvSpPr/>
          <p:nvPr/>
        </p:nvSpPr>
        <p:spPr bwMode="auto">
          <a:xfrm>
            <a:off x="2936448" y="2237869"/>
            <a:ext cx="114832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Door Open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75C38B1-BFB0-D843-8A57-B65AB71EA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3081" y="231264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Apple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C698D1B-772C-C04F-8EAE-ADA6113D930D}"/>
              </a:ext>
            </a:extLst>
          </p:cNvPr>
          <p:cNvCxnSpPr>
            <a:cxnSpLocks noChangeShapeType="1"/>
            <a:stCxn id="53" idx="0"/>
            <a:endCxn id="68" idx="2"/>
          </p:cNvCxnSpPr>
          <p:nvPr/>
        </p:nvCxnSpPr>
        <p:spPr bwMode="auto">
          <a:xfrm flipV="1">
            <a:off x="5937515" y="1408960"/>
            <a:ext cx="1337397" cy="32743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D126D93F-794C-9349-969D-2E2DBFB57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068" y="173639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474032B-0740-BE43-8C3F-4F9AA271646B}"/>
              </a:ext>
            </a:extLst>
          </p:cNvPr>
          <p:cNvCxnSpPr>
            <a:cxnSpLocks noChangeShapeType="1"/>
            <a:stCxn id="71" idx="0"/>
            <a:endCxn id="53" idx="2"/>
          </p:cNvCxnSpPr>
          <p:nvPr/>
        </p:nvCxnSpPr>
        <p:spPr bwMode="auto">
          <a:xfrm flipV="1">
            <a:off x="5647722" y="1954277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F596EB3-A0AE-CC44-873D-7254AC84A1D2}"/>
              </a:ext>
            </a:extLst>
          </p:cNvPr>
          <p:cNvCxnSpPr>
            <a:cxnSpLocks noChangeShapeType="1"/>
            <a:stCxn id="45" idx="0"/>
            <a:endCxn id="53" idx="2"/>
          </p:cNvCxnSpPr>
          <p:nvPr/>
        </p:nvCxnSpPr>
        <p:spPr bwMode="auto">
          <a:xfrm flipH="1" flipV="1">
            <a:off x="5937515" y="1954277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7DF46CA0-E4CD-BD46-A1C6-04FD25AE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5507" y="1080650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DAA8241-C07A-FA40-A1C2-383E4D3D615E}"/>
              </a:ext>
            </a:extLst>
          </p:cNvPr>
          <p:cNvCxnSpPr>
            <a:cxnSpLocks noChangeShapeType="1"/>
            <a:stCxn id="68" idx="2"/>
            <a:endCxn id="70" idx="0"/>
          </p:cNvCxnSpPr>
          <p:nvPr/>
        </p:nvCxnSpPr>
        <p:spPr bwMode="auto">
          <a:xfrm flipH="1">
            <a:off x="5002761" y="1408960"/>
            <a:ext cx="2272151" cy="1583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F842B41F-57FA-3541-89B4-3CF311F261FA}"/>
              </a:ext>
            </a:extLst>
          </p:cNvPr>
          <p:cNvSpPr/>
          <p:nvPr/>
        </p:nvSpPr>
        <p:spPr bwMode="auto">
          <a:xfrm>
            <a:off x="4333038" y="1567260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Hungry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C708C0-1D8D-FB41-B9EC-7F852D7C6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317" y="228854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7F26C3E-6DB6-2047-8B1D-B0AF1F8FD354}"/>
              </a:ext>
            </a:extLst>
          </p:cNvPr>
          <p:cNvSpPr/>
          <p:nvPr/>
        </p:nvSpPr>
        <p:spPr bwMode="auto">
          <a:xfrm>
            <a:off x="5087040" y="2232233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Apple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6A08C4-F44B-7A4C-A4FB-7BB9CFF48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1876" y="231264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Banana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EC06B3E4-4FEE-8F42-8D42-E18B19125B57}"/>
              </a:ext>
            </a:extLst>
          </p:cNvPr>
          <p:cNvCxnSpPr>
            <a:cxnSpLocks noChangeShapeType="1"/>
            <a:stCxn id="75" idx="0"/>
            <a:endCxn id="68" idx="2"/>
          </p:cNvCxnSpPr>
          <p:nvPr/>
        </p:nvCxnSpPr>
        <p:spPr bwMode="auto">
          <a:xfrm flipH="1" flipV="1">
            <a:off x="7274912" y="1408960"/>
            <a:ext cx="851398" cy="28743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C2268771-5837-6542-8D93-F1CE20720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9863" y="169639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F8280E7-0F00-8D42-8727-3FE8F77C98A4}"/>
              </a:ext>
            </a:extLst>
          </p:cNvPr>
          <p:cNvCxnSpPr>
            <a:cxnSpLocks noChangeShapeType="1"/>
            <a:stCxn id="78" idx="0"/>
            <a:endCxn id="75" idx="2"/>
          </p:cNvCxnSpPr>
          <p:nvPr/>
        </p:nvCxnSpPr>
        <p:spPr bwMode="auto">
          <a:xfrm flipV="1">
            <a:off x="7836517" y="1914283"/>
            <a:ext cx="289793" cy="37426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B3526A7-36D3-914D-8BAB-C56C736EE9F7}"/>
              </a:ext>
            </a:extLst>
          </p:cNvPr>
          <p:cNvCxnSpPr>
            <a:cxnSpLocks noChangeShapeType="1"/>
            <a:stCxn id="73" idx="0"/>
            <a:endCxn id="75" idx="2"/>
          </p:cNvCxnSpPr>
          <p:nvPr/>
        </p:nvCxnSpPr>
        <p:spPr bwMode="auto">
          <a:xfrm flipH="1" flipV="1">
            <a:off x="8126310" y="1914283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FB6E3B67-5A28-B943-9515-C2EECA1D8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7112" y="228854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34F79FC-4CB2-F544-9EBC-A21FDC099442}"/>
              </a:ext>
            </a:extLst>
          </p:cNvPr>
          <p:cNvSpPr/>
          <p:nvPr/>
        </p:nvSpPr>
        <p:spPr bwMode="auto">
          <a:xfrm>
            <a:off x="7140771" y="2232233"/>
            <a:ext cx="114832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Banana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47F3A82-3D75-E04A-8E15-C9AB8880B166}"/>
              </a:ext>
            </a:extLst>
          </p:cNvPr>
          <p:cNvCxnSpPr>
            <a:cxnSpLocks noChangeShapeType="1"/>
            <a:stCxn id="25" idx="0"/>
            <a:endCxn id="49" idx="2"/>
          </p:cNvCxnSpPr>
          <p:nvPr/>
        </p:nvCxnSpPr>
        <p:spPr bwMode="auto">
          <a:xfrm flipV="1">
            <a:off x="3035820" y="806642"/>
            <a:ext cx="2125511" cy="25743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B9E2F8EE-B871-2E46-ACA2-06CE436C8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2608" y="3363231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Open door with key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E9A1A86-0A3B-9548-9427-F830798B6860}"/>
              </a:ext>
            </a:extLst>
          </p:cNvPr>
          <p:cNvCxnSpPr>
            <a:cxnSpLocks noChangeShapeType="1"/>
            <a:stCxn id="80" idx="0"/>
            <a:endCxn id="83" idx="2"/>
          </p:cNvCxnSpPr>
          <p:nvPr/>
        </p:nvCxnSpPr>
        <p:spPr bwMode="auto">
          <a:xfrm flipH="1" flipV="1">
            <a:off x="3533246" y="2623889"/>
            <a:ext cx="73796" cy="23491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15C890B-2D37-0748-B46F-DD26018BE7E9}"/>
              </a:ext>
            </a:extLst>
          </p:cNvPr>
          <p:cNvCxnSpPr>
            <a:cxnSpLocks noChangeShapeType="1"/>
            <a:stCxn id="83" idx="2"/>
            <a:endCxn id="87" idx="0"/>
          </p:cNvCxnSpPr>
          <p:nvPr/>
        </p:nvCxnSpPr>
        <p:spPr bwMode="auto">
          <a:xfrm>
            <a:off x="3533246" y="2623889"/>
            <a:ext cx="4437189" cy="36209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FB169A99-F3D8-C048-9915-570D5CA88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595" y="285880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554070B-F554-8943-9BED-B93183AD1729}"/>
              </a:ext>
            </a:extLst>
          </p:cNvPr>
          <p:cNvCxnSpPr>
            <a:cxnSpLocks noChangeShapeType="1"/>
            <a:stCxn id="98" idx="0"/>
            <a:endCxn id="80" idx="2"/>
          </p:cNvCxnSpPr>
          <p:nvPr/>
        </p:nvCxnSpPr>
        <p:spPr bwMode="auto">
          <a:xfrm flipV="1">
            <a:off x="3317249" y="3076684"/>
            <a:ext cx="289793" cy="26019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FFB1759-43EA-494C-87A4-061C1F26E79F}"/>
              </a:ext>
            </a:extLst>
          </p:cNvPr>
          <p:cNvCxnSpPr>
            <a:cxnSpLocks noChangeShapeType="1"/>
            <a:stCxn id="63" idx="0"/>
            <a:endCxn id="80" idx="2"/>
          </p:cNvCxnSpPr>
          <p:nvPr/>
        </p:nvCxnSpPr>
        <p:spPr bwMode="auto">
          <a:xfrm flipH="1" flipV="1">
            <a:off x="3607042" y="3076684"/>
            <a:ext cx="601628" cy="28654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93448B12-6CAC-6B48-89FA-CD3A0A14A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3841" y="2295579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8F6E197-812D-8E40-8152-D2B45A272305}"/>
              </a:ext>
            </a:extLst>
          </p:cNvPr>
          <p:cNvCxnSpPr>
            <a:cxnSpLocks noChangeShapeType="1"/>
            <a:stCxn id="83" idx="2"/>
            <a:endCxn id="85" idx="0"/>
          </p:cNvCxnSpPr>
          <p:nvPr/>
        </p:nvCxnSpPr>
        <p:spPr bwMode="auto">
          <a:xfrm flipH="1">
            <a:off x="716351" y="2623889"/>
            <a:ext cx="2816895" cy="9657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32E8399B-F145-4D47-884F-92DABEA4A92D}"/>
              </a:ext>
            </a:extLst>
          </p:cNvPr>
          <p:cNvSpPr/>
          <p:nvPr/>
        </p:nvSpPr>
        <p:spPr bwMode="auto">
          <a:xfrm>
            <a:off x="46628" y="2720465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Door is open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9B228DA-A4A8-9147-AC80-272F150F7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1463" y="3425186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Brake door open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5199CA-8AEC-ED49-832F-7672CDE0F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988" y="2985986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675CC83-E40C-F847-AA5F-F503B6FF1BDA}"/>
              </a:ext>
            </a:extLst>
          </p:cNvPr>
          <p:cNvCxnSpPr>
            <a:cxnSpLocks noChangeShapeType="1"/>
            <a:stCxn id="90" idx="0"/>
            <a:endCxn id="87" idx="2"/>
          </p:cNvCxnSpPr>
          <p:nvPr/>
        </p:nvCxnSpPr>
        <p:spPr bwMode="auto">
          <a:xfrm flipV="1">
            <a:off x="7599664" y="3203870"/>
            <a:ext cx="370771" cy="13943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F3F7A46-DF1C-6F48-8A3C-2EAE519162A0}"/>
              </a:ext>
            </a:extLst>
          </p:cNvPr>
          <p:cNvCxnSpPr>
            <a:cxnSpLocks noChangeShapeType="1"/>
            <a:stCxn id="86" idx="0"/>
            <a:endCxn id="87" idx="2"/>
          </p:cNvCxnSpPr>
          <p:nvPr/>
        </p:nvCxnSpPr>
        <p:spPr bwMode="auto">
          <a:xfrm flipH="1" flipV="1">
            <a:off x="7970435" y="3203870"/>
            <a:ext cx="567090" cy="22131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0" name="Oval 89">
            <a:extLst>
              <a:ext uri="{FF2B5EF4-FFF2-40B4-BE49-F238E27FC236}">
                <a16:creationId xmlns:a16="http://schemas.microsoft.com/office/drawing/2014/main" id="{AC9855A8-D6FB-EA45-9DCD-2ECE7C55125D}"/>
              </a:ext>
            </a:extLst>
          </p:cNvPr>
          <p:cNvSpPr/>
          <p:nvPr/>
        </p:nvSpPr>
        <p:spPr bwMode="auto">
          <a:xfrm>
            <a:off x="7185496" y="3343302"/>
            <a:ext cx="82833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Thin Door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BF06CA0-4F49-2547-A887-22F4F0DAEB6A}"/>
              </a:ext>
            </a:extLst>
          </p:cNvPr>
          <p:cNvSpPr/>
          <p:nvPr/>
        </p:nvSpPr>
        <p:spPr bwMode="auto">
          <a:xfrm>
            <a:off x="6125536" y="3379325"/>
            <a:ext cx="102404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Crowbar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331F0393-98C3-CD4C-9910-F41D18774073}"/>
              </a:ext>
            </a:extLst>
          </p:cNvPr>
          <p:cNvCxnSpPr>
            <a:cxnSpLocks noChangeShapeType="1"/>
            <a:stCxn id="91" idx="0"/>
            <a:endCxn id="87" idx="2"/>
          </p:cNvCxnSpPr>
          <p:nvPr/>
        </p:nvCxnSpPr>
        <p:spPr bwMode="auto">
          <a:xfrm flipV="1">
            <a:off x="6637559" y="3203870"/>
            <a:ext cx="1332876" cy="17545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E032CA9E-9A26-4A46-A631-45501A992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2267" y="4492396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Search Garden</a:t>
            </a: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70F14862-D721-F047-8A67-8687C52CB3D7}"/>
              </a:ext>
            </a:extLst>
          </p:cNvPr>
          <p:cNvCxnSpPr>
            <a:cxnSpLocks noChangeShapeType="1"/>
            <a:stCxn id="98" idx="2"/>
            <a:endCxn id="102" idx="0"/>
          </p:cNvCxnSpPr>
          <p:nvPr/>
        </p:nvCxnSpPr>
        <p:spPr bwMode="auto">
          <a:xfrm>
            <a:off x="3317249" y="3665186"/>
            <a:ext cx="767365" cy="42367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09A251E-500D-F24D-BA65-428E3B26FB5F}"/>
              </a:ext>
            </a:extLst>
          </p:cNvPr>
          <p:cNvCxnSpPr>
            <a:cxnSpLocks noChangeShapeType="1"/>
            <a:stCxn id="93" idx="0"/>
            <a:endCxn id="98" idx="2"/>
          </p:cNvCxnSpPr>
          <p:nvPr/>
        </p:nvCxnSpPr>
        <p:spPr bwMode="auto">
          <a:xfrm flipH="1" flipV="1">
            <a:off x="3317249" y="3665186"/>
            <a:ext cx="2921080" cy="82721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57C4200E-C769-064D-ACD8-932890FD7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844" y="3336876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B971EA42-6089-C445-9194-9B428444F732}"/>
              </a:ext>
            </a:extLst>
          </p:cNvPr>
          <p:cNvCxnSpPr>
            <a:cxnSpLocks noChangeShapeType="1"/>
            <a:stCxn id="98" idx="2"/>
            <a:endCxn id="100" idx="0"/>
          </p:cNvCxnSpPr>
          <p:nvPr/>
        </p:nvCxnSpPr>
        <p:spPr bwMode="auto">
          <a:xfrm flipH="1">
            <a:off x="2509271" y="3665186"/>
            <a:ext cx="807978" cy="7565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0" name="Oval 99">
            <a:extLst>
              <a:ext uri="{FF2B5EF4-FFF2-40B4-BE49-F238E27FC236}">
                <a16:creationId xmlns:a16="http://schemas.microsoft.com/office/drawing/2014/main" id="{E4D6208C-3A74-2C42-8B50-34B231D3CADD}"/>
              </a:ext>
            </a:extLst>
          </p:cNvPr>
          <p:cNvSpPr/>
          <p:nvPr/>
        </p:nvSpPr>
        <p:spPr bwMode="auto">
          <a:xfrm>
            <a:off x="1839549" y="3740846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Key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A6E9691-C99D-E64D-AF5B-A7AB87837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9910" y="4492396"/>
            <a:ext cx="1443535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Search under door mat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56E5097-EF08-0F41-B4E1-D72917491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8167" y="4088857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89C71F7-B0F9-FE4B-8F4D-448C64FC2088}"/>
              </a:ext>
            </a:extLst>
          </p:cNvPr>
          <p:cNvCxnSpPr>
            <a:cxnSpLocks noChangeShapeType="1"/>
            <a:stCxn id="101" idx="0"/>
            <a:endCxn id="102" idx="2"/>
          </p:cNvCxnSpPr>
          <p:nvPr/>
        </p:nvCxnSpPr>
        <p:spPr bwMode="auto">
          <a:xfrm flipH="1" flipV="1">
            <a:off x="4084614" y="4306741"/>
            <a:ext cx="847064" cy="18565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4" name="Oval 103">
            <a:extLst>
              <a:ext uri="{FF2B5EF4-FFF2-40B4-BE49-F238E27FC236}">
                <a16:creationId xmlns:a16="http://schemas.microsoft.com/office/drawing/2014/main" id="{85B2D9A4-95FE-C74D-9F3A-2387627512C1}"/>
              </a:ext>
            </a:extLst>
          </p:cNvPr>
          <p:cNvSpPr/>
          <p:nvPr/>
        </p:nvSpPr>
        <p:spPr bwMode="auto">
          <a:xfrm>
            <a:off x="2751102" y="4394350"/>
            <a:ext cx="1139294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Door mat is removed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10FB4D10-E2E9-B44A-9199-D52D7D8A4939}"/>
              </a:ext>
            </a:extLst>
          </p:cNvPr>
          <p:cNvCxnSpPr>
            <a:cxnSpLocks noChangeShapeType="1"/>
            <a:stCxn id="104" idx="0"/>
            <a:endCxn id="102" idx="2"/>
          </p:cNvCxnSpPr>
          <p:nvPr/>
        </p:nvCxnSpPr>
        <p:spPr bwMode="auto">
          <a:xfrm flipV="1">
            <a:off x="3320749" y="4306741"/>
            <a:ext cx="763865" cy="8760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F8EA920-D5AB-F34F-8A57-05C4F89C4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023" y="3336595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Ask Person to open door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80215EE-83C4-DE4C-8E9D-2CC691024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129" y="2869168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B199E145-F2DF-FC43-A984-D2639CDB9975}"/>
              </a:ext>
            </a:extLst>
          </p:cNvPr>
          <p:cNvCxnSpPr>
            <a:cxnSpLocks noChangeShapeType="1"/>
            <a:stCxn id="116" idx="0"/>
            <a:endCxn id="112" idx="2"/>
          </p:cNvCxnSpPr>
          <p:nvPr/>
        </p:nvCxnSpPr>
        <p:spPr bwMode="auto">
          <a:xfrm flipV="1">
            <a:off x="1439739" y="3087052"/>
            <a:ext cx="433837" cy="16528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053E8D8-5990-BC43-B931-F45B3B9E8047}"/>
              </a:ext>
            </a:extLst>
          </p:cNvPr>
          <p:cNvCxnSpPr>
            <a:cxnSpLocks noChangeShapeType="1"/>
            <a:stCxn id="111" idx="0"/>
            <a:endCxn id="112" idx="2"/>
          </p:cNvCxnSpPr>
          <p:nvPr/>
        </p:nvCxnSpPr>
        <p:spPr bwMode="auto">
          <a:xfrm flipH="1" flipV="1">
            <a:off x="1873576" y="3087052"/>
            <a:ext cx="562509" cy="24954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6" name="Oval 115">
            <a:extLst>
              <a:ext uri="{FF2B5EF4-FFF2-40B4-BE49-F238E27FC236}">
                <a16:creationId xmlns:a16="http://schemas.microsoft.com/office/drawing/2014/main" id="{A58150E8-EE34-7E48-8317-28EF48EB30F7}"/>
              </a:ext>
            </a:extLst>
          </p:cNvPr>
          <p:cNvSpPr/>
          <p:nvPr/>
        </p:nvSpPr>
        <p:spPr bwMode="auto">
          <a:xfrm>
            <a:off x="933108" y="3252341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Person Nearby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756DB4B-748B-BF40-8413-BCDFC4012941}"/>
              </a:ext>
            </a:extLst>
          </p:cNvPr>
          <p:cNvCxnSpPr>
            <a:cxnSpLocks noChangeShapeType="1"/>
            <a:stCxn id="83" idx="2"/>
            <a:endCxn id="112" idx="0"/>
          </p:cNvCxnSpPr>
          <p:nvPr/>
        </p:nvCxnSpPr>
        <p:spPr bwMode="auto">
          <a:xfrm flipH="1">
            <a:off x="1873576" y="2623889"/>
            <a:ext cx="1659670" cy="24527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0" name="Title 1">
            <a:extLst>
              <a:ext uri="{FF2B5EF4-FFF2-40B4-BE49-F238E27FC236}">
                <a16:creationId xmlns:a16="http://schemas.microsoft.com/office/drawing/2014/main" id="{6E925F9C-480A-4344-97F6-C6B7047BDF88}"/>
              </a:ext>
            </a:extLst>
          </p:cNvPr>
          <p:cNvSpPr txBox="1">
            <a:spLocks/>
          </p:cNvSpPr>
          <p:nvPr/>
        </p:nvSpPr>
        <p:spPr>
          <a:xfrm>
            <a:off x="6179043" y="4415421"/>
            <a:ext cx="2826546" cy="442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000" dirty="0">
                <a:ea typeface="ＭＳ Ｐゴシック" charset="0"/>
                <a:cs typeface="ＭＳ Ｐゴシック" charset="0"/>
              </a:rPr>
              <a:t>And so on…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33E9DEAE-B7B8-524F-920B-F631ACCCC959}"/>
              </a:ext>
            </a:extLst>
          </p:cNvPr>
          <p:cNvSpPr/>
          <p:nvPr/>
        </p:nvSpPr>
        <p:spPr>
          <a:xfrm>
            <a:off x="4447870" y="712161"/>
            <a:ext cx="4927964" cy="23988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BB25F4B6-2585-834F-8F1A-2EB2B2539D8D}"/>
              </a:ext>
            </a:extLst>
          </p:cNvPr>
          <p:cNvSpPr/>
          <p:nvPr/>
        </p:nvSpPr>
        <p:spPr>
          <a:xfrm rot="399140">
            <a:off x="125489" y="886673"/>
            <a:ext cx="4927964" cy="21222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E4BB4E45-A1C9-2846-A9DE-38C98BA3F6A5}"/>
              </a:ext>
            </a:extLst>
          </p:cNvPr>
          <p:cNvSpPr/>
          <p:nvPr/>
        </p:nvSpPr>
        <p:spPr>
          <a:xfrm rot="181279">
            <a:off x="-233264" y="2396110"/>
            <a:ext cx="9910663" cy="15004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8E804C4C-62B8-614A-8E68-3D77E5CC062C}"/>
              </a:ext>
            </a:extLst>
          </p:cNvPr>
          <p:cNvSpPr/>
          <p:nvPr/>
        </p:nvSpPr>
        <p:spPr>
          <a:xfrm rot="345583">
            <a:off x="1660773" y="3518186"/>
            <a:ext cx="5188537" cy="16908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1625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80" grpId="0" animBg="1"/>
      <p:bldP spid="83" grpId="0" animBg="1"/>
      <p:bldP spid="85" grpId="0" animBg="1"/>
      <p:bldP spid="86" grpId="0" animBg="1"/>
      <p:bldP spid="87" grpId="0" animBg="1"/>
      <p:bldP spid="90" grpId="0" animBg="1"/>
      <p:bldP spid="91" grpId="0" animBg="1"/>
      <p:bldP spid="93" grpId="0" animBg="1"/>
      <p:bldP spid="98" grpId="0" animBg="1"/>
      <p:bldP spid="100" grpId="0" animBg="1"/>
      <p:bldP spid="101" grpId="0" animBg="1"/>
      <p:bldP spid="102" grpId="0" animBg="1"/>
      <p:bldP spid="104" grpId="0" animBg="1"/>
      <p:bldP spid="111" grpId="0" animBg="1"/>
      <p:bldP spid="112" grpId="0" animBg="1"/>
      <p:bldP spid="116" grpId="0" animBg="1"/>
      <p:bldP spid="120" grpId="0"/>
      <p:bldP spid="125" grpId="0" animBg="1"/>
      <p:bldP spid="126" grpId="0" animBg="1"/>
      <p:bldP spid="127" grpId="0" animBg="1"/>
      <p:bldP spid="1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A006BBF-96A8-7A46-B40B-B79E209924DD}"/>
              </a:ext>
            </a:extLst>
          </p:cNvPr>
          <p:cNvCxnSpPr>
            <a:cxnSpLocks noChangeShapeType="1"/>
            <a:stCxn id="68" idx="0"/>
            <a:endCxn id="49" idx="2"/>
          </p:cNvCxnSpPr>
          <p:nvPr/>
        </p:nvCxnSpPr>
        <p:spPr bwMode="auto">
          <a:xfrm flipH="1" flipV="1">
            <a:off x="5161331" y="806642"/>
            <a:ext cx="2113581" cy="27400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8001" y="305389"/>
            <a:ext cx="5201840" cy="501253"/>
          </a:xfrm>
        </p:spPr>
        <p:txBody>
          <a:bodyPr/>
          <a:lstStyle/>
          <a:p>
            <a:r>
              <a:rPr lang="en-US" dirty="0"/>
              <a:t>Execution example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83989" y="2296074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Wear Jacket</a:t>
            </a:r>
          </a:p>
        </p:txBody>
      </p:sp>
      <p:cxnSp>
        <p:nvCxnSpPr>
          <p:cNvPr id="8" name="Straight Arrow Connector 7"/>
          <p:cNvCxnSpPr>
            <a:cxnSpLocks noChangeShapeType="1"/>
            <a:stCxn id="12" idx="0"/>
            <a:endCxn id="25" idx="2"/>
          </p:cNvCxnSpPr>
          <p:nvPr/>
        </p:nvCxnSpPr>
        <p:spPr bwMode="auto">
          <a:xfrm flipV="1">
            <a:off x="1698423" y="1392391"/>
            <a:ext cx="1337397" cy="32743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1976" y="1719824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3" name="Straight Arrow Connector 12"/>
          <p:cNvCxnSpPr>
            <a:cxnSpLocks noChangeShapeType="1"/>
            <a:stCxn id="41" idx="0"/>
            <a:endCxn id="12" idx="2"/>
          </p:cNvCxnSpPr>
          <p:nvPr/>
        </p:nvCxnSpPr>
        <p:spPr bwMode="auto">
          <a:xfrm flipV="1">
            <a:off x="1408630" y="1937708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 noChangeShapeType="1"/>
            <a:stCxn id="5" idx="0"/>
            <a:endCxn id="12" idx="2"/>
          </p:cNvCxnSpPr>
          <p:nvPr/>
        </p:nvCxnSpPr>
        <p:spPr bwMode="auto">
          <a:xfrm flipH="1" flipV="1">
            <a:off x="1698423" y="1937708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896415" y="1064081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26" name="Straight Arrow Connector 25"/>
          <p:cNvCxnSpPr>
            <a:cxnSpLocks noChangeShapeType="1"/>
            <a:stCxn id="25" idx="2"/>
            <a:endCxn id="27" idx="0"/>
          </p:cNvCxnSpPr>
          <p:nvPr/>
        </p:nvCxnSpPr>
        <p:spPr bwMode="auto">
          <a:xfrm flipH="1">
            <a:off x="763669" y="1392391"/>
            <a:ext cx="2272151" cy="1583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Oval 26"/>
          <p:cNvSpPr/>
          <p:nvPr/>
        </p:nvSpPr>
        <p:spPr bwMode="auto">
          <a:xfrm>
            <a:off x="93946" y="1550691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Freezing</a:t>
            </a: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5014884" y="588758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1269225" y="2271978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64" name="Oval 63"/>
          <p:cNvSpPr/>
          <p:nvPr/>
        </p:nvSpPr>
        <p:spPr bwMode="auto">
          <a:xfrm>
            <a:off x="657954" y="2215664"/>
            <a:ext cx="120325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Warm Jacket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5F0C4D-1974-6F42-A832-0E9AEED03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2784" y="2296074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Go Inside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FCE4F1B-0212-7D4F-A7CC-0B61EDF4AB5C}"/>
              </a:ext>
            </a:extLst>
          </p:cNvPr>
          <p:cNvCxnSpPr>
            <a:cxnSpLocks noChangeShapeType="1"/>
            <a:stCxn id="54" idx="0"/>
            <a:endCxn id="25" idx="2"/>
          </p:cNvCxnSpPr>
          <p:nvPr/>
        </p:nvCxnSpPr>
        <p:spPr bwMode="auto">
          <a:xfrm flipH="1" flipV="1">
            <a:off x="3035820" y="1392391"/>
            <a:ext cx="851398" cy="28743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455E654-65D8-4246-A96D-D511AA7D3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0771" y="167983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FEFD501-3BF8-2E45-BE6F-3CA2396673F2}"/>
              </a:ext>
            </a:extLst>
          </p:cNvPr>
          <p:cNvCxnSpPr>
            <a:cxnSpLocks noChangeShapeType="1"/>
            <a:stCxn id="83" idx="0"/>
            <a:endCxn id="54" idx="2"/>
          </p:cNvCxnSpPr>
          <p:nvPr/>
        </p:nvCxnSpPr>
        <p:spPr bwMode="auto">
          <a:xfrm flipV="1">
            <a:off x="3533246" y="1897714"/>
            <a:ext cx="353972" cy="39786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AD45DB-FB65-5543-823D-19105A17F8B7}"/>
              </a:ext>
            </a:extLst>
          </p:cNvPr>
          <p:cNvCxnSpPr>
            <a:cxnSpLocks noChangeShapeType="1"/>
            <a:stCxn id="44" idx="0"/>
            <a:endCxn id="54" idx="2"/>
          </p:cNvCxnSpPr>
          <p:nvPr/>
        </p:nvCxnSpPr>
        <p:spPr bwMode="auto">
          <a:xfrm flipH="1" flipV="1">
            <a:off x="3887218" y="1897714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975C38B1-BFB0-D843-8A57-B65AB71EA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3081" y="231264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Apple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C698D1B-772C-C04F-8EAE-ADA6113D930D}"/>
              </a:ext>
            </a:extLst>
          </p:cNvPr>
          <p:cNvCxnSpPr>
            <a:cxnSpLocks noChangeShapeType="1"/>
            <a:stCxn id="53" idx="0"/>
            <a:endCxn id="68" idx="2"/>
          </p:cNvCxnSpPr>
          <p:nvPr/>
        </p:nvCxnSpPr>
        <p:spPr bwMode="auto">
          <a:xfrm flipV="1">
            <a:off x="5937515" y="1408960"/>
            <a:ext cx="1337397" cy="32743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D126D93F-794C-9349-969D-2E2DBFB57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068" y="173639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474032B-0740-BE43-8C3F-4F9AA271646B}"/>
              </a:ext>
            </a:extLst>
          </p:cNvPr>
          <p:cNvCxnSpPr>
            <a:cxnSpLocks noChangeShapeType="1"/>
            <a:stCxn id="71" idx="0"/>
            <a:endCxn id="53" idx="2"/>
          </p:cNvCxnSpPr>
          <p:nvPr/>
        </p:nvCxnSpPr>
        <p:spPr bwMode="auto">
          <a:xfrm flipV="1">
            <a:off x="5647722" y="1954277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F596EB3-A0AE-CC44-873D-7254AC84A1D2}"/>
              </a:ext>
            </a:extLst>
          </p:cNvPr>
          <p:cNvCxnSpPr>
            <a:cxnSpLocks noChangeShapeType="1"/>
            <a:stCxn id="45" idx="0"/>
            <a:endCxn id="53" idx="2"/>
          </p:cNvCxnSpPr>
          <p:nvPr/>
        </p:nvCxnSpPr>
        <p:spPr bwMode="auto">
          <a:xfrm flipH="1" flipV="1">
            <a:off x="5937515" y="1954277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7DF46CA0-E4CD-BD46-A1C6-04FD25AE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5507" y="1080650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DAA8241-C07A-FA40-A1C2-383E4D3D615E}"/>
              </a:ext>
            </a:extLst>
          </p:cNvPr>
          <p:cNvCxnSpPr>
            <a:cxnSpLocks noChangeShapeType="1"/>
            <a:stCxn id="68" idx="2"/>
            <a:endCxn id="70" idx="0"/>
          </p:cNvCxnSpPr>
          <p:nvPr/>
        </p:nvCxnSpPr>
        <p:spPr bwMode="auto">
          <a:xfrm flipH="1">
            <a:off x="5002761" y="1408960"/>
            <a:ext cx="2272151" cy="1583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F842B41F-57FA-3541-89B4-3CF311F261FA}"/>
              </a:ext>
            </a:extLst>
          </p:cNvPr>
          <p:cNvSpPr/>
          <p:nvPr/>
        </p:nvSpPr>
        <p:spPr bwMode="auto">
          <a:xfrm>
            <a:off x="4333038" y="1567260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Hungry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C708C0-1D8D-FB41-B9EC-7F852D7C6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317" y="228854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7F26C3E-6DB6-2047-8B1D-B0AF1F8FD354}"/>
              </a:ext>
            </a:extLst>
          </p:cNvPr>
          <p:cNvSpPr/>
          <p:nvPr/>
        </p:nvSpPr>
        <p:spPr bwMode="auto">
          <a:xfrm>
            <a:off x="5087040" y="2232233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Apple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6A08C4-F44B-7A4C-A4FB-7BB9CFF48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1876" y="231264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Banana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EC06B3E4-4FEE-8F42-8D42-E18B19125B57}"/>
              </a:ext>
            </a:extLst>
          </p:cNvPr>
          <p:cNvCxnSpPr>
            <a:cxnSpLocks noChangeShapeType="1"/>
            <a:stCxn id="75" idx="0"/>
            <a:endCxn id="68" idx="2"/>
          </p:cNvCxnSpPr>
          <p:nvPr/>
        </p:nvCxnSpPr>
        <p:spPr bwMode="auto">
          <a:xfrm flipH="1" flipV="1">
            <a:off x="7274912" y="1408960"/>
            <a:ext cx="851398" cy="28743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C2268771-5837-6542-8D93-F1CE20720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9863" y="169639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F8280E7-0F00-8D42-8727-3FE8F77C98A4}"/>
              </a:ext>
            </a:extLst>
          </p:cNvPr>
          <p:cNvCxnSpPr>
            <a:cxnSpLocks noChangeShapeType="1"/>
            <a:stCxn id="78" idx="0"/>
            <a:endCxn id="75" idx="2"/>
          </p:cNvCxnSpPr>
          <p:nvPr/>
        </p:nvCxnSpPr>
        <p:spPr bwMode="auto">
          <a:xfrm flipV="1">
            <a:off x="7836517" y="1914283"/>
            <a:ext cx="289793" cy="37426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B3526A7-36D3-914D-8BAB-C56C736EE9F7}"/>
              </a:ext>
            </a:extLst>
          </p:cNvPr>
          <p:cNvCxnSpPr>
            <a:cxnSpLocks noChangeShapeType="1"/>
            <a:stCxn id="73" idx="0"/>
            <a:endCxn id="75" idx="2"/>
          </p:cNvCxnSpPr>
          <p:nvPr/>
        </p:nvCxnSpPr>
        <p:spPr bwMode="auto">
          <a:xfrm flipH="1" flipV="1">
            <a:off x="8126310" y="1914283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FB6E3B67-5A28-B943-9515-C2EECA1D8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7112" y="228854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34F79FC-4CB2-F544-9EBC-A21FDC099442}"/>
              </a:ext>
            </a:extLst>
          </p:cNvPr>
          <p:cNvSpPr/>
          <p:nvPr/>
        </p:nvSpPr>
        <p:spPr bwMode="auto">
          <a:xfrm>
            <a:off x="7140771" y="2232233"/>
            <a:ext cx="114832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Banana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47F3A82-3D75-E04A-8E15-C9AB8880B166}"/>
              </a:ext>
            </a:extLst>
          </p:cNvPr>
          <p:cNvCxnSpPr>
            <a:cxnSpLocks noChangeShapeType="1"/>
            <a:stCxn id="25" idx="0"/>
            <a:endCxn id="49" idx="2"/>
          </p:cNvCxnSpPr>
          <p:nvPr/>
        </p:nvCxnSpPr>
        <p:spPr bwMode="auto">
          <a:xfrm flipV="1">
            <a:off x="3035820" y="806642"/>
            <a:ext cx="2125511" cy="25743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B9E2F8EE-B871-2E46-ACA2-06CE436C8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2608" y="3363231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Open door with key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E9A1A86-0A3B-9548-9427-F830798B6860}"/>
              </a:ext>
            </a:extLst>
          </p:cNvPr>
          <p:cNvCxnSpPr>
            <a:cxnSpLocks noChangeShapeType="1"/>
            <a:stCxn id="80" idx="0"/>
            <a:endCxn id="83" idx="2"/>
          </p:cNvCxnSpPr>
          <p:nvPr/>
        </p:nvCxnSpPr>
        <p:spPr bwMode="auto">
          <a:xfrm flipH="1" flipV="1">
            <a:off x="3533246" y="2623889"/>
            <a:ext cx="73796" cy="23491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15C890B-2D37-0748-B46F-DD26018BE7E9}"/>
              </a:ext>
            </a:extLst>
          </p:cNvPr>
          <p:cNvCxnSpPr>
            <a:cxnSpLocks noChangeShapeType="1"/>
            <a:stCxn id="83" idx="2"/>
            <a:endCxn id="87" idx="0"/>
          </p:cNvCxnSpPr>
          <p:nvPr/>
        </p:nvCxnSpPr>
        <p:spPr bwMode="auto">
          <a:xfrm>
            <a:off x="3533246" y="2623889"/>
            <a:ext cx="4437189" cy="36209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FB169A99-F3D8-C048-9915-570D5CA88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595" y="285880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554070B-F554-8943-9BED-B93183AD1729}"/>
              </a:ext>
            </a:extLst>
          </p:cNvPr>
          <p:cNvCxnSpPr>
            <a:cxnSpLocks noChangeShapeType="1"/>
            <a:stCxn id="98" idx="0"/>
            <a:endCxn id="80" idx="2"/>
          </p:cNvCxnSpPr>
          <p:nvPr/>
        </p:nvCxnSpPr>
        <p:spPr bwMode="auto">
          <a:xfrm flipV="1">
            <a:off x="3317249" y="3076684"/>
            <a:ext cx="289793" cy="26019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FFB1759-43EA-494C-87A4-061C1F26E79F}"/>
              </a:ext>
            </a:extLst>
          </p:cNvPr>
          <p:cNvCxnSpPr>
            <a:cxnSpLocks noChangeShapeType="1"/>
            <a:stCxn id="63" idx="0"/>
            <a:endCxn id="80" idx="2"/>
          </p:cNvCxnSpPr>
          <p:nvPr/>
        </p:nvCxnSpPr>
        <p:spPr bwMode="auto">
          <a:xfrm flipH="1" flipV="1">
            <a:off x="3607042" y="3076684"/>
            <a:ext cx="601628" cy="28654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93448B12-6CAC-6B48-89FA-CD3A0A14A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3841" y="2295579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8F6E197-812D-8E40-8152-D2B45A272305}"/>
              </a:ext>
            </a:extLst>
          </p:cNvPr>
          <p:cNvCxnSpPr>
            <a:cxnSpLocks noChangeShapeType="1"/>
            <a:stCxn id="83" idx="2"/>
            <a:endCxn id="85" idx="0"/>
          </p:cNvCxnSpPr>
          <p:nvPr/>
        </p:nvCxnSpPr>
        <p:spPr bwMode="auto">
          <a:xfrm flipH="1">
            <a:off x="716351" y="2623889"/>
            <a:ext cx="2816895" cy="9657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32E8399B-F145-4D47-884F-92DABEA4A92D}"/>
              </a:ext>
            </a:extLst>
          </p:cNvPr>
          <p:cNvSpPr/>
          <p:nvPr/>
        </p:nvSpPr>
        <p:spPr bwMode="auto">
          <a:xfrm>
            <a:off x="46628" y="2720465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Door is open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9B228DA-A4A8-9147-AC80-272F150F7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1463" y="3425186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Brake door open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5199CA-8AEC-ED49-832F-7672CDE0F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988" y="2985986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675CC83-E40C-F847-AA5F-F503B6FF1BDA}"/>
              </a:ext>
            </a:extLst>
          </p:cNvPr>
          <p:cNvCxnSpPr>
            <a:cxnSpLocks noChangeShapeType="1"/>
            <a:stCxn id="90" idx="0"/>
            <a:endCxn id="87" idx="2"/>
          </p:cNvCxnSpPr>
          <p:nvPr/>
        </p:nvCxnSpPr>
        <p:spPr bwMode="auto">
          <a:xfrm flipV="1">
            <a:off x="7599664" y="3203870"/>
            <a:ext cx="370771" cy="13943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F3F7A46-DF1C-6F48-8A3C-2EAE519162A0}"/>
              </a:ext>
            </a:extLst>
          </p:cNvPr>
          <p:cNvCxnSpPr>
            <a:cxnSpLocks noChangeShapeType="1"/>
            <a:stCxn id="86" idx="0"/>
            <a:endCxn id="87" idx="2"/>
          </p:cNvCxnSpPr>
          <p:nvPr/>
        </p:nvCxnSpPr>
        <p:spPr bwMode="auto">
          <a:xfrm flipH="1" flipV="1">
            <a:off x="7970435" y="3203870"/>
            <a:ext cx="567090" cy="22131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0" name="Oval 89">
            <a:extLst>
              <a:ext uri="{FF2B5EF4-FFF2-40B4-BE49-F238E27FC236}">
                <a16:creationId xmlns:a16="http://schemas.microsoft.com/office/drawing/2014/main" id="{AC9855A8-D6FB-EA45-9DCD-2ECE7C55125D}"/>
              </a:ext>
            </a:extLst>
          </p:cNvPr>
          <p:cNvSpPr/>
          <p:nvPr/>
        </p:nvSpPr>
        <p:spPr bwMode="auto">
          <a:xfrm>
            <a:off x="7185496" y="3343302"/>
            <a:ext cx="82833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Thin Door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BF06CA0-4F49-2547-A887-22F4F0DAEB6A}"/>
              </a:ext>
            </a:extLst>
          </p:cNvPr>
          <p:cNvSpPr/>
          <p:nvPr/>
        </p:nvSpPr>
        <p:spPr bwMode="auto">
          <a:xfrm>
            <a:off x="6125536" y="3379325"/>
            <a:ext cx="102404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Crowbar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331F0393-98C3-CD4C-9910-F41D18774073}"/>
              </a:ext>
            </a:extLst>
          </p:cNvPr>
          <p:cNvCxnSpPr>
            <a:cxnSpLocks noChangeShapeType="1"/>
            <a:stCxn id="91" idx="0"/>
            <a:endCxn id="87" idx="2"/>
          </p:cNvCxnSpPr>
          <p:nvPr/>
        </p:nvCxnSpPr>
        <p:spPr bwMode="auto">
          <a:xfrm flipV="1">
            <a:off x="6637559" y="3203870"/>
            <a:ext cx="1332876" cy="17545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E032CA9E-9A26-4A46-A631-45501A992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2267" y="4492396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Search Garden</a:t>
            </a: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70F14862-D721-F047-8A67-8687C52CB3D7}"/>
              </a:ext>
            </a:extLst>
          </p:cNvPr>
          <p:cNvCxnSpPr>
            <a:cxnSpLocks noChangeShapeType="1"/>
            <a:stCxn id="98" idx="2"/>
            <a:endCxn id="102" idx="0"/>
          </p:cNvCxnSpPr>
          <p:nvPr/>
        </p:nvCxnSpPr>
        <p:spPr bwMode="auto">
          <a:xfrm>
            <a:off x="3317249" y="3665186"/>
            <a:ext cx="767365" cy="42367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09A251E-500D-F24D-BA65-428E3B26FB5F}"/>
              </a:ext>
            </a:extLst>
          </p:cNvPr>
          <p:cNvCxnSpPr>
            <a:cxnSpLocks noChangeShapeType="1"/>
            <a:stCxn id="93" idx="0"/>
            <a:endCxn id="98" idx="2"/>
          </p:cNvCxnSpPr>
          <p:nvPr/>
        </p:nvCxnSpPr>
        <p:spPr bwMode="auto">
          <a:xfrm flipH="1" flipV="1">
            <a:off x="3317249" y="3665186"/>
            <a:ext cx="2921080" cy="82721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57C4200E-C769-064D-ACD8-932890FD7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844" y="3336876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B971EA42-6089-C445-9194-9B428444F732}"/>
              </a:ext>
            </a:extLst>
          </p:cNvPr>
          <p:cNvCxnSpPr>
            <a:cxnSpLocks noChangeShapeType="1"/>
            <a:stCxn id="98" idx="2"/>
            <a:endCxn id="100" idx="0"/>
          </p:cNvCxnSpPr>
          <p:nvPr/>
        </p:nvCxnSpPr>
        <p:spPr bwMode="auto">
          <a:xfrm flipH="1">
            <a:off x="2509271" y="3665186"/>
            <a:ext cx="807978" cy="7565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0" name="Oval 99">
            <a:extLst>
              <a:ext uri="{FF2B5EF4-FFF2-40B4-BE49-F238E27FC236}">
                <a16:creationId xmlns:a16="http://schemas.microsoft.com/office/drawing/2014/main" id="{E4D6208C-3A74-2C42-8B50-34B231D3CADD}"/>
              </a:ext>
            </a:extLst>
          </p:cNvPr>
          <p:cNvSpPr/>
          <p:nvPr/>
        </p:nvSpPr>
        <p:spPr bwMode="auto">
          <a:xfrm>
            <a:off x="1839549" y="3740846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Key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A6E9691-C99D-E64D-AF5B-A7AB87837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9910" y="4492396"/>
            <a:ext cx="1443535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Search under door mat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56E5097-EF08-0F41-B4E1-D72917491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8167" y="4088857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89C71F7-B0F9-FE4B-8F4D-448C64FC2088}"/>
              </a:ext>
            </a:extLst>
          </p:cNvPr>
          <p:cNvCxnSpPr>
            <a:cxnSpLocks noChangeShapeType="1"/>
            <a:stCxn id="101" idx="0"/>
            <a:endCxn id="102" idx="2"/>
          </p:cNvCxnSpPr>
          <p:nvPr/>
        </p:nvCxnSpPr>
        <p:spPr bwMode="auto">
          <a:xfrm flipH="1" flipV="1">
            <a:off x="4084614" y="4306741"/>
            <a:ext cx="847064" cy="18565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4" name="Oval 103">
            <a:extLst>
              <a:ext uri="{FF2B5EF4-FFF2-40B4-BE49-F238E27FC236}">
                <a16:creationId xmlns:a16="http://schemas.microsoft.com/office/drawing/2014/main" id="{85B2D9A4-95FE-C74D-9F3A-2387627512C1}"/>
              </a:ext>
            </a:extLst>
          </p:cNvPr>
          <p:cNvSpPr/>
          <p:nvPr/>
        </p:nvSpPr>
        <p:spPr bwMode="auto">
          <a:xfrm>
            <a:off x="2751102" y="4394350"/>
            <a:ext cx="1139294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Door mat is removed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10FB4D10-E2E9-B44A-9199-D52D7D8A4939}"/>
              </a:ext>
            </a:extLst>
          </p:cNvPr>
          <p:cNvCxnSpPr>
            <a:cxnSpLocks noChangeShapeType="1"/>
            <a:stCxn id="104" idx="0"/>
            <a:endCxn id="102" idx="2"/>
          </p:cNvCxnSpPr>
          <p:nvPr/>
        </p:nvCxnSpPr>
        <p:spPr bwMode="auto">
          <a:xfrm flipV="1">
            <a:off x="3320749" y="4306741"/>
            <a:ext cx="763865" cy="8760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F8EA920-D5AB-F34F-8A57-05C4F89C4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023" y="3336595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Ask Person to open door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80215EE-83C4-DE4C-8E9D-2CC691024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129" y="2869168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B199E145-F2DF-FC43-A984-D2639CDB9975}"/>
              </a:ext>
            </a:extLst>
          </p:cNvPr>
          <p:cNvCxnSpPr>
            <a:cxnSpLocks noChangeShapeType="1"/>
            <a:stCxn id="116" idx="0"/>
            <a:endCxn id="112" idx="2"/>
          </p:cNvCxnSpPr>
          <p:nvPr/>
        </p:nvCxnSpPr>
        <p:spPr bwMode="auto">
          <a:xfrm flipV="1">
            <a:off x="1439739" y="3087052"/>
            <a:ext cx="433837" cy="16528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053E8D8-5990-BC43-B931-F45B3B9E8047}"/>
              </a:ext>
            </a:extLst>
          </p:cNvPr>
          <p:cNvCxnSpPr>
            <a:cxnSpLocks noChangeShapeType="1"/>
            <a:stCxn id="111" idx="0"/>
            <a:endCxn id="112" idx="2"/>
          </p:cNvCxnSpPr>
          <p:nvPr/>
        </p:nvCxnSpPr>
        <p:spPr bwMode="auto">
          <a:xfrm flipH="1" flipV="1">
            <a:off x="1873576" y="3087052"/>
            <a:ext cx="562509" cy="24954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6" name="Oval 115">
            <a:extLst>
              <a:ext uri="{FF2B5EF4-FFF2-40B4-BE49-F238E27FC236}">
                <a16:creationId xmlns:a16="http://schemas.microsoft.com/office/drawing/2014/main" id="{A58150E8-EE34-7E48-8317-28EF48EB30F7}"/>
              </a:ext>
            </a:extLst>
          </p:cNvPr>
          <p:cNvSpPr/>
          <p:nvPr/>
        </p:nvSpPr>
        <p:spPr bwMode="auto">
          <a:xfrm>
            <a:off x="933108" y="3252341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Person Nearby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756DB4B-748B-BF40-8413-BCDFC4012941}"/>
              </a:ext>
            </a:extLst>
          </p:cNvPr>
          <p:cNvCxnSpPr>
            <a:cxnSpLocks noChangeShapeType="1"/>
            <a:stCxn id="83" idx="2"/>
            <a:endCxn id="112" idx="0"/>
          </p:cNvCxnSpPr>
          <p:nvPr/>
        </p:nvCxnSpPr>
        <p:spPr bwMode="auto">
          <a:xfrm flipH="1">
            <a:off x="1873576" y="2623889"/>
            <a:ext cx="1659670" cy="24527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4" name="Down Arrow 93">
            <a:extLst>
              <a:ext uri="{FF2B5EF4-FFF2-40B4-BE49-F238E27FC236}">
                <a16:creationId xmlns:a16="http://schemas.microsoft.com/office/drawing/2014/main" id="{FC1FCF09-87A1-6D4B-9D89-6D352A95A873}"/>
              </a:ext>
            </a:extLst>
          </p:cNvPr>
          <p:cNvSpPr/>
          <p:nvPr/>
        </p:nvSpPr>
        <p:spPr>
          <a:xfrm rot="10800000">
            <a:off x="832972" y="1217119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07" name="Down Arrow 106">
            <a:extLst>
              <a:ext uri="{FF2B5EF4-FFF2-40B4-BE49-F238E27FC236}">
                <a16:creationId xmlns:a16="http://schemas.microsoft.com/office/drawing/2014/main" id="{6E984BCD-216D-AD4E-BA44-CB9B19641C59}"/>
              </a:ext>
            </a:extLst>
          </p:cNvPr>
          <p:cNvSpPr/>
          <p:nvPr/>
        </p:nvSpPr>
        <p:spPr>
          <a:xfrm>
            <a:off x="5085726" y="274753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08" name="Down Arrow 107">
            <a:extLst>
              <a:ext uri="{FF2B5EF4-FFF2-40B4-BE49-F238E27FC236}">
                <a16:creationId xmlns:a16="http://schemas.microsoft.com/office/drawing/2014/main" id="{456D92D1-AC77-E54E-9BFB-763997B22014}"/>
              </a:ext>
            </a:extLst>
          </p:cNvPr>
          <p:cNvSpPr/>
          <p:nvPr/>
        </p:nvSpPr>
        <p:spPr>
          <a:xfrm>
            <a:off x="2985233" y="771284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09" name="Down Arrow 108">
            <a:extLst>
              <a:ext uri="{FF2B5EF4-FFF2-40B4-BE49-F238E27FC236}">
                <a16:creationId xmlns:a16="http://schemas.microsoft.com/office/drawing/2014/main" id="{DE32133E-4F3E-0647-8F52-6F6CEB21CBF2}"/>
              </a:ext>
            </a:extLst>
          </p:cNvPr>
          <p:cNvSpPr/>
          <p:nvPr/>
        </p:nvSpPr>
        <p:spPr>
          <a:xfrm>
            <a:off x="1622818" y="1433070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10" name="Down Arrow 109">
            <a:extLst>
              <a:ext uri="{FF2B5EF4-FFF2-40B4-BE49-F238E27FC236}">
                <a16:creationId xmlns:a16="http://schemas.microsoft.com/office/drawing/2014/main" id="{DDFECD0E-9F50-9244-A420-147CC4091051}"/>
              </a:ext>
            </a:extLst>
          </p:cNvPr>
          <p:cNvSpPr/>
          <p:nvPr/>
        </p:nvSpPr>
        <p:spPr>
          <a:xfrm rot="10800000">
            <a:off x="1237586" y="1954971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15" name="Down Arrow 114">
            <a:extLst>
              <a:ext uri="{FF2B5EF4-FFF2-40B4-BE49-F238E27FC236}">
                <a16:creationId xmlns:a16="http://schemas.microsoft.com/office/drawing/2014/main" id="{D7874B73-11FD-4C46-9C46-2B847A6F0E31}"/>
              </a:ext>
            </a:extLst>
          </p:cNvPr>
          <p:cNvSpPr/>
          <p:nvPr/>
        </p:nvSpPr>
        <p:spPr>
          <a:xfrm rot="10800000">
            <a:off x="1824139" y="1420553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18" name="Down Arrow 117">
            <a:extLst>
              <a:ext uri="{FF2B5EF4-FFF2-40B4-BE49-F238E27FC236}">
                <a16:creationId xmlns:a16="http://schemas.microsoft.com/office/drawing/2014/main" id="{FC2E286A-45EE-5742-B0AC-D48EE1CB98E7}"/>
              </a:ext>
            </a:extLst>
          </p:cNvPr>
          <p:cNvSpPr/>
          <p:nvPr/>
        </p:nvSpPr>
        <p:spPr>
          <a:xfrm>
            <a:off x="3775701" y="1366036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19" name="Down Arrow 118">
            <a:extLst>
              <a:ext uri="{FF2B5EF4-FFF2-40B4-BE49-F238E27FC236}">
                <a16:creationId xmlns:a16="http://schemas.microsoft.com/office/drawing/2014/main" id="{EDC68011-1C1A-A042-BB9C-BFBC59791BB9}"/>
              </a:ext>
            </a:extLst>
          </p:cNvPr>
          <p:cNvSpPr/>
          <p:nvPr/>
        </p:nvSpPr>
        <p:spPr>
          <a:xfrm>
            <a:off x="231073" y="2485224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21" name="Down Arrow 120">
            <a:extLst>
              <a:ext uri="{FF2B5EF4-FFF2-40B4-BE49-F238E27FC236}">
                <a16:creationId xmlns:a16="http://schemas.microsoft.com/office/drawing/2014/main" id="{94283587-19A8-1C49-A0D7-DCF1F657CB8E}"/>
              </a:ext>
            </a:extLst>
          </p:cNvPr>
          <p:cNvSpPr/>
          <p:nvPr/>
        </p:nvSpPr>
        <p:spPr>
          <a:xfrm rot="10800000">
            <a:off x="427305" y="2452702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22" name="Down Arrow 121">
            <a:extLst>
              <a:ext uri="{FF2B5EF4-FFF2-40B4-BE49-F238E27FC236}">
                <a16:creationId xmlns:a16="http://schemas.microsoft.com/office/drawing/2014/main" id="{5C4ACD90-1623-0341-B5B1-355F7FA350C8}"/>
              </a:ext>
            </a:extLst>
          </p:cNvPr>
          <p:cNvSpPr/>
          <p:nvPr/>
        </p:nvSpPr>
        <p:spPr>
          <a:xfrm>
            <a:off x="1729737" y="2597240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23" name="Down Arrow 122">
            <a:extLst>
              <a:ext uri="{FF2B5EF4-FFF2-40B4-BE49-F238E27FC236}">
                <a16:creationId xmlns:a16="http://schemas.microsoft.com/office/drawing/2014/main" id="{6175A264-6CB1-1E4B-B738-69641596AED0}"/>
              </a:ext>
            </a:extLst>
          </p:cNvPr>
          <p:cNvSpPr/>
          <p:nvPr/>
        </p:nvSpPr>
        <p:spPr>
          <a:xfrm>
            <a:off x="1514803" y="3002798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24" name="Down Arrow 123">
            <a:extLst>
              <a:ext uri="{FF2B5EF4-FFF2-40B4-BE49-F238E27FC236}">
                <a16:creationId xmlns:a16="http://schemas.microsoft.com/office/drawing/2014/main" id="{0B673583-D4A6-F84F-B2F1-5F6EFC72D34F}"/>
              </a:ext>
            </a:extLst>
          </p:cNvPr>
          <p:cNvSpPr/>
          <p:nvPr/>
        </p:nvSpPr>
        <p:spPr>
          <a:xfrm rot="10800000">
            <a:off x="1709412" y="3009483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29" name="Down Arrow 128">
            <a:extLst>
              <a:ext uri="{FF2B5EF4-FFF2-40B4-BE49-F238E27FC236}">
                <a16:creationId xmlns:a16="http://schemas.microsoft.com/office/drawing/2014/main" id="{6A545FCB-C3C2-8341-B7A2-A968A0638182}"/>
              </a:ext>
            </a:extLst>
          </p:cNvPr>
          <p:cNvSpPr/>
          <p:nvPr/>
        </p:nvSpPr>
        <p:spPr>
          <a:xfrm rot="10800000">
            <a:off x="1901831" y="2575741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0" name="Down Arrow 129">
            <a:extLst>
              <a:ext uri="{FF2B5EF4-FFF2-40B4-BE49-F238E27FC236}">
                <a16:creationId xmlns:a16="http://schemas.microsoft.com/office/drawing/2014/main" id="{74D098BA-D20D-EC40-B286-E6419A8D6219}"/>
              </a:ext>
            </a:extLst>
          </p:cNvPr>
          <p:cNvSpPr/>
          <p:nvPr/>
        </p:nvSpPr>
        <p:spPr>
          <a:xfrm>
            <a:off x="3318236" y="2713966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1" name="Down Arrow 130">
            <a:extLst>
              <a:ext uri="{FF2B5EF4-FFF2-40B4-BE49-F238E27FC236}">
                <a16:creationId xmlns:a16="http://schemas.microsoft.com/office/drawing/2014/main" id="{851549B5-06FB-4843-BD9A-1E98C72D53E4}"/>
              </a:ext>
            </a:extLst>
          </p:cNvPr>
          <p:cNvSpPr/>
          <p:nvPr/>
        </p:nvSpPr>
        <p:spPr>
          <a:xfrm>
            <a:off x="3165784" y="3110419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2" name="Down Arrow 131">
            <a:extLst>
              <a:ext uri="{FF2B5EF4-FFF2-40B4-BE49-F238E27FC236}">
                <a16:creationId xmlns:a16="http://schemas.microsoft.com/office/drawing/2014/main" id="{05B53C14-7FCD-8B44-9569-A2E0DEDFECD5}"/>
              </a:ext>
            </a:extLst>
          </p:cNvPr>
          <p:cNvSpPr/>
          <p:nvPr/>
        </p:nvSpPr>
        <p:spPr>
          <a:xfrm>
            <a:off x="4032850" y="3031742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3" name="Down Arrow 132">
            <a:extLst>
              <a:ext uri="{FF2B5EF4-FFF2-40B4-BE49-F238E27FC236}">
                <a16:creationId xmlns:a16="http://schemas.microsoft.com/office/drawing/2014/main" id="{95325AE7-57F4-9C46-B874-B76F532F3C03}"/>
              </a:ext>
            </a:extLst>
          </p:cNvPr>
          <p:cNvSpPr/>
          <p:nvPr/>
        </p:nvSpPr>
        <p:spPr>
          <a:xfrm rot="10800000">
            <a:off x="4297703" y="3009255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4" name="Down Arrow 133">
            <a:extLst>
              <a:ext uri="{FF2B5EF4-FFF2-40B4-BE49-F238E27FC236}">
                <a16:creationId xmlns:a16="http://schemas.microsoft.com/office/drawing/2014/main" id="{8487AE49-777B-4F4C-A45E-D39401B05D14}"/>
              </a:ext>
            </a:extLst>
          </p:cNvPr>
          <p:cNvSpPr/>
          <p:nvPr/>
        </p:nvSpPr>
        <p:spPr>
          <a:xfrm rot="10800000">
            <a:off x="2977956" y="3643350"/>
            <a:ext cx="151209" cy="219075"/>
          </a:xfrm>
          <a:prstGeom prst="downArrow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5" name="Down Arrow 134">
            <a:extLst>
              <a:ext uri="{FF2B5EF4-FFF2-40B4-BE49-F238E27FC236}">
                <a16:creationId xmlns:a16="http://schemas.microsoft.com/office/drawing/2014/main" id="{3B2E5712-BC0F-9A4F-8FE9-60557570A69E}"/>
              </a:ext>
            </a:extLst>
          </p:cNvPr>
          <p:cNvSpPr/>
          <p:nvPr/>
        </p:nvSpPr>
        <p:spPr>
          <a:xfrm rot="10800000">
            <a:off x="3663907" y="2640321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6" name="Down Arrow 135">
            <a:extLst>
              <a:ext uri="{FF2B5EF4-FFF2-40B4-BE49-F238E27FC236}">
                <a16:creationId xmlns:a16="http://schemas.microsoft.com/office/drawing/2014/main" id="{6D0E9435-B699-8C49-8D0C-F15E82E2740D}"/>
              </a:ext>
            </a:extLst>
          </p:cNvPr>
          <p:cNvSpPr/>
          <p:nvPr/>
        </p:nvSpPr>
        <p:spPr>
          <a:xfrm rot="10800000">
            <a:off x="3943168" y="1344429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7" name="Down Arrow 136">
            <a:extLst>
              <a:ext uri="{FF2B5EF4-FFF2-40B4-BE49-F238E27FC236}">
                <a16:creationId xmlns:a16="http://schemas.microsoft.com/office/drawing/2014/main" id="{85BA0AD4-5F33-AE45-8B4A-3B787EA8BC0B}"/>
              </a:ext>
            </a:extLst>
          </p:cNvPr>
          <p:cNvSpPr/>
          <p:nvPr/>
        </p:nvSpPr>
        <p:spPr>
          <a:xfrm rot="10800000">
            <a:off x="3177624" y="747267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8" name="Down Arrow 137">
            <a:extLst>
              <a:ext uri="{FF2B5EF4-FFF2-40B4-BE49-F238E27FC236}">
                <a16:creationId xmlns:a16="http://schemas.microsoft.com/office/drawing/2014/main" id="{79E68FB8-0820-6645-BF6E-098591A1894B}"/>
              </a:ext>
            </a:extLst>
          </p:cNvPr>
          <p:cNvSpPr/>
          <p:nvPr/>
        </p:nvSpPr>
        <p:spPr>
          <a:xfrm rot="10800000">
            <a:off x="5307778" y="260448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9" name="Down Arrow 138">
            <a:extLst>
              <a:ext uri="{FF2B5EF4-FFF2-40B4-BE49-F238E27FC236}">
                <a16:creationId xmlns:a16="http://schemas.microsoft.com/office/drawing/2014/main" id="{D08638C6-45AB-A047-91A7-441CEC9B88CA}"/>
              </a:ext>
            </a:extLst>
          </p:cNvPr>
          <p:cNvSpPr/>
          <p:nvPr/>
        </p:nvSpPr>
        <p:spPr>
          <a:xfrm>
            <a:off x="622845" y="1217119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0" name="Down Arrow 139">
            <a:extLst>
              <a:ext uri="{FF2B5EF4-FFF2-40B4-BE49-F238E27FC236}">
                <a16:creationId xmlns:a16="http://schemas.microsoft.com/office/drawing/2014/main" id="{C4720233-EAD7-534D-9DF6-6C7AC75B02A1}"/>
              </a:ext>
            </a:extLst>
          </p:cNvPr>
          <p:cNvSpPr/>
          <p:nvPr/>
        </p:nvSpPr>
        <p:spPr>
          <a:xfrm>
            <a:off x="1076458" y="1966679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1" name="Down Arrow 140">
            <a:extLst>
              <a:ext uri="{FF2B5EF4-FFF2-40B4-BE49-F238E27FC236}">
                <a16:creationId xmlns:a16="http://schemas.microsoft.com/office/drawing/2014/main" id="{4DA1DC2C-B8F2-3D4E-BBCD-BACDA52AC96A}"/>
              </a:ext>
            </a:extLst>
          </p:cNvPr>
          <p:cNvSpPr/>
          <p:nvPr/>
        </p:nvSpPr>
        <p:spPr>
          <a:xfrm>
            <a:off x="3347680" y="2013246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2" name="Down Arrow 141">
            <a:extLst>
              <a:ext uri="{FF2B5EF4-FFF2-40B4-BE49-F238E27FC236}">
                <a16:creationId xmlns:a16="http://schemas.microsoft.com/office/drawing/2014/main" id="{FDB95931-E4CD-BA4B-8066-5CE6AE84FC4A}"/>
              </a:ext>
            </a:extLst>
          </p:cNvPr>
          <p:cNvSpPr/>
          <p:nvPr/>
        </p:nvSpPr>
        <p:spPr>
          <a:xfrm>
            <a:off x="2769925" y="3643350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3" name="Down Arrow 142">
            <a:extLst>
              <a:ext uri="{FF2B5EF4-FFF2-40B4-BE49-F238E27FC236}">
                <a16:creationId xmlns:a16="http://schemas.microsoft.com/office/drawing/2014/main" id="{A5995E45-4BC7-D645-8F0D-3E9EEACC9691}"/>
              </a:ext>
            </a:extLst>
          </p:cNvPr>
          <p:cNvSpPr/>
          <p:nvPr/>
        </p:nvSpPr>
        <p:spPr>
          <a:xfrm rot="10800000">
            <a:off x="3308001" y="3098520"/>
            <a:ext cx="151209" cy="219075"/>
          </a:xfrm>
          <a:prstGeom prst="downArrow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4" name="Down Arrow 143">
            <a:extLst>
              <a:ext uri="{FF2B5EF4-FFF2-40B4-BE49-F238E27FC236}">
                <a16:creationId xmlns:a16="http://schemas.microsoft.com/office/drawing/2014/main" id="{D2D778C3-A3B2-3347-AFAD-2D24C4B5018C}"/>
              </a:ext>
            </a:extLst>
          </p:cNvPr>
          <p:cNvSpPr/>
          <p:nvPr/>
        </p:nvSpPr>
        <p:spPr>
          <a:xfrm rot="10800000">
            <a:off x="3536522" y="2003925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3981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107" grpId="0" animBg="1"/>
      <p:bldP spid="108" grpId="0" animBg="1"/>
      <p:bldP spid="109" grpId="0" animBg="1"/>
      <p:bldP spid="110" grpId="0" animBg="1"/>
      <p:bldP spid="115" grpId="0" animBg="1"/>
      <p:bldP spid="118" grpId="0" animBg="1"/>
      <p:bldP spid="119" grpId="0" animBg="1"/>
      <p:bldP spid="121" grpId="0" animBg="1"/>
      <p:bldP spid="122" grpId="0" animBg="1"/>
      <p:bldP spid="123" grpId="0" animBg="1"/>
      <p:bldP spid="124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A006BBF-96A8-7A46-B40B-B79E209924DD}"/>
              </a:ext>
            </a:extLst>
          </p:cNvPr>
          <p:cNvCxnSpPr>
            <a:cxnSpLocks noChangeShapeType="1"/>
            <a:stCxn id="68" idx="0"/>
            <a:endCxn id="49" idx="2"/>
          </p:cNvCxnSpPr>
          <p:nvPr/>
        </p:nvCxnSpPr>
        <p:spPr bwMode="auto">
          <a:xfrm flipH="1" flipV="1">
            <a:off x="5161331" y="806642"/>
            <a:ext cx="2113581" cy="27400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8001" y="305389"/>
            <a:ext cx="5201840" cy="501253"/>
          </a:xfrm>
        </p:spPr>
        <p:txBody>
          <a:bodyPr/>
          <a:lstStyle/>
          <a:p>
            <a:r>
              <a:rPr lang="en-US" dirty="0"/>
              <a:t>Execution example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83989" y="2296074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Wear Jacket</a:t>
            </a:r>
          </a:p>
        </p:txBody>
      </p:sp>
      <p:cxnSp>
        <p:nvCxnSpPr>
          <p:cNvPr id="8" name="Straight Arrow Connector 7"/>
          <p:cNvCxnSpPr>
            <a:cxnSpLocks noChangeShapeType="1"/>
            <a:stCxn id="12" idx="0"/>
            <a:endCxn id="25" idx="2"/>
          </p:cNvCxnSpPr>
          <p:nvPr/>
        </p:nvCxnSpPr>
        <p:spPr bwMode="auto">
          <a:xfrm flipV="1">
            <a:off x="1698423" y="1392391"/>
            <a:ext cx="1337397" cy="32743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1976" y="1719824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3" name="Straight Arrow Connector 12"/>
          <p:cNvCxnSpPr>
            <a:cxnSpLocks noChangeShapeType="1"/>
            <a:stCxn id="41" idx="0"/>
            <a:endCxn id="12" idx="2"/>
          </p:cNvCxnSpPr>
          <p:nvPr/>
        </p:nvCxnSpPr>
        <p:spPr bwMode="auto">
          <a:xfrm flipV="1">
            <a:off x="1408630" y="1937708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 noChangeShapeType="1"/>
            <a:stCxn id="5" idx="0"/>
            <a:endCxn id="12" idx="2"/>
          </p:cNvCxnSpPr>
          <p:nvPr/>
        </p:nvCxnSpPr>
        <p:spPr bwMode="auto">
          <a:xfrm flipH="1" flipV="1">
            <a:off x="1698423" y="1937708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896415" y="1064081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26" name="Straight Arrow Connector 25"/>
          <p:cNvCxnSpPr>
            <a:cxnSpLocks noChangeShapeType="1"/>
            <a:stCxn id="25" idx="2"/>
            <a:endCxn id="27" idx="0"/>
          </p:cNvCxnSpPr>
          <p:nvPr/>
        </p:nvCxnSpPr>
        <p:spPr bwMode="auto">
          <a:xfrm flipH="1">
            <a:off x="763669" y="1392391"/>
            <a:ext cx="2272151" cy="1583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Oval 26"/>
          <p:cNvSpPr/>
          <p:nvPr/>
        </p:nvSpPr>
        <p:spPr bwMode="auto">
          <a:xfrm>
            <a:off x="93946" y="1550691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Freezing</a:t>
            </a: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5014884" y="588758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1269225" y="2271978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64" name="Oval 63"/>
          <p:cNvSpPr/>
          <p:nvPr/>
        </p:nvSpPr>
        <p:spPr bwMode="auto">
          <a:xfrm>
            <a:off x="657954" y="2215664"/>
            <a:ext cx="120325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Warm Jacket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5F0C4D-1974-6F42-A832-0E9AEED03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2784" y="2296074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Go Inside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FCE4F1B-0212-7D4F-A7CC-0B61EDF4AB5C}"/>
              </a:ext>
            </a:extLst>
          </p:cNvPr>
          <p:cNvCxnSpPr>
            <a:cxnSpLocks noChangeShapeType="1"/>
            <a:stCxn id="54" idx="0"/>
            <a:endCxn id="25" idx="2"/>
          </p:cNvCxnSpPr>
          <p:nvPr/>
        </p:nvCxnSpPr>
        <p:spPr bwMode="auto">
          <a:xfrm flipH="1" flipV="1">
            <a:off x="3035820" y="1392391"/>
            <a:ext cx="851398" cy="28743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455E654-65D8-4246-A96D-D511AA7D3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0771" y="167983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FEFD501-3BF8-2E45-BE6F-3CA2396673F2}"/>
              </a:ext>
            </a:extLst>
          </p:cNvPr>
          <p:cNvCxnSpPr>
            <a:cxnSpLocks noChangeShapeType="1"/>
            <a:stCxn id="83" idx="0"/>
            <a:endCxn id="54" idx="2"/>
          </p:cNvCxnSpPr>
          <p:nvPr/>
        </p:nvCxnSpPr>
        <p:spPr bwMode="auto">
          <a:xfrm flipV="1">
            <a:off x="3533246" y="1897714"/>
            <a:ext cx="353972" cy="39786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AD45DB-FB65-5543-823D-19105A17F8B7}"/>
              </a:ext>
            </a:extLst>
          </p:cNvPr>
          <p:cNvCxnSpPr>
            <a:cxnSpLocks noChangeShapeType="1"/>
            <a:stCxn id="44" idx="0"/>
            <a:endCxn id="54" idx="2"/>
          </p:cNvCxnSpPr>
          <p:nvPr/>
        </p:nvCxnSpPr>
        <p:spPr bwMode="auto">
          <a:xfrm flipH="1" flipV="1">
            <a:off x="3887218" y="1897714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975C38B1-BFB0-D843-8A57-B65AB71EA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3081" y="231264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Apple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C698D1B-772C-C04F-8EAE-ADA6113D930D}"/>
              </a:ext>
            </a:extLst>
          </p:cNvPr>
          <p:cNvCxnSpPr>
            <a:cxnSpLocks noChangeShapeType="1"/>
            <a:stCxn id="53" idx="0"/>
            <a:endCxn id="68" idx="2"/>
          </p:cNvCxnSpPr>
          <p:nvPr/>
        </p:nvCxnSpPr>
        <p:spPr bwMode="auto">
          <a:xfrm flipV="1">
            <a:off x="5937515" y="1408960"/>
            <a:ext cx="1337397" cy="32743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D126D93F-794C-9349-969D-2E2DBFB57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068" y="173639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474032B-0740-BE43-8C3F-4F9AA271646B}"/>
              </a:ext>
            </a:extLst>
          </p:cNvPr>
          <p:cNvCxnSpPr>
            <a:cxnSpLocks noChangeShapeType="1"/>
            <a:stCxn id="71" idx="0"/>
            <a:endCxn id="53" idx="2"/>
          </p:cNvCxnSpPr>
          <p:nvPr/>
        </p:nvCxnSpPr>
        <p:spPr bwMode="auto">
          <a:xfrm flipV="1">
            <a:off x="5647722" y="1954277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F596EB3-A0AE-CC44-873D-7254AC84A1D2}"/>
              </a:ext>
            </a:extLst>
          </p:cNvPr>
          <p:cNvCxnSpPr>
            <a:cxnSpLocks noChangeShapeType="1"/>
            <a:stCxn id="45" idx="0"/>
            <a:endCxn id="53" idx="2"/>
          </p:cNvCxnSpPr>
          <p:nvPr/>
        </p:nvCxnSpPr>
        <p:spPr bwMode="auto">
          <a:xfrm flipH="1" flipV="1">
            <a:off x="5937515" y="1954277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7DF46CA0-E4CD-BD46-A1C6-04FD25AE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5507" y="1080650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DAA8241-C07A-FA40-A1C2-383E4D3D615E}"/>
              </a:ext>
            </a:extLst>
          </p:cNvPr>
          <p:cNvCxnSpPr>
            <a:cxnSpLocks noChangeShapeType="1"/>
            <a:stCxn id="68" idx="2"/>
            <a:endCxn id="70" idx="0"/>
          </p:cNvCxnSpPr>
          <p:nvPr/>
        </p:nvCxnSpPr>
        <p:spPr bwMode="auto">
          <a:xfrm flipH="1">
            <a:off x="5002761" y="1408960"/>
            <a:ext cx="2272151" cy="1583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F842B41F-57FA-3541-89B4-3CF311F261FA}"/>
              </a:ext>
            </a:extLst>
          </p:cNvPr>
          <p:cNvSpPr/>
          <p:nvPr/>
        </p:nvSpPr>
        <p:spPr bwMode="auto">
          <a:xfrm>
            <a:off x="4333038" y="1567260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Hungry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C708C0-1D8D-FB41-B9EC-7F852D7C6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317" y="228854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7F26C3E-6DB6-2047-8B1D-B0AF1F8FD354}"/>
              </a:ext>
            </a:extLst>
          </p:cNvPr>
          <p:cNvSpPr/>
          <p:nvPr/>
        </p:nvSpPr>
        <p:spPr bwMode="auto">
          <a:xfrm>
            <a:off x="5087040" y="2232233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Apple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6A08C4-F44B-7A4C-A4FB-7BB9CFF48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1876" y="231264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Banana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EC06B3E4-4FEE-8F42-8D42-E18B19125B57}"/>
              </a:ext>
            </a:extLst>
          </p:cNvPr>
          <p:cNvCxnSpPr>
            <a:cxnSpLocks noChangeShapeType="1"/>
            <a:stCxn id="75" idx="0"/>
            <a:endCxn id="68" idx="2"/>
          </p:cNvCxnSpPr>
          <p:nvPr/>
        </p:nvCxnSpPr>
        <p:spPr bwMode="auto">
          <a:xfrm flipH="1" flipV="1">
            <a:off x="7274912" y="1408960"/>
            <a:ext cx="851398" cy="28743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C2268771-5837-6542-8D93-F1CE20720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9863" y="169639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F8280E7-0F00-8D42-8727-3FE8F77C98A4}"/>
              </a:ext>
            </a:extLst>
          </p:cNvPr>
          <p:cNvCxnSpPr>
            <a:cxnSpLocks noChangeShapeType="1"/>
            <a:stCxn id="78" idx="0"/>
            <a:endCxn id="75" idx="2"/>
          </p:cNvCxnSpPr>
          <p:nvPr/>
        </p:nvCxnSpPr>
        <p:spPr bwMode="auto">
          <a:xfrm flipV="1">
            <a:off x="7836517" y="1914283"/>
            <a:ext cx="289793" cy="37426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B3526A7-36D3-914D-8BAB-C56C736EE9F7}"/>
              </a:ext>
            </a:extLst>
          </p:cNvPr>
          <p:cNvCxnSpPr>
            <a:cxnSpLocks noChangeShapeType="1"/>
            <a:stCxn id="73" idx="0"/>
            <a:endCxn id="75" idx="2"/>
          </p:cNvCxnSpPr>
          <p:nvPr/>
        </p:nvCxnSpPr>
        <p:spPr bwMode="auto">
          <a:xfrm flipH="1" flipV="1">
            <a:off x="8126310" y="1914283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FB6E3B67-5A28-B943-9515-C2EECA1D8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7112" y="228854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34F79FC-4CB2-F544-9EBC-A21FDC099442}"/>
              </a:ext>
            </a:extLst>
          </p:cNvPr>
          <p:cNvSpPr/>
          <p:nvPr/>
        </p:nvSpPr>
        <p:spPr bwMode="auto">
          <a:xfrm>
            <a:off x="7140771" y="2232233"/>
            <a:ext cx="114832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Banana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47F3A82-3D75-E04A-8E15-C9AB8880B166}"/>
              </a:ext>
            </a:extLst>
          </p:cNvPr>
          <p:cNvCxnSpPr>
            <a:cxnSpLocks noChangeShapeType="1"/>
            <a:stCxn id="25" idx="0"/>
            <a:endCxn id="49" idx="2"/>
          </p:cNvCxnSpPr>
          <p:nvPr/>
        </p:nvCxnSpPr>
        <p:spPr bwMode="auto">
          <a:xfrm flipV="1">
            <a:off x="3035820" y="806642"/>
            <a:ext cx="2125511" cy="25743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B9E2F8EE-B871-2E46-ACA2-06CE436C8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2608" y="3363231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Open door with key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E9A1A86-0A3B-9548-9427-F830798B6860}"/>
              </a:ext>
            </a:extLst>
          </p:cNvPr>
          <p:cNvCxnSpPr>
            <a:cxnSpLocks noChangeShapeType="1"/>
            <a:stCxn id="80" idx="0"/>
            <a:endCxn id="83" idx="2"/>
          </p:cNvCxnSpPr>
          <p:nvPr/>
        </p:nvCxnSpPr>
        <p:spPr bwMode="auto">
          <a:xfrm flipH="1" flipV="1">
            <a:off x="3533246" y="2623889"/>
            <a:ext cx="73796" cy="23491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15C890B-2D37-0748-B46F-DD26018BE7E9}"/>
              </a:ext>
            </a:extLst>
          </p:cNvPr>
          <p:cNvCxnSpPr>
            <a:cxnSpLocks noChangeShapeType="1"/>
            <a:stCxn id="83" idx="2"/>
            <a:endCxn id="87" idx="0"/>
          </p:cNvCxnSpPr>
          <p:nvPr/>
        </p:nvCxnSpPr>
        <p:spPr bwMode="auto">
          <a:xfrm>
            <a:off x="3533246" y="2623889"/>
            <a:ext cx="4437189" cy="36209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FB169A99-F3D8-C048-9915-570D5CA88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595" y="285880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554070B-F554-8943-9BED-B93183AD1729}"/>
              </a:ext>
            </a:extLst>
          </p:cNvPr>
          <p:cNvCxnSpPr>
            <a:cxnSpLocks noChangeShapeType="1"/>
            <a:stCxn id="98" idx="0"/>
            <a:endCxn id="80" idx="2"/>
          </p:cNvCxnSpPr>
          <p:nvPr/>
        </p:nvCxnSpPr>
        <p:spPr bwMode="auto">
          <a:xfrm flipV="1">
            <a:off x="3317249" y="3076684"/>
            <a:ext cx="289793" cy="26019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FFB1759-43EA-494C-87A4-061C1F26E79F}"/>
              </a:ext>
            </a:extLst>
          </p:cNvPr>
          <p:cNvCxnSpPr>
            <a:cxnSpLocks noChangeShapeType="1"/>
            <a:stCxn id="63" idx="0"/>
            <a:endCxn id="80" idx="2"/>
          </p:cNvCxnSpPr>
          <p:nvPr/>
        </p:nvCxnSpPr>
        <p:spPr bwMode="auto">
          <a:xfrm flipH="1" flipV="1">
            <a:off x="3607042" y="3076684"/>
            <a:ext cx="601628" cy="28654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93448B12-6CAC-6B48-89FA-CD3A0A14A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3841" y="2295579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8F6E197-812D-8E40-8152-D2B45A272305}"/>
              </a:ext>
            </a:extLst>
          </p:cNvPr>
          <p:cNvCxnSpPr>
            <a:cxnSpLocks noChangeShapeType="1"/>
            <a:stCxn id="83" idx="2"/>
            <a:endCxn id="85" idx="0"/>
          </p:cNvCxnSpPr>
          <p:nvPr/>
        </p:nvCxnSpPr>
        <p:spPr bwMode="auto">
          <a:xfrm flipH="1">
            <a:off x="716351" y="2623889"/>
            <a:ext cx="2816895" cy="9657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32E8399B-F145-4D47-884F-92DABEA4A92D}"/>
              </a:ext>
            </a:extLst>
          </p:cNvPr>
          <p:cNvSpPr/>
          <p:nvPr/>
        </p:nvSpPr>
        <p:spPr bwMode="auto">
          <a:xfrm>
            <a:off x="46628" y="2720465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Door is open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9B228DA-A4A8-9147-AC80-272F150F7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1463" y="3425186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Brake door open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C5199CA-8AEC-ED49-832F-7672CDE0F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988" y="2985986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675CC83-E40C-F847-AA5F-F503B6FF1BDA}"/>
              </a:ext>
            </a:extLst>
          </p:cNvPr>
          <p:cNvCxnSpPr>
            <a:cxnSpLocks noChangeShapeType="1"/>
            <a:stCxn id="90" idx="0"/>
            <a:endCxn id="87" idx="2"/>
          </p:cNvCxnSpPr>
          <p:nvPr/>
        </p:nvCxnSpPr>
        <p:spPr bwMode="auto">
          <a:xfrm flipV="1">
            <a:off x="7599664" y="3203870"/>
            <a:ext cx="370771" cy="13943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F3F7A46-DF1C-6F48-8A3C-2EAE519162A0}"/>
              </a:ext>
            </a:extLst>
          </p:cNvPr>
          <p:cNvCxnSpPr>
            <a:cxnSpLocks noChangeShapeType="1"/>
            <a:stCxn id="86" idx="0"/>
            <a:endCxn id="87" idx="2"/>
          </p:cNvCxnSpPr>
          <p:nvPr/>
        </p:nvCxnSpPr>
        <p:spPr bwMode="auto">
          <a:xfrm flipH="1" flipV="1">
            <a:off x="7970435" y="3203870"/>
            <a:ext cx="567090" cy="22131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0" name="Oval 89">
            <a:extLst>
              <a:ext uri="{FF2B5EF4-FFF2-40B4-BE49-F238E27FC236}">
                <a16:creationId xmlns:a16="http://schemas.microsoft.com/office/drawing/2014/main" id="{AC9855A8-D6FB-EA45-9DCD-2ECE7C55125D}"/>
              </a:ext>
            </a:extLst>
          </p:cNvPr>
          <p:cNvSpPr/>
          <p:nvPr/>
        </p:nvSpPr>
        <p:spPr bwMode="auto">
          <a:xfrm>
            <a:off x="7185496" y="3343302"/>
            <a:ext cx="82833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Thin Door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BF06CA0-4F49-2547-A887-22F4F0DAEB6A}"/>
              </a:ext>
            </a:extLst>
          </p:cNvPr>
          <p:cNvSpPr/>
          <p:nvPr/>
        </p:nvSpPr>
        <p:spPr bwMode="auto">
          <a:xfrm>
            <a:off x="6125536" y="3379325"/>
            <a:ext cx="102404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Crowbar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331F0393-98C3-CD4C-9910-F41D18774073}"/>
              </a:ext>
            </a:extLst>
          </p:cNvPr>
          <p:cNvCxnSpPr>
            <a:cxnSpLocks noChangeShapeType="1"/>
            <a:stCxn id="91" idx="0"/>
            <a:endCxn id="87" idx="2"/>
          </p:cNvCxnSpPr>
          <p:nvPr/>
        </p:nvCxnSpPr>
        <p:spPr bwMode="auto">
          <a:xfrm flipV="1">
            <a:off x="6637559" y="3203870"/>
            <a:ext cx="1332876" cy="17545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E032CA9E-9A26-4A46-A631-45501A992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2267" y="4492396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Search Garden</a:t>
            </a: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70F14862-D721-F047-8A67-8687C52CB3D7}"/>
              </a:ext>
            </a:extLst>
          </p:cNvPr>
          <p:cNvCxnSpPr>
            <a:cxnSpLocks noChangeShapeType="1"/>
            <a:stCxn id="98" idx="2"/>
            <a:endCxn id="102" idx="0"/>
          </p:cNvCxnSpPr>
          <p:nvPr/>
        </p:nvCxnSpPr>
        <p:spPr bwMode="auto">
          <a:xfrm>
            <a:off x="3317249" y="3665186"/>
            <a:ext cx="767365" cy="42367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09A251E-500D-F24D-BA65-428E3B26FB5F}"/>
              </a:ext>
            </a:extLst>
          </p:cNvPr>
          <p:cNvCxnSpPr>
            <a:cxnSpLocks noChangeShapeType="1"/>
            <a:stCxn id="93" idx="0"/>
            <a:endCxn id="98" idx="2"/>
          </p:cNvCxnSpPr>
          <p:nvPr/>
        </p:nvCxnSpPr>
        <p:spPr bwMode="auto">
          <a:xfrm flipH="1" flipV="1">
            <a:off x="3317249" y="3665186"/>
            <a:ext cx="2921080" cy="82721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57C4200E-C769-064D-ACD8-932890FD7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844" y="3336876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B971EA42-6089-C445-9194-9B428444F732}"/>
              </a:ext>
            </a:extLst>
          </p:cNvPr>
          <p:cNvCxnSpPr>
            <a:cxnSpLocks noChangeShapeType="1"/>
            <a:stCxn id="98" idx="2"/>
            <a:endCxn id="100" idx="0"/>
          </p:cNvCxnSpPr>
          <p:nvPr/>
        </p:nvCxnSpPr>
        <p:spPr bwMode="auto">
          <a:xfrm flipH="1">
            <a:off x="2509271" y="3665186"/>
            <a:ext cx="807978" cy="7565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0" name="Oval 99">
            <a:extLst>
              <a:ext uri="{FF2B5EF4-FFF2-40B4-BE49-F238E27FC236}">
                <a16:creationId xmlns:a16="http://schemas.microsoft.com/office/drawing/2014/main" id="{E4D6208C-3A74-2C42-8B50-34B231D3CADD}"/>
              </a:ext>
            </a:extLst>
          </p:cNvPr>
          <p:cNvSpPr/>
          <p:nvPr/>
        </p:nvSpPr>
        <p:spPr bwMode="auto">
          <a:xfrm>
            <a:off x="1839549" y="3740846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Key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A6E9691-C99D-E64D-AF5B-A7AB87837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9910" y="4492396"/>
            <a:ext cx="1443535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Search under door mat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56E5097-EF08-0F41-B4E1-D72917491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8167" y="4088857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89C71F7-B0F9-FE4B-8F4D-448C64FC2088}"/>
              </a:ext>
            </a:extLst>
          </p:cNvPr>
          <p:cNvCxnSpPr>
            <a:cxnSpLocks noChangeShapeType="1"/>
            <a:stCxn id="101" idx="0"/>
            <a:endCxn id="102" idx="2"/>
          </p:cNvCxnSpPr>
          <p:nvPr/>
        </p:nvCxnSpPr>
        <p:spPr bwMode="auto">
          <a:xfrm flipH="1" flipV="1">
            <a:off x="4084614" y="4306741"/>
            <a:ext cx="847064" cy="18565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4" name="Oval 103">
            <a:extLst>
              <a:ext uri="{FF2B5EF4-FFF2-40B4-BE49-F238E27FC236}">
                <a16:creationId xmlns:a16="http://schemas.microsoft.com/office/drawing/2014/main" id="{85B2D9A4-95FE-C74D-9F3A-2387627512C1}"/>
              </a:ext>
            </a:extLst>
          </p:cNvPr>
          <p:cNvSpPr/>
          <p:nvPr/>
        </p:nvSpPr>
        <p:spPr bwMode="auto">
          <a:xfrm>
            <a:off x="2751102" y="4394350"/>
            <a:ext cx="1139294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Door mat is removed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10FB4D10-E2E9-B44A-9199-D52D7D8A4939}"/>
              </a:ext>
            </a:extLst>
          </p:cNvPr>
          <p:cNvCxnSpPr>
            <a:cxnSpLocks noChangeShapeType="1"/>
            <a:stCxn id="104" idx="0"/>
            <a:endCxn id="102" idx="2"/>
          </p:cNvCxnSpPr>
          <p:nvPr/>
        </p:nvCxnSpPr>
        <p:spPr bwMode="auto">
          <a:xfrm flipV="1">
            <a:off x="3320749" y="4306741"/>
            <a:ext cx="763865" cy="8760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F8EA920-D5AB-F34F-8A57-05C4F89C4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023" y="3336595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Ask Person to open door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80215EE-83C4-DE4C-8E9D-2CC691024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129" y="2869168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B199E145-F2DF-FC43-A984-D2639CDB9975}"/>
              </a:ext>
            </a:extLst>
          </p:cNvPr>
          <p:cNvCxnSpPr>
            <a:cxnSpLocks noChangeShapeType="1"/>
            <a:stCxn id="116" idx="0"/>
            <a:endCxn id="112" idx="2"/>
          </p:cNvCxnSpPr>
          <p:nvPr/>
        </p:nvCxnSpPr>
        <p:spPr bwMode="auto">
          <a:xfrm flipV="1">
            <a:off x="1439739" y="3087052"/>
            <a:ext cx="433837" cy="16528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053E8D8-5990-BC43-B931-F45B3B9E8047}"/>
              </a:ext>
            </a:extLst>
          </p:cNvPr>
          <p:cNvCxnSpPr>
            <a:cxnSpLocks noChangeShapeType="1"/>
            <a:stCxn id="111" idx="0"/>
            <a:endCxn id="112" idx="2"/>
          </p:cNvCxnSpPr>
          <p:nvPr/>
        </p:nvCxnSpPr>
        <p:spPr bwMode="auto">
          <a:xfrm flipH="1" flipV="1">
            <a:off x="1873576" y="3087052"/>
            <a:ext cx="562509" cy="24954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6" name="Oval 115">
            <a:extLst>
              <a:ext uri="{FF2B5EF4-FFF2-40B4-BE49-F238E27FC236}">
                <a16:creationId xmlns:a16="http://schemas.microsoft.com/office/drawing/2014/main" id="{A58150E8-EE34-7E48-8317-28EF48EB30F7}"/>
              </a:ext>
            </a:extLst>
          </p:cNvPr>
          <p:cNvSpPr/>
          <p:nvPr/>
        </p:nvSpPr>
        <p:spPr bwMode="auto">
          <a:xfrm>
            <a:off x="933108" y="3252341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Person Nearby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756DB4B-748B-BF40-8413-BCDFC4012941}"/>
              </a:ext>
            </a:extLst>
          </p:cNvPr>
          <p:cNvCxnSpPr>
            <a:cxnSpLocks noChangeShapeType="1"/>
            <a:stCxn id="83" idx="2"/>
            <a:endCxn id="112" idx="0"/>
          </p:cNvCxnSpPr>
          <p:nvPr/>
        </p:nvCxnSpPr>
        <p:spPr bwMode="auto">
          <a:xfrm flipH="1">
            <a:off x="1873576" y="2623889"/>
            <a:ext cx="1659670" cy="24527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4" name="Down Arrow 93">
            <a:extLst>
              <a:ext uri="{FF2B5EF4-FFF2-40B4-BE49-F238E27FC236}">
                <a16:creationId xmlns:a16="http://schemas.microsoft.com/office/drawing/2014/main" id="{FC1FCF09-87A1-6D4B-9D89-6D352A95A873}"/>
              </a:ext>
            </a:extLst>
          </p:cNvPr>
          <p:cNvSpPr/>
          <p:nvPr/>
        </p:nvSpPr>
        <p:spPr>
          <a:xfrm rot="10800000">
            <a:off x="832972" y="1217119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07" name="Down Arrow 106">
            <a:extLst>
              <a:ext uri="{FF2B5EF4-FFF2-40B4-BE49-F238E27FC236}">
                <a16:creationId xmlns:a16="http://schemas.microsoft.com/office/drawing/2014/main" id="{6E984BCD-216D-AD4E-BA44-CB9B19641C59}"/>
              </a:ext>
            </a:extLst>
          </p:cNvPr>
          <p:cNvSpPr/>
          <p:nvPr/>
        </p:nvSpPr>
        <p:spPr>
          <a:xfrm>
            <a:off x="5085726" y="274753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08" name="Down Arrow 107">
            <a:extLst>
              <a:ext uri="{FF2B5EF4-FFF2-40B4-BE49-F238E27FC236}">
                <a16:creationId xmlns:a16="http://schemas.microsoft.com/office/drawing/2014/main" id="{456D92D1-AC77-E54E-9BFB-763997B22014}"/>
              </a:ext>
            </a:extLst>
          </p:cNvPr>
          <p:cNvSpPr/>
          <p:nvPr/>
        </p:nvSpPr>
        <p:spPr>
          <a:xfrm>
            <a:off x="2985233" y="771284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09" name="Down Arrow 108">
            <a:extLst>
              <a:ext uri="{FF2B5EF4-FFF2-40B4-BE49-F238E27FC236}">
                <a16:creationId xmlns:a16="http://schemas.microsoft.com/office/drawing/2014/main" id="{DE32133E-4F3E-0647-8F52-6F6CEB21CBF2}"/>
              </a:ext>
            </a:extLst>
          </p:cNvPr>
          <p:cNvSpPr/>
          <p:nvPr/>
        </p:nvSpPr>
        <p:spPr>
          <a:xfrm>
            <a:off x="1622818" y="1433070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10" name="Down Arrow 109">
            <a:extLst>
              <a:ext uri="{FF2B5EF4-FFF2-40B4-BE49-F238E27FC236}">
                <a16:creationId xmlns:a16="http://schemas.microsoft.com/office/drawing/2014/main" id="{DDFECD0E-9F50-9244-A420-147CC4091051}"/>
              </a:ext>
            </a:extLst>
          </p:cNvPr>
          <p:cNvSpPr/>
          <p:nvPr/>
        </p:nvSpPr>
        <p:spPr>
          <a:xfrm rot="10800000">
            <a:off x="1237586" y="1954971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15" name="Down Arrow 114">
            <a:extLst>
              <a:ext uri="{FF2B5EF4-FFF2-40B4-BE49-F238E27FC236}">
                <a16:creationId xmlns:a16="http://schemas.microsoft.com/office/drawing/2014/main" id="{D7874B73-11FD-4C46-9C46-2B847A6F0E31}"/>
              </a:ext>
            </a:extLst>
          </p:cNvPr>
          <p:cNvSpPr/>
          <p:nvPr/>
        </p:nvSpPr>
        <p:spPr>
          <a:xfrm rot="10800000">
            <a:off x="1824139" y="1420553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18" name="Down Arrow 117">
            <a:extLst>
              <a:ext uri="{FF2B5EF4-FFF2-40B4-BE49-F238E27FC236}">
                <a16:creationId xmlns:a16="http://schemas.microsoft.com/office/drawing/2014/main" id="{FC2E286A-45EE-5742-B0AC-D48EE1CB98E7}"/>
              </a:ext>
            </a:extLst>
          </p:cNvPr>
          <p:cNvSpPr/>
          <p:nvPr/>
        </p:nvSpPr>
        <p:spPr>
          <a:xfrm>
            <a:off x="3775701" y="1366036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19" name="Down Arrow 118">
            <a:extLst>
              <a:ext uri="{FF2B5EF4-FFF2-40B4-BE49-F238E27FC236}">
                <a16:creationId xmlns:a16="http://schemas.microsoft.com/office/drawing/2014/main" id="{EDC68011-1C1A-A042-BB9C-BFBC59791BB9}"/>
              </a:ext>
            </a:extLst>
          </p:cNvPr>
          <p:cNvSpPr/>
          <p:nvPr/>
        </p:nvSpPr>
        <p:spPr>
          <a:xfrm>
            <a:off x="231073" y="2485224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21" name="Down Arrow 120">
            <a:extLst>
              <a:ext uri="{FF2B5EF4-FFF2-40B4-BE49-F238E27FC236}">
                <a16:creationId xmlns:a16="http://schemas.microsoft.com/office/drawing/2014/main" id="{94283587-19A8-1C49-A0D7-DCF1F657CB8E}"/>
              </a:ext>
            </a:extLst>
          </p:cNvPr>
          <p:cNvSpPr/>
          <p:nvPr/>
        </p:nvSpPr>
        <p:spPr>
          <a:xfrm rot="10800000">
            <a:off x="427305" y="2452702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22" name="Down Arrow 121">
            <a:extLst>
              <a:ext uri="{FF2B5EF4-FFF2-40B4-BE49-F238E27FC236}">
                <a16:creationId xmlns:a16="http://schemas.microsoft.com/office/drawing/2014/main" id="{5C4ACD90-1623-0341-B5B1-355F7FA350C8}"/>
              </a:ext>
            </a:extLst>
          </p:cNvPr>
          <p:cNvSpPr/>
          <p:nvPr/>
        </p:nvSpPr>
        <p:spPr>
          <a:xfrm>
            <a:off x="1729737" y="2597240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23" name="Down Arrow 122">
            <a:extLst>
              <a:ext uri="{FF2B5EF4-FFF2-40B4-BE49-F238E27FC236}">
                <a16:creationId xmlns:a16="http://schemas.microsoft.com/office/drawing/2014/main" id="{6175A264-6CB1-1E4B-B738-69641596AED0}"/>
              </a:ext>
            </a:extLst>
          </p:cNvPr>
          <p:cNvSpPr/>
          <p:nvPr/>
        </p:nvSpPr>
        <p:spPr>
          <a:xfrm>
            <a:off x="1514803" y="3002798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24" name="Down Arrow 123">
            <a:extLst>
              <a:ext uri="{FF2B5EF4-FFF2-40B4-BE49-F238E27FC236}">
                <a16:creationId xmlns:a16="http://schemas.microsoft.com/office/drawing/2014/main" id="{0B673583-D4A6-F84F-B2F1-5F6EFC72D34F}"/>
              </a:ext>
            </a:extLst>
          </p:cNvPr>
          <p:cNvSpPr/>
          <p:nvPr/>
        </p:nvSpPr>
        <p:spPr>
          <a:xfrm rot="10800000">
            <a:off x="1709412" y="3009483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29" name="Down Arrow 128">
            <a:extLst>
              <a:ext uri="{FF2B5EF4-FFF2-40B4-BE49-F238E27FC236}">
                <a16:creationId xmlns:a16="http://schemas.microsoft.com/office/drawing/2014/main" id="{6A545FCB-C3C2-8341-B7A2-A968A0638182}"/>
              </a:ext>
            </a:extLst>
          </p:cNvPr>
          <p:cNvSpPr/>
          <p:nvPr/>
        </p:nvSpPr>
        <p:spPr>
          <a:xfrm rot="10800000">
            <a:off x="1901831" y="2575741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0" name="Down Arrow 129">
            <a:extLst>
              <a:ext uri="{FF2B5EF4-FFF2-40B4-BE49-F238E27FC236}">
                <a16:creationId xmlns:a16="http://schemas.microsoft.com/office/drawing/2014/main" id="{74D098BA-D20D-EC40-B286-E6419A8D6219}"/>
              </a:ext>
            </a:extLst>
          </p:cNvPr>
          <p:cNvSpPr/>
          <p:nvPr/>
        </p:nvSpPr>
        <p:spPr>
          <a:xfrm>
            <a:off x="3318236" y="2713966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1" name="Down Arrow 130">
            <a:extLst>
              <a:ext uri="{FF2B5EF4-FFF2-40B4-BE49-F238E27FC236}">
                <a16:creationId xmlns:a16="http://schemas.microsoft.com/office/drawing/2014/main" id="{851549B5-06FB-4843-BD9A-1E98C72D53E4}"/>
              </a:ext>
            </a:extLst>
          </p:cNvPr>
          <p:cNvSpPr/>
          <p:nvPr/>
        </p:nvSpPr>
        <p:spPr>
          <a:xfrm>
            <a:off x="3165784" y="3110419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2" name="Down Arrow 131">
            <a:extLst>
              <a:ext uri="{FF2B5EF4-FFF2-40B4-BE49-F238E27FC236}">
                <a16:creationId xmlns:a16="http://schemas.microsoft.com/office/drawing/2014/main" id="{05B53C14-7FCD-8B44-9569-A2E0DEDFECD5}"/>
              </a:ext>
            </a:extLst>
          </p:cNvPr>
          <p:cNvSpPr/>
          <p:nvPr/>
        </p:nvSpPr>
        <p:spPr>
          <a:xfrm>
            <a:off x="4032850" y="3031742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3" name="Down Arrow 132">
            <a:extLst>
              <a:ext uri="{FF2B5EF4-FFF2-40B4-BE49-F238E27FC236}">
                <a16:creationId xmlns:a16="http://schemas.microsoft.com/office/drawing/2014/main" id="{95325AE7-57F4-9C46-B874-B76F532F3C03}"/>
              </a:ext>
            </a:extLst>
          </p:cNvPr>
          <p:cNvSpPr/>
          <p:nvPr/>
        </p:nvSpPr>
        <p:spPr>
          <a:xfrm rot="10800000">
            <a:off x="4297703" y="3009255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4" name="Down Arrow 133">
            <a:extLst>
              <a:ext uri="{FF2B5EF4-FFF2-40B4-BE49-F238E27FC236}">
                <a16:creationId xmlns:a16="http://schemas.microsoft.com/office/drawing/2014/main" id="{8487AE49-777B-4F4C-A45E-D39401B05D14}"/>
              </a:ext>
            </a:extLst>
          </p:cNvPr>
          <p:cNvSpPr/>
          <p:nvPr/>
        </p:nvSpPr>
        <p:spPr>
          <a:xfrm rot="10800000">
            <a:off x="2977956" y="3643350"/>
            <a:ext cx="151209" cy="219075"/>
          </a:xfrm>
          <a:prstGeom prst="downArrow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5" name="Down Arrow 134">
            <a:extLst>
              <a:ext uri="{FF2B5EF4-FFF2-40B4-BE49-F238E27FC236}">
                <a16:creationId xmlns:a16="http://schemas.microsoft.com/office/drawing/2014/main" id="{3B2E5712-BC0F-9A4F-8FE9-60557570A69E}"/>
              </a:ext>
            </a:extLst>
          </p:cNvPr>
          <p:cNvSpPr/>
          <p:nvPr/>
        </p:nvSpPr>
        <p:spPr>
          <a:xfrm rot="10800000">
            <a:off x="3663907" y="2640321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6" name="Down Arrow 135">
            <a:extLst>
              <a:ext uri="{FF2B5EF4-FFF2-40B4-BE49-F238E27FC236}">
                <a16:creationId xmlns:a16="http://schemas.microsoft.com/office/drawing/2014/main" id="{6D0E9435-B699-8C49-8D0C-F15E82E2740D}"/>
              </a:ext>
            </a:extLst>
          </p:cNvPr>
          <p:cNvSpPr/>
          <p:nvPr/>
        </p:nvSpPr>
        <p:spPr>
          <a:xfrm rot="10800000">
            <a:off x="3943168" y="1344429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7" name="Down Arrow 136">
            <a:extLst>
              <a:ext uri="{FF2B5EF4-FFF2-40B4-BE49-F238E27FC236}">
                <a16:creationId xmlns:a16="http://schemas.microsoft.com/office/drawing/2014/main" id="{85BA0AD4-5F33-AE45-8B4A-3B787EA8BC0B}"/>
              </a:ext>
            </a:extLst>
          </p:cNvPr>
          <p:cNvSpPr/>
          <p:nvPr/>
        </p:nvSpPr>
        <p:spPr>
          <a:xfrm rot="10800000">
            <a:off x="3177624" y="747267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8" name="Down Arrow 137">
            <a:extLst>
              <a:ext uri="{FF2B5EF4-FFF2-40B4-BE49-F238E27FC236}">
                <a16:creationId xmlns:a16="http://schemas.microsoft.com/office/drawing/2014/main" id="{79E68FB8-0820-6645-BF6E-098591A1894B}"/>
              </a:ext>
            </a:extLst>
          </p:cNvPr>
          <p:cNvSpPr/>
          <p:nvPr/>
        </p:nvSpPr>
        <p:spPr>
          <a:xfrm rot="10800000">
            <a:off x="5307778" y="260448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39" name="Down Arrow 138">
            <a:extLst>
              <a:ext uri="{FF2B5EF4-FFF2-40B4-BE49-F238E27FC236}">
                <a16:creationId xmlns:a16="http://schemas.microsoft.com/office/drawing/2014/main" id="{D08638C6-45AB-A047-91A7-441CEC9B88CA}"/>
              </a:ext>
            </a:extLst>
          </p:cNvPr>
          <p:cNvSpPr/>
          <p:nvPr/>
        </p:nvSpPr>
        <p:spPr>
          <a:xfrm>
            <a:off x="622845" y="1217119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0" name="Down Arrow 139">
            <a:extLst>
              <a:ext uri="{FF2B5EF4-FFF2-40B4-BE49-F238E27FC236}">
                <a16:creationId xmlns:a16="http://schemas.microsoft.com/office/drawing/2014/main" id="{C4720233-EAD7-534D-9DF6-6C7AC75B02A1}"/>
              </a:ext>
            </a:extLst>
          </p:cNvPr>
          <p:cNvSpPr/>
          <p:nvPr/>
        </p:nvSpPr>
        <p:spPr>
          <a:xfrm>
            <a:off x="1076458" y="1966679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1" name="Down Arrow 140">
            <a:extLst>
              <a:ext uri="{FF2B5EF4-FFF2-40B4-BE49-F238E27FC236}">
                <a16:creationId xmlns:a16="http://schemas.microsoft.com/office/drawing/2014/main" id="{4DA1DC2C-B8F2-3D4E-BBCD-BACDA52AC96A}"/>
              </a:ext>
            </a:extLst>
          </p:cNvPr>
          <p:cNvSpPr/>
          <p:nvPr/>
        </p:nvSpPr>
        <p:spPr>
          <a:xfrm>
            <a:off x="3347680" y="2013246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2" name="Down Arrow 141">
            <a:extLst>
              <a:ext uri="{FF2B5EF4-FFF2-40B4-BE49-F238E27FC236}">
                <a16:creationId xmlns:a16="http://schemas.microsoft.com/office/drawing/2014/main" id="{FDB95931-E4CD-BA4B-8066-5CE6AE84FC4A}"/>
              </a:ext>
            </a:extLst>
          </p:cNvPr>
          <p:cNvSpPr/>
          <p:nvPr/>
        </p:nvSpPr>
        <p:spPr>
          <a:xfrm>
            <a:off x="2769925" y="3643350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3" name="Down Arrow 142">
            <a:extLst>
              <a:ext uri="{FF2B5EF4-FFF2-40B4-BE49-F238E27FC236}">
                <a16:creationId xmlns:a16="http://schemas.microsoft.com/office/drawing/2014/main" id="{A5995E45-4BC7-D645-8F0D-3E9EEACC9691}"/>
              </a:ext>
            </a:extLst>
          </p:cNvPr>
          <p:cNvSpPr/>
          <p:nvPr/>
        </p:nvSpPr>
        <p:spPr>
          <a:xfrm rot="10800000">
            <a:off x="3308001" y="3098520"/>
            <a:ext cx="151209" cy="219075"/>
          </a:xfrm>
          <a:prstGeom prst="downArrow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4" name="Down Arrow 143">
            <a:extLst>
              <a:ext uri="{FF2B5EF4-FFF2-40B4-BE49-F238E27FC236}">
                <a16:creationId xmlns:a16="http://schemas.microsoft.com/office/drawing/2014/main" id="{D2D778C3-A3B2-3347-AFAD-2D24C4B5018C}"/>
              </a:ext>
            </a:extLst>
          </p:cNvPr>
          <p:cNvSpPr/>
          <p:nvPr/>
        </p:nvSpPr>
        <p:spPr>
          <a:xfrm rot="10800000">
            <a:off x="3536522" y="2003925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1F6BB175-C1BF-6E4A-8176-C9C09A88D0DD}"/>
              </a:ext>
            </a:extLst>
          </p:cNvPr>
          <p:cNvSpPr/>
          <p:nvPr/>
        </p:nvSpPr>
        <p:spPr>
          <a:xfrm>
            <a:off x="-290319" y="2223001"/>
            <a:ext cx="1333421" cy="1227579"/>
          </a:xfrm>
          <a:prstGeom prst="ellipse">
            <a:avLst/>
          </a:prstGeom>
          <a:noFill/>
          <a:ln>
            <a:solidFill>
              <a:srgbClr val="FF0000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AD637F56-88E9-4B42-AC53-65798504ABB3}"/>
              </a:ext>
            </a:extLst>
          </p:cNvPr>
          <p:cNvSpPr/>
          <p:nvPr/>
        </p:nvSpPr>
        <p:spPr>
          <a:xfrm>
            <a:off x="3912571" y="1928992"/>
            <a:ext cx="1129862" cy="1077058"/>
          </a:xfrm>
          <a:prstGeom prst="ellipse">
            <a:avLst/>
          </a:prstGeom>
          <a:noFill/>
          <a:ln>
            <a:solidFill>
              <a:srgbClr val="FF0000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379E028F-2190-024E-B40C-EB509CCBB63A}"/>
              </a:ext>
            </a:extLst>
          </p:cNvPr>
          <p:cNvSpPr/>
          <p:nvPr/>
        </p:nvSpPr>
        <p:spPr>
          <a:xfrm>
            <a:off x="-37154" y="1014955"/>
            <a:ext cx="1129862" cy="1077058"/>
          </a:xfrm>
          <a:prstGeom prst="ellipse">
            <a:avLst/>
          </a:prstGeom>
          <a:noFill/>
          <a:ln>
            <a:solidFill>
              <a:srgbClr val="FF0000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9A241B7B-BF04-3243-8A88-28B6B046BC10}"/>
              </a:ext>
            </a:extLst>
          </p:cNvPr>
          <p:cNvSpPr/>
          <p:nvPr/>
        </p:nvSpPr>
        <p:spPr>
          <a:xfrm>
            <a:off x="6694126" y="749498"/>
            <a:ext cx="1129862" cy="1077058"/>
          </a:xfrm>
          <a:prstGeom prst="ellipse">
            <a:avLst/>
          </a:prstGeom>
          <a:noFill/>
          <a:ln>
            <a:solidFill>
              <a:srgbClr val="FF0000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39118785-33A7-C44F-804F-F79A46856CB2}"/>
              </a:ext>
            </a:extLst>
          </p:cNvPr>
          <p:cNvSpPr/>
          <p:nvPr/>
        </p:nvSpPr>
        <p:spPr>
          <a:xfrm>
            <a:off x="1958910" y="3555396"/>
            <a:ext cx="4873689" cy="1588103"/>
          </a:xfrm>
          <a:prstGeom prst="ellipse">
            <a:avLst/>
          </a:prstGeom>
          <a:noFill/>
          <a:ln>
            <a:solidFill>
              <a:srgbClr val="FF0000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B01B2561-FCBF-3849-BDF6-9044ED666EED}"/>
              </a:ext>
            </a:extLst>
          </p:cNvPr>
          <p:cNvSpPr/>
          <p:nvPr/>
        </p:nvSpPr>
        <p:spPr>
          <a:xfrm>
            <a:off x="651120" y="2908964"/>
            <a:ext cx="1725207" cy="1272822"/>
          </a:xfrm>
          <a:prstGeom prst="ellipse">
            <a:avLst/>
          </a:prstGeom>
          <a:noFill/>
          <a:ln>
            <a:solidFill>
              <a:srgbClr val="FF0000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307BA8F0-992C-2B41-9DFB-AC19594267D5}"/>
              </a:ext>
            </a:extLst>
          </p:cNvPr>
          <p:cNvSpPr/>
          <p:nvPr/>
        </p:nvSpPr>
        <p:spPr>
          <a:xfrm>
            <a:off x="7018798" y="2904008"/>
            <a:ext cx="1725207" cy="1272822"/>
          </a:xfrm>
          <a:prstGeom prst="ellipse">
            <a:avLst/>
          </a:prstGeom>
          <a:noFill/>
          <a:ln>
            <a:solidFill>
              <a:srgbClr val="FF0000">
                <a:alpha val="1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9397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A006BBF-96A8-7A46-B40B-B79E209924DD}"/>
              </a:ext>
            </a:extLst>
          </p:cNvPr>
          <p:cNvCxnSpPr>
            <a:cxnSpLocks noChangeShapeType="1"/>
            <a:stCxn id="68" idx="0"/>
            <a:endCxn id="49" idx="2"/>
          </p:cNvCxnSpPr>
          <p:nvPr/>
        </p:nvCxnSpPr>
        <p:spPr bwMode="auto">
          <a:xfrm flipH="1" flipV="1">
            <a:off x="6185318" y="867897"/>
            <a:ext cx="1266084" cy="342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8001" y="305389"/>
            <a:ext cx="5201840" cy="501253"/>
          </a:xfrm>
        </p:spPr>
        <p:txBody>
          <a:bodyPr/>
          <a:lstStyle/>
          <a:p>
            <a:r>
              <a:rPr lang="en-US" dirty="0"/>
              <a:t>When does this fail?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90655" y="1775928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Turn light on</a:t>
            </a:r>
          </a:p>
        </p:txBody>
      </p:sp>
      <p:cxnSp>
        <p:nvCxnSpPr>
          <p:cNvPr id="14" name="Straight Arrow Connector 13"/>
          <p:cNvCxnSpPr>
            <a:cxnSpLocks noChangeShapeType="1"/>
            <a:stCxn id="5" idx="0"/>
            <a:endCxn id="25" idx="2"/>
          </p:cNvCxnSpPr>
          <p:nvPr/>
        </p:nvCxnSpPr>
        <p:spPr bwMode="auto">
          <a:xfrm flipH="1" flipV="1">
            <a:off x="5014884" y="1487662"/>
            <a:ext cx="491833" cy="2882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875479" y="1159352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b="1" dirty="0">
                <a:sym typeface="Wingdings"/>
              </a:rPr>
              <a:t>?</a:t>
            </a:r>
          </a:p>
        </p:txBody>
      </p:sp>
      <p:cxnSp>
        <p:nvCxnSpPr>
          <p:cNvPr id="26" name="Straight Arrow Connector 25"/>
          <p:cNvCxnSpPr>
            <a:cxnSpLocks noChangeShapeType="1"/>
            <a:stCxn id="25" idx="2"/>
            <a:endCxn id="27" idx="0"/>
          </p:cNvCxnSpPr>
          <p:nvPr/>
        </p:nvCxnSpPr>
        <p:spPr bwMode="auto">
          <a:xfrm flipH="1">
            <a:off x="4281528" y="1487662"/>
            <a:ext cx="733356" cy="20785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Oval 26"/>
          <p:cNvSpPr/>
          <p:nvPr/>
        </p:nvSpPr>
        <p:spPr bwMode="auto">
          <a:xfrm>
            <a:off x="3611805" y="1695517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Camera sees burglar</a:t>
            </a: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6038871" y="65001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>
                <a:sym typeface="Wingdings" pitchFamily="1" charset="2"/>
              </a:rPr>
              <a:t></a:t>
            </a:r>
            <a:endParaRPr lang="en-US" sz="1400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DF46CA0-E4CD-BD46-A1C6-04FD25AE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1997" y="1210263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b="1" dirty="0">
                <a:sym typeface="Wingdings"/>
              </a:rPr>
              <a:t>?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DAA8241-C07A-FA40-A1C2-383E4D3D615E}"/>
              </a:ext>
            </a:extLst>
          </p:cNvPr>
          <p:cNvCxnSpPr>
            <a:cxnSpLocks noChangeShapeType="1"/>
            <a:stCxn id="68" idx="2"/>
            <a:endCxn id="70" idx="0"/>
          </p:cNvCxnSpPr>
          <p:nvPr/>
        </p:nvCxnSpPr>
        <p:spPr bwMode="auto">
          <a:xfrm flipH="1">
            <a:off x="6814839" y="1538573"/>
            <a:ext cx="636563" cy="15373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F842B41F-57FA-3541-89B4-3CF311F261FA}"/>
              </a:ext>
            </a:extLst>
          </p:cNvPr>
          <p:cNvSpPr/>
          <p:nvPr/>
        </p:nvSpPr>
        <p:spPr bwMode="auto">
          <a:xfrm>
            <a:off x="6038871" y="1692303"/>
            <a:ext cx="155193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Burglar cannot see camera 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47F3A82-3D75-E04A-8E15-C9AB8880B166}"/>
              </a:ext>
            </a:extLst>
          </p:cNvPr>
          <p:cNvCxnSpPr>
            <a:cxnSpLocks noChangeShapeType="1"/>
            <a:stCxn id="25" idx="0"/>
            <a:endCxn id="49" idx="2"/>
          </p:cNvCxnSpPr>
          <p:nvPr/>
        </p:nvCxnSpPr>
        <p:spPr bwMode="auto">
          <a:xfrm flipV="1">
            <a:off x="5014884" y="867897"/>
            <a:ext cx="1170434" cy="29145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58434840-8D31-9346-B7C9-D829F8F88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0459" y="1767302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Turn light off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4E2C41E-B2D2-3C45-8993-596C0BC6B836}"/>
              </a:ext>
            </a:extLst>
          </p:cNvPr>
          <p:cNvCxnSpPr>
            <a:cxnSpLocks noChangeShapeType="1"/>
            <a:stCxn id="63" idx="0"/>
            <a:endCxn id="68" idx="2"/>
          </p:cNvCxnSpPr>
          <p:nvPr/>
        </p:nvCxnSpPr>
        <p:spPr bwMode="auto">
          <a:xfrm flipH="1" flipV="1">
            <a:off x="7451402" y="1538573"/>
            <a:ext cx="845119" cy="22872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F1ADDDCE-0FF9-0646-9B84-D30828E96D69}"/>
              </a:ext>
            </a:extLst>
          </p:cNvPr>
          <p:cNvSpPr txBox="1"/>
          <p:nvPr/>
        </p:nvSpPr>
        <p:spPr>
          <a:xfrm>
            <a:off x="5478209" y="2536596"/>
            <a:ext cx="3527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Conflict: Action brakes already satisfied Objective</a:t>
            </a:r>
            <a:endParaRPr lang="en-US" dirty="0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7470647-1948-9F41-B41A-AD27E3E3400C}"/>
              </a:ext>
            </a:extLst>
          </p:cNvPr>
          <p:cNvCxnSpPr>
            <a:cxnSpLocks/>
            <a:stCxn id="80" idx="0"/>
          </p:cNvCxnSpPr>
          <p:nvPr/>
        </p:nvCxnSpPr>
        <p:spPr>
          <a:xfrm flipH="1" flipV="1">
            <a:off x="4718257" y="2174344"/>
            <a:ext cx="2523642" cy="3622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A4740241-ECCB-644C-B7D9-9742947DECF6}"/>
              </a:ext>
            </a:extLst>
          </p:cNvPr>
          <p:cNvCxnSpPr>
            <a:cxnSpLocks/>
            <a:stCxn id="80" idx="0"/>
          </p:cNvCxnSpPr>
          <p:nvPr/>
        </p:nvCxnSpPr>
        <p:spPr>
          <a:xfrm flipV="1">
            <a:off x="7241899" y="2174344"/>
            <a:ext cx="881062" cy="3622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1ABFBB0-A603-624B-AE5E-1E45B6385193}"/>
              </a:ext>
            </a:extLst>
          </p:cNvPr>
          <p:cNvCxnSpPr>
            <a:cxnSpLocks noChangeShapeType="1"/>
            <a:stCxn id="90" idx="0"/>
            <a:endCxn id="89" idx="2"/>
          </p:cNvCxnSpPr>
          <p:nvPr/>
        </p:nvCxnSpPr>
        <p:spPr bwMode="auto">
          <a:xfrm flipH="1" flipV="1">
            <a:off x="2909198" y="2899341"/>
            <a:ext cx="1266084" cy="342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2AF43BE0-BD89-C541-8D10-9B63BEEB9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35" y="3807372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Turn light on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4849B915-11FF-604C-AB64-4939790F1D55}"/>
              </a:ext>
            </a:extLst>
          </p:cNvPr>
          <p:cNvCxnSpPr>
            <a:cxnSpLocks noChangeShapeType="1"/>
            <a:stCxn id="84" idx="0"/>
            <a:endCxn id="86" idx="2"/>
          </p:cNvCxnSpPr>
          <p:nvPr/>
        </p:nvCxnSpPr>
        <p:spPr bwMode="auto">
          <a:xfrm flipH="1" flipV="1">
            <a:off x="1738764" y="3519106"/>
            <a:ext cx="491833" cy="2882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837E00E7-6466-2D45-9312-6D48A57A3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9359" y="3190796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b="1" dirty="0">
                <a:sym typeface="Wingdings"/>
              </a:rPr>
              <a:t>?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018BFC86-01B3-D54C-920D-7D98C4CD314B}"/>
              </a:ext>
            </a:extLst>
          </p:cNvPr>
          <p:cNvCxnSpPr>
            <a:cxnSpLocks noChangeShapeType="1"/>
            <a:stCxn id="86" idx="2"/>
            <a:endCxn id="88" idx="0"/>
          </p:cNvCxnSpPr>
          <p:nvPr/>
        </p:nvCxnSpPr>
        <p:spPr bwMode="auto">
          <a:xfrm flipH="1">
            <a:off x="1005408" y="3519106"/>
            <a:ext cx="733356" cy="20785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8577E963-80DD-5A4D-91E3-DC48071ED5D2}"/>
              </a:ext>
            </a:extLst>
          </p:cNvPr>
          <p:cNvSpPr/>
          <p:nvPr/>
        </p:nvSpPr>
        <p:spPr bwMode="auto">
          <a:xfrm>
            <a:off x="335685" y="3726961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Camera sees burglar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1820B8D-F58F-BC40-BD70-3C5D37796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2751" y="2681457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>
                <a:sym typeface="Wingdings" pitchFamily="1" charset="2"/>
              </a:rPr>
              <a:t></a:t>
            </a:r>
            <a:endParaRPr lang="en-US" sz="140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8CCBA7C-A592-BC47-9DB9-3CE18C500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5877" y="324170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b="1" dirty="0">
                <a:sym typeface="Wingdings"/>
              </a:rPr>
              <a:t>?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0127B6B-31ED-9F43-B949-E9C529274846}"/>
              </a:ext>
            </a:extLst>
          </p:cNvPr>
          <p:cNvCxnSpPr>
            <a:cxnSpLocks noChangeShapeType="1"/>
            <a:stCxn id="90" idx="2"/>
            <a:endCxn id="92" idx="0"/>
          </p:cNvCxnSpPr>
          <p:nvPr/>
        </p:nvCxnSpPr>
        <p:spPr bwMode="auto">
          <a:xfrm flipH="1">
            <a:off x="3538719" y="3570017"/>
            <a:ext cx="636563" cy="15373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8A5BAAE7-ED89-B44F-A99A-9C8B35C66E89}"/>
              </a:ext>
            </a:extLst>
          </p:cNvPr>
          <p:cNvSpPr/>
          <p:nvPr/>
        </p:nvSpPr>
        <p:spPr bwMode="auto">
          <a:xfrm>
            <a:off x="2762751" y="3723747"/>
            <a:ext cx="155193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Burglar cannot see camera 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D0AE274D-1E4E-9642-9A63-9701D67BD730}"/>
              </a:ext>
            </a:extLst>
          </p:cNvPr>
          <p:cNvCxnSpPr>
            <a:cxnSpLocks noChangeShapeType="1"/>
            <a:stCxn id="86" idx="0"/>
            <a:endCxn id="89" idx="2"/>
          </p:cNvCxnSpPr>
          <p:nvPr/>
        </p:nvCxnSpPr>
        <p:spPr bwMode="auto">
          <a:xfrm flipV="1">
            <a:off x="1738764" y="2899341"/>
            <a:ext cx="1170434" cy="29145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0969CC55-CBAF-8044-A993-480DEAA5E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4339" y="3798746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Turn light off</a:t>
            </a: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1BB2079C-A2DE-5F46-8E51-CC042A46B97F}"/>
              </a:ext>
            </a:extLst>
          </p:cNvPr>
          <p:cNvCxnSpPr>
            <a:cxnSpLocks noChangeShapeType="1"/>
            <a:stCxn id="94" idx="0"/>
            <a:endCxn id="90" idx="2"/>
          </p:cNvCxnSpPr>
          <p:nvPr/>
        </p:nvCxnSpPr>
        <p:spPr bwMode="auto">
          <a:xfrm flipH="1" flipV="1">
            <a:off x="4175282" y="3570017"/>
            <a:ext cx="845119" cy="22872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343F621C-E279-BA40-95A5-6233D2956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2809" y="3798746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Hide Camera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C95CAD2E-7D25-B647-8250-456203901226}"/>
              </a:ext>
            </a:extLst>
          </p:cNvPr>
          <p:cNvCxnSpPr>
            <a:cxnSpLocks noChangeShapeType="1"/>
            <a:stCxn id="96" idx="0"/>
            <a:endCxn id="90" idx="2"/>
          </p:cNvCxnSpPr>
          <p:nvPr/>
        </p:nvCxnSpPr>
        <p:spPr bwMode="auto">
          <a:xfrm flipH="1" flipV="1">
            <a:off x="4175282" y="3570017"/>
            <a:ext cx="1863589" cy="22872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8" name="Title 1">
            <a:extLst>
              <a:ext uri="{FF2B5EF4-FFF2-40B4-BE49-F238E27FC236}">
                <a16:creationId xmlns:a16="http://schemas.microsoft.com/office/drawing/2014/main" id="{7AA3280B-D351-314F-A034-C179A677DB30}"/>
              </a:ext>
            </a:extLst>
          </p:cNvPr>
          <p:cNvSpPr txBox="1">
            <a:spLocks/>
          </p:cNvSpPr>
          <p:nvPr/>
        </p:nvSpPr>
        <p:spPr>
          <a:xfrm>
            <a:off x="1498600" y="4415421"/>
            <a:ext cx="7506990" cy="442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000" dirty="0">
                <a:ea typeface="ＭＳ Ｐゴシック" charset="0"/>
                <a:cs typeface="ＭＳ Ｐゴシック" charset="0"/>
              </a:rPr>
              <a:t>Solution: Avoid braking already achieved goals (if possible)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230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4" grpId="0" animBg="1"/>
      <p:bldP spid="86" grpId="0" animBg="1"/>
      <p:bldP spid="88" grpId="0" animBg="1"/>
      <p:bldP spid="89" grpId="0" animBg="1"/>
      <p:bldP spid="90" grpId="0" animBg="1"/>
      <p:bldP spid="92" grpId="0" animBg="1"/>
      <p:bldP spid="94" grpId="0" animBg="1"/>
      <p:bldP spid="96" grpId="0" animBg="1"/>
      <p:bldP spid="9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8001" y="305389"/>
            <a:ext cx="4705830" cy="1075828"/>
          </a:xfrm>
        </p:spPr>
        <p:txBody>
          <a:bodyPr/>
          <a:lstStyle/>
          <a:p>
            <a:r>
              <a:rPr lang="en-US" dirty="0"/>
              <a:t>Key idea: </a:t>
            </a:r>
            <a:br>
              <a:rPr lang="en-US" dirty="0"/>
            </a:br>
            <a:r>
              <a:rPr lang="en-US" dirty="0"/>
              <a:t>Replace conditions with BT that achieve them!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47518" y="346207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Wear Jacket</a:t>
            </a:r>
          </a:p>
        </p:txBody>
      </p:sp>
      <p:cxnSp>
        <p:nvCxnSpPr>
          <p:cNvPr id="8" name="Straight Arrow Connector 7"/>
          <p:cNvCxnSpPr>
            <a:cxnSpLocks noChangeShapeType="1"/>
            <a:stCxn id="12" idx="0"/>
            <a:endCxn id="25" idx="2"/>
          </p:cNvCxnSpPr>
          <p:nvPr/>
        </p:nvCxnSpPr>
        <p:spPr bwMode="auto">
          <a:xfrm flipV="1">
            <a:off x="1561952" y="2094152"/>
            <a:ext cx="1409553" cy="79167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15505" y="288582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3" name="Straight Arrow Connector 12"/>
          <p:cNvCxnSpPr>
            <a:cxnSpLocks noChangeShapeType="1"/>
            <a:stCxn id="41" idx="0"/>
            <a:endCxn id="12" idx="2"/>
          </p:cNvCxnSpPr>
          <p:nvPr/>
        </p:nvCxnSpPr>
        <p:spPr bwMode="auto">
          <a:xfrm flipV="1">
            <a:off x="1272159" y="3103707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 noChangeShapeType="1"/>
            <a:stCxn id="5" idx="0"/>
            <a:endCxn id="12" idx="2"/>
          </p:cNvCxnSpPr>
          <p:nvPr/>
        </p:nvCxnSpPr>
        <p:spPr bwMode="auto">
          <a:xfrm flipH="1" flipV="1">
            <a:off x="1561952" y="3103707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832100" y="1765842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26" name="Straight Arrow Connector 25"/>
          <p:cNvCxnSpPr>
            <a:cxnSpLocks noChangeShapeType="1"/>
            <a:stCxn id="25" idx="2"/>
            <a:endCxn id="27" idx="0"/>
          </p:cNvCxnSpPr>
          <p:nvPr/>
        </p:nvCxnSpPr>
        <p:spPr bwMode="auto">
          <a:xfrm flipH="1">
            <a:off x="1024180" y="2094152"/>
            <a:ext cx="1947325" cy="20204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Oval 26"/>
          <p:cNvSpPr/>
          <p:nvPr/>
        </p:nvSpPr>
        <p:spPr bwMode="auto">
          <a:xfrm>
            <a:off x="354457" y="2296201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Freezing</a:t>
            </a: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7224609" y="45578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0" name="Straight Arrow Connector 49"/>
          <p:cNvCxnSpPr>
            <a:cxnSpLocks noChangeShapeType="1"/>
            <a:stCxn id="52" idx="0"/>
            <a:endCxn id="49" idx="2"/>
          </p:cNvCxnSpPr>
          <p:nvPr/>
        </p:nvCxnSpPr>
        <p:spPr bwMode="auto">
          <a:xfrm flipH="1" flipV="1">
            <a:off x="7371056" y="673667"/>
            <a:ext cx="429028" cy="43724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2" name="Oval 51"/>
          <p:cNvSpPr/>
          <p:nvPr/>
        </p:nvSpPr>
        <p:spPr bwMode="auto">
          <a:xfrm>
            <a:off x="7385916" y="1110915"/>
            <a:ext cx="82833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Hungry</a:t>
            </a:r>
          </a:p>
        </p:txBody>
      </p:sp>
      <p:sp>
        <p:nvSpPr>
          <p:cNvPr id="58" name="Oval 57"/>
          <p:cNvSpPr/>
          <p:nvPr/>
        </p:nvSpPr>
        <p:spPr bwMode="auto">
          <a:xfrm>
            <a:off x="6325956" y="1110915"/>
            <a:ext cx="102404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Freezing</a:t>
            </a:r>
          </a:p>
        </p:txBody>
      </p:sp>
      <p:cxnSp>
        <p:nvCxnSpPr>
          <p:cNvPr id="60" name="Straight Arrow Connector 59"/>
          <p:cNvCxnSpPr>
            <a:cxnSpLocks noChangeShapeType="1"/>
            <a:stCxn id="58" idx="0"/>
            <a:endCxn id="49" idx="2"/>
          </p:cNvCxnSpPr>
          <p:nvPr/>
        </p:nvCxnSpPr>
        <p:spPr bwMode="auto">
          <a:xfrm flipV="1">
            <a:off x="6837979" y="673667"/>
            <a:ext cx="533077" cy="43724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1132754" y="343797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64" name="Oval 63"/>
          <p:cNvSpPr/>
          <p:nvPr/>
        </p:nvSpPr>
        <p:spPr bwMode="auto">
          <a:xfrm>
            <a:off x="521483" y="3381663"/>
            <a:ext cx="120325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Warm Jacket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5F0C4D-1974-6F42-A832-0E9AEED03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6313" y="3462073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Go Inside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FCE4F1B-0212-7D4F-A7CC-0B61EDF4AB5C}"/>
              </a:ext>
            </a:extLst>
          </p:cNvPr>
          <p:cNvCxnSpPr>
            <a:cxnSpLocks noChangeShapeType="1"/>
            <a:stCxn id="54" idx="0"/>
            <a:endCxn id="25" idx="2"/>
          </p:cNvCxnSpPr>
          <p:nvPr/>
        </p:nvCxnSpPr>
        <p:spPr bwMode="auto">
          <a:xfrm flipH="1" flipV="1">
            <a:off x="2971505" y="2094152"/>
            <a:ext cx="779242" cy="75167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455E654-65D8-4246-A96D-D511AA7D3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4300" y="284582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FEFD501-3BF8-2E45-BE6F-3CA2396673F2}"/>
              </a:ext>
            </a:extLst>
          </p:cNvPr>
          <p:cNvCxnSpPr>
            <a:cxnSpLocks noChangeShapeType="1"/>
            <a:stCxn id="61" idx="0"/>
            <a:endCxn id="54" idx="2"/>
          </p:cNvCxnSpPr>
          <p:nvPr/>
        </p:nvCxnSpPr>
        <p:spPr bwMode="auto">
          <a:xfrm flipV="1">
            <a:off x="3460954" y="3063713"/>
            <a:ext cx="289793" cy="37426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CAD45DB-FB65-5543-823D-19105A17F8B7}"/>
              </a:ext>
            </a:extLst>
          </p:cNvPr>
          <p:cNvCxnSpPr>
            <a:cxnSpLocks noChangeShapeType="1"/>
            <a:stCxn id="44" idx="0"/>
            <a:endCxn id="54" idx="2"/>
          </p:cNvCxnSpPr>
          <p:nvPr/>
        </p:nvCxnSpPr>
        <p:spPr bwMode="auto">
          <a:xfrm flipH="1" flipV="1">
            <a:off x="3750747" y="3063713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AA337D24-B04F-7449-9C73-DA9194891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1549" y="343797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70743D5-BDAB-7B4C-8FA3-8C857FEBC74F}"/>
              </a:ext>
            </a:extLst>
          </p:cNvPr>
          <p:cNvSpPr/>
          <p:nvPr/>
        </p:nvSpPr>
        <p:spPr bwMode="auto">
          <a:xfrm>
            <a:off x="2765208" y="3381663"/>
            <a:ext cx="114832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Door Open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75C38B1-BFB0-D843-8A57-B65AB71EA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610" y="3478642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Apple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C698D1B-772C-C04F-8EAE-ADA6113D930D}"/>
              </a:ext>
            </a:extLst>
          </p:cNvPr>
          <p:cNvCxnSpPr>
            <a:cxnSpLocks noChangeShapeType="1"/>
            <a:stCxn id="53" idx="0"/>
            <a:endCxn id="68" idx="2"/>
          </p:cNvCxnSpPr>
          <p:nvPr/>
        </p:nvCxnSpPr>
        <p:spPr bwMode="auto">
          <a:xfrm flipV="1">
            <a:off x="5801044" y="2110721"/>
            <a:ext cx="1409553" cy="79167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D126D93F-794C-9349-969D-2E2DBFB57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4597" y="2902392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474032B-0740-BE43-8C3F-4F9AA271646B}"/>
              </a:ext>
            </a:extLst>
          </p:cNvPr>
          <p:cNvCxnSpPr>
            <a:cxnSpLocks noChangeShapeType="1"/>
            <a:stCxn id="71" idx="0"/>
            <a:endCxn id="53" idx="2"/>
          </p:cNvCxnSpPr>
          <p:nvPr/>
        </p:nvCxnSpPr>
        <p:spPr bwMode="auto">
          <a:xfrm flipV="1">
            <a:off x="5511251" y="3120276"/>
            <a:ext cx="289793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F596EB3-A0AE-CC44-873D-7254AC84A1D2}"/>
              </a:ext>
            </a:extLst>
          </p:cNvPr>
          <p:cNvCxnSpPr>
            <a:cxnSpLocks noChangeShapeType="1"/>
            <a:stCxn id="45" idx="0"/>
            <a:endCxn id="53" idx="2"/>
          </p:cNvCxnSpPr>
          <p:nvPr/>
        </p:nvCxnSpPr>
        <p:spPr bwMode="auto">
          <a:xfrm flipH="1" flipV="1">
            <a:off x="5801044" y="3120276"/>
            <a:ext cx="601628" cy="3583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7DF46CA0-E4CD-BD46-A1C6-04FD25AE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1192" y="1782411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DAA8241-C07A-FA40-A1C2-383E4D3D615E}"/>
              </a:ext>
            </a:extLst>
          </p:cNvPr>
          <p:cNvCxnSpPr>
            <a:cxnSpLocks noChangeShapeType="1"/>
            <a:stCxn id="68" idx="2"/>
            <a:endCxn id="70" idx="0"/>
          </p:cNvCxnSpPr>
          <p:nvPr/>
        </p:nvCxnSpPr>
        <p:spPr bwMode="auto">
          <a:xfrm flipH="1">
            <a:off x="5263272" y="2110721"/>
            <a:ext cx="1947325" cy="20204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F842B41F-57FA-3541-89B4-3CF311F261FA}"/>
              </a:ext>
            </a:extLst>
          </p:cNvPr>
          <p:cNvSpPr/>
          <p:nvPr/>
        </p:nvSpPr>
        <p:spPr bwMode="auto">
          <a:xfrm>
            <a:off x="4593549" y="2312770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Not Hungry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C708C0-1D8D-FB41-B9EC-7F852D7C6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1846" y="3454546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7F26C3E-6DB6-2047-8B1D-B0AF1F8FD354}"/>
              </a:ext>
            </a:extLst>
          </p:cNvPr>
          <p:cNvSpPr/>
          <p:nvPr/>
        </p:nvSpPr>
        <p:spPr bwMode="auto">
          <a:xfrm>
            <a:off x="4950569" y="3398232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Apple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6A08C4-F44B-7A4C-A4FB-7BB9CFF48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405" y="3478642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Banana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EC06B3E4-4FEE-8F42-8D42-E18B19125B57}"/>
              </a:ext>
            </a:extLst>
          </p:cNvPr>
          <p:cNvCxnSpPr>
            <a:cxnSpLocks noChangeShapeType="1"/>
            <a:stCxn id="75" idx="0"/>
            <a:endCxn id="68" idx="2"/>
          </p:cNvCxnSpPr>
          <p:nvPr/>
        </p:nvCxnSpPr>
        <p:spPr bwMode="auto">
          <a:xfrm flipH="1" flipV="1">
            <a:off x="7210597" y="2110721"/>
            <a:ext cx="779242" cy="75167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C2268771-5837-6542-8D93-F1CE20720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3392" y="2862398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F8280E7-0F00-8D42-8727-3FE8F77C98A4}"/>
              </a:ext>
            </a:extLst>
          </p:cNvPr>
          <p:cNvCxnSpPr>
            <a:cxnSpLocks noChangeShapeType="1"/>
            <a:stCxn id="78" idx="0"/>
            <a:endCxn id="75" idx="2"/>
          </p:cNvCxnSpPr>
          <p:nvPr/>
        </p:nvCxnSpPr>
        <p:spPr bwMode="auto">
          <a:xfrm flipV="1">
            <a:off x="7700046" y="3080282"/>
            <a:ext cx="289793" cy="37426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B3526A7-36D3-914D-8BAB-C56C736EE9F7}"/>
              </a:ext>
            </a:extLst>
          </p:cNvPr>
          <p:cNvCxnSpPr>
            <a:cxnSpLocks noChangeShapeType="1"/>
            <a:stCxn id="73" idx="0"/>
            <a:endCxn id="75" idx="2"/>
          </p:cNvCxnSpPr>
          <p:nvPr/>
        </p:nvCxnSpPr>
        <p:spPr bwMode="auto">
          <a:xfrm flipH="1" flipV="1">
            <a:off x="7989839" y="3080282"/>
            <a:ext cx="601628" cy="39836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FB6E3B67-5A28-B943-9515-C2EECA1D8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0641" y="3454546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34F79FC-4CB2-F544-9EBC-A21FDC099442}"/>
              </a:ext>
            </a:extLst>
          </p:cNvPr>
          <p:cNvSpPr/>
          <p:nvPr/>
        </p:nvSpPr>
        <p:spPr bwMode="auto">
          <a:xfrm>
            <a:off x="7004300" y="3398232"/>
            <a:ext cx="114832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Has Banana</a:t>
            </a:r>
          </a:p>
        </p:txBody>
      </p:sp>
    </p:spTree>
    <p:extLst>
      <p:ext uri="{BB962C8B-B14F-4D97-AF65-F5344CB8AC3E}">
        <p14:creationId xmlns:p14="http://schemas.microsoft.com/office/powerpoint/2010/main" val="1455971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watching…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DD96003-4F3B-834B-835B-B8C4B58389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4" b="-5523"/>
          <a:stretch/>
        </p:blipFill>
        <p:spPr>
          <a:xfrm>
            <a:off x="6025096" y="294458"/>
            <a:ext cx="2868079" cy="4554583"/>
          </a:xfrm>
        </p:spPr>
      </p:pic>
    </p:spTree>
    <p:extLst>
      <p:ext uri="{BB962C8B-B14F-4D97-AF65-F5344CB8AC3E}">
        <p14:creationId xmlns:p14="http://schemas.microsoft.com/office/powerpoint/2010/main" val="2704087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13.4|0.9|3.7|6.4|3.1|4|7.4|4.5|1.9|1.1|1.7|2.2|47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22.4|42.5|0.7|24.1|1.8|3.4|1.7|3|4.2|6.3|0.5|0.5|6.9|4.3|2.8|2.1|3.4|1.8|0.7|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3.4|11.5|5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8|1.4|7.9|11.7|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1|0.6|10.2|0.6|8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6|0.9|24.9|14.3|9.5|3.8|7|8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1.8|1.7|3.8|5.8|3.7|7.8|2.3|1.8|2|3.1|7.2|1.7|3.6|1.3|2.2|1.3|3.9|0.9|4.5|2.7|5.3|3.6|2.9|1.1|0.9|1.2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21.6|11.7|10.2|18|19.6|27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6|12.2|29.2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11197</TotalTime>
  <Words>727</Words>
  <Application>Microsoft Macintosh PowerPoint</Application>
  <PresentationFormat>On-screen Show (16:9)</PresentationFormat>
  <Paragraphs>271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Systemtypsnitt</vt:lpstr>
      <vt:lpstr>Times</vt:lpstr>
      <vt:lpstr>KTH_PPT-mall</vt:lpstr>
      <vt:lpstr>Backward Chained Behavior Trees</vt:lpstr>
      <vt:lpstr>What is Backward Chaining?</vt:lpstr>
      <vt:lpstr>How does a Behavior Tree (BT) work?</vt:lpstr>
      <vt:lpstr>A BT that achieves a single goal (using feedback)</vt:lpstr>
      <vt:lpstr>Backward chaining:  starting with 2 goal conditions</vt:lpstr>
      <vt:lpstr>Replace condition (with Sequence parent) with new subtree</vt:lpstr>
      <vt:lpstr>Replace conditions…</vt:lpstr>
      <vt:lpstr>Execution example</vt:lpstr>
      <vt:lpstr>Execution example</vt:lpstr>
      <vt:lpstr>When does this fail?</vt:lpstr>
      <vt:lpstr>Key idea:  Replace conditions with BT that achieve them!</vt:lpstr>
      <vt:lpstr>Thank you for watching…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Petter</cp:lastModifiedBy>
  <cp:revision>130</cp:revision>
  <cp:lastPrinted>2013-05-27T09:10:21Z</cp:lastPrinted>
  <dcterms:created xsi:type="dcterms:W3CDTF">2019-02-11T09:39:15Z</dcterms:created>
  <dcterms:modified xsi:type="dcterms:W3CDTF">2022-11-18T09:05:49Z</dcterms:modified>
</cp:coreProperties>
</file>