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40" r:id="rId2"/>
    <p:sldId id="495" r:id="rId3"/>
    <p:sldId id="446" r:id="rId4"/>
    <p:sldId id="496" r:id="rId5"/>
    <p:sldId id="497" r:id="rId6"/>
    <p:sldId id="494" r:id="rId7"/>
  </p:sldIdLst>
  <p:sldSz cx="9144000" cy="5143500" type="screen16x9"/>
  <p:notesSz cx="6858000" cy="9144000"/>
  <p:custDataLst>
    <p:tags r:id="rId1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lin Söderkvist" initials="MS" lastIdx="9" clrIdx="0">
    <p:extLst>
      <p:ext uri="{19B8F6BF-5375-455C-9EA6-DF929625EA0E}">
        <p15:presenceInfo xmlns:p15="http://schemas.microsoft.com/office/powerpoint/2012/main" userId="S-1-5-21-1948194976-2510558922-1916008050-10773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8489"/>
    <a:srgbClr val="65656C"/>
    <a:srgbClr val="D02F80"/>
    <a:srgbClr val="1954A6"/>
    <a:srgbClr val="5E87C0"/>
    <a:srgbClr val="2191C4"/>
    <a:srgbClr val="D95999"/>
    <a:srgbClr val="62922E"/>
    <a:srgbClr val="AFC92B"/>
    <a:srgbClr val="D854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157" autoAdjust="0"/>
    <p:restoredTop sz="92804" autoAdjust="0"/>
  </p:normalViewPr>
  <p:slideViewPr>
    <p:cSldViewPr snapToGrid="0">
      <p:cViewPr>
        <p:scale>
          <a:sx n="129" d="100"/>
          <a:sy n="129" d="100"/>
        </p:scale>
        <p:origin x="344" y="1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60A68EE-FC1D-154D-B0B2-8F10538CA1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4D638D7-DEA4-1247-A9EB-8982C7537D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82C1D7-B25D-44E6-A2D0-D10D1D9E6077}" type="datetimeFigureOut">
              <a:rPr lang="en-GB"/>
              <a:pPr>
                <a:defRPr/>
              </a:pPr>
              <a:t>18/11/2022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D4AEC7E-9E0A-F348-8BEB-360ABEA852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838CD8-B67A-DE4B-9D64-CF9FD9C9A6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538062-B7CA-4502-88E7-928089303C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253AAA87-6F70-2F43-9A3C-FA3D36237E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5F49FED-13B4-B74A-AF1E-0B5D3706DE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D4C97F-02FF-434B-8EAA-0F723077CD05}" type="datetimeFigureOut">
              <a:rPr lang="sv-SE"/>
              <a:pPr>
                <a:defRPr/>
              </a:pPr>
              <a:t>2022-11-18</a:t>
            </a:fld>
            <a:endParaRPr lang="sv-SE"/>
          </a:p>
        </p:txBody>
      </p:sp>
      <p:sp>
        <p:nvSpPr>
          <p:cNvPr id="4" name="Platshållare för bildobjekt 3">
            <a:extLst>
              <a:ext uri="{FF2B5EF4-FFF2-40B4-BE49-F238E27FC236}">
                <a16:creationId xmlns:a16="http://schemas.microsoft.com/office/drawing/2014/main" id="{4730BF3B-6153-7140-AD57-ECE26CA8AB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>
            <a:extLst>
              <a:ext uri="{FF2B5EF4-FFF2-40B4-BE49-F238E27FC236}">
                <a16:creationId xmlns:a16="http://schemas.microsoft.com/office/drawing/2014/main" id="{5D978D40-EB87-4440-802D-12F96A06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429AAB-B1EE-6F47-B4D7-E30F7E497A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43AB95-16A5-8F4F-9927-6A8C0839FD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811775-299A-4959-BF5A-5DFB3E75F6A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Hello </a:t>
            </a:r>
            <a:r>
              <a:rPr lang="sv-SE" dirty="0" err="1"/>
              <a:t>everyone</a:t>
            </a:r>
            <a:r>
              <a:rPr lang="sv-SE" dirty="0"/>
              <a:t>!</a:t>
            </a:r>
          </a:p>
          <a:p>
            <a:r>
              <a:rPr lang="sv-SE" dirty="0"/>
              <a:t>In </a:t>
            </a:r>
            <a:r>
              <a:rPr lang="sv-SE" dirty="0" err="1"/>
              <a:t>this</a:t>
            </a:r>
            <a:r>
              <a:rPr lang="sv-SE" dirty="0"/>
              <a:t> video I </a:t>
            </a:r>
            <a:r>
              <a:rPr lang="sv-SE" dirty="0" err="1"/>
              <a:t>will</a:t>
            </a:r>
            <a:r>
              <a:rPr lang="sv-SE" dirty="0"/>
              <a:t> </a:t>
            </a:r>
            <a:r>
              <a:rPr lang="sv-SE" dirty="0" err="1"/>
              <a:t>explain</a:t>
            </a:r>
            <a:r>
              <a:rPr lang="sv-SE" dirty="0"/>
              <a:t> </a:t>
            </a:r>
            <a:r>
              <a:rPr lang="sv-SE" dirty="0" err="1"/>
              <a:t>how</a:t>
            </a:r>
            <a:r>
              <a:rPr lang="sv-SE" dirty="0"/>
              <a:t> to </a:t>
            </a:r>
            <a:r>
              <a:rPr lang="sv-SE" dirty="0" err="1"/>
              <a:t>create</a:t>
            </a:r>
            <a:r>
              <a:rPr lang="sv-SE" dirty="0"/>
              <a:t> </a:t>
            </a:r>
            <a:r>
              <a:rPr lang="sv-SE" dirty="0" err="1"/>
              <a:t>backward</a:t>
            </a:r>
            <a:r>
              <a:rPr lang="sv-SE" dirty="0"/>
              <a:t> </a:t>
            </a:r>
            <a:r>
              <a:rPr lang="sv-SE" dirty="0" err="1"/>
              <a:t>chained</a:t>
            </a:r>
            <a:r>
              <a:rPr lang="sv-SE" dirty="0"/>
              <a:t>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.</a:t>
            </a:r>
          </a:p>
          <a:p>
            <a:r>
              <a:rPr lang="sv-SE" dirty="0" err="1"/>
              <a:t>This</a:t>
            </a:r>
            <a:r>
              <a:rPr lang="sv-SE" dirty="0"/>
              <a:t> is the second </a:t>
            </a:r>
            <a:r>
              <a:rPr lang="sv-SE" dirty="0" err="1"/>
              <a:t>lecture</a:t>
            </a:r>
            <a:r>
              <a:rPr lang="sv-SE" dirty="0"/>
              <a:t> in the series ”</a:t>
            </a:r>
            <a:r>
              <a:rPr lang="sv-SE" dirty="0" err="1"/>
              <a:t>Introduction</a:t>
            </a:r>
            <a:r>
              <a:rPr lang="sv-SE" dirty="0"/>
              <a:t> to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”.</a:t>
            </a:r>
          </a:p>
          <a:p>
            <a:r>
              <a:rPr lang="sv-SE" dirty="0"/>
              <a:t>And my </a:t>
            </a:r>
            <a:r>
              <a:rPr lang="sv-SE" dirty="0" err="1"/>
              <a:t>name</a:t>
            </a:r>
            <a:r>
              <a:rPr lang="sv-SE" dirty="0"/>
              <a:t> is Petter Ögren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1172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C2E0D84A-3EC1-DD40-8DA6-147FB563C3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D9708450-9178-2141-98CC-ED5077AF0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E9331F4D-CFBF-B743-B11A-1C8047D3CFBE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A58F791A-AC82-4241-9571-C01F81F86836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upp 13">
              <a:extLst>
                <a:ext uri="{FF2B5EF4-FFF2-40B4-BE49-F238E27FC236}">
                  <a16:creationId xmlns:a16="http://schemas.microsoft.com/office/drawing/2014/main" id="{8947ABFC-334D-4740-BE63-0A994ACCB7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C1F2ABF-FD0A-7047-8941-99E4FF67871B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9F776FDA-E8EC-9045-BD9F-45209E3A805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7024E031-C178-924F-A947-E6AB347889C7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C9F9DC5-A524-D145-9011-37CC11C6EC20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4829C5F-978F-D747-8E8C-862213367E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2B47CF5B-7594-274E-B9E9-81D1789F4950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D1A397B8-832C-BE46-B490-8871281D0DD6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DE1FD1AF-8E22-CE4C-B838-C310A32D367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1DC6E4F4-0565-C244-8DCD-B715E7E69CD9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5" name="Grupp 14">
              <a:extLst>
                <a:ext uri="{FF2B5EF4-FFF2-40B4-BE49-F238E27FC236}">
                  <a16:creationId xmlns:a16="http://schemas.microsoft.com/office/drawing/2014/main" id="{40184570-8C9F-D547-BFCF-47EDE34BEAB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61EED33-3876-6C46-A702-773D24B265C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4D8A9A53-2174-6D4A-BBB7-03CDEA7B382A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3EF5D968-9105-C94D-BE78-C3D31395CC25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EC212671-72CA-9245-919A-6FA7C159FA15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A60D9C3-D2EA-4D42-87B8-128A9096F2C9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E94F348-690F-E540-9093-1C49199F26C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0F47886B-9D67-8945-B978-E3C38999542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B6E087E5-ED56-1F44-AB4D-4E5DC58625B2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FEAE9DDC-8E15-554D-A9F9-32C9FD82130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6" name="Grupp 15">
              <a:extLst>
                <a:ext uri="{FF2B5EF4-FFF2-40B4-BE49-F238E27FC236}">
                  <a16:creationId xmlns:a16="http://schemas.microsoft.com/office/drawing/2014/main" id="{BBD191D5-8184-A045-B6FE-5411D0DCF5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8DFBCE1C-D3B2-5F49-A340-D59567749FA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1A697A31-3F22-3D42-AAC2-3D75D7AB397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1533B9DF-99E0-F148-98DF-1AE4E0DCB22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C0994CB-1562-C84A-BC07-C3E433681627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1C45B92F-660A-FE46-AB66-EC8D8127EEE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6BFB85B6-8991-7A40-9E36-70642CC3997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DA01DD59-2BF2-D44E-92BC-D4F5118FF53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44860E-CE54-C645-8C96-DCC0027B3850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040B73E1-2341-A342-9BFA-9F9DC4E47D90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C01C7D92-822D-F247-888A-51CDBE3208C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65FEDA4E-E961-0D49-94DF-571AD02244A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9E90C081-1629-9147-9B51-6494A7B4DB18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EEB32951-A8BB-ED4E-BAAB-C0E1FE85F8EB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A8A807A-65D9-C54E-98D6-5949FCEA8DFA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C94C2C1C-9987-A64A-A424-C3C8AAF83EAE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BA62EF01-C788-684D-AEAC-5899616A01B7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F52962C9-79CF-D24A-AFEF-4F2634BF4BF0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CF48E26C-2B9A-4442-BC4B-E4588287A02E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6" name="Rektangel 25">
                <a:extLst>
                  <a:ext uri="{FF2B5EF4-FFF2-40B4-BE49-F238E27FC236}">
                    <a16:creationId xmlns:a16="http://schemas.microsoft.com/office/drawing/2014/main" id="{C0DCEE72-5D28-C148-828F-B74EE134472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23" name="Rak 122">
            <a:extLst>
              <a:ext uri="{FF2B5EF4-FFF2-40B4-BE49-F238E27FC236}">
                <a16:creationId xmlns:a16="http://schemas.microsoft.com/office/drawing/2014/main" id="{5097A8E5-A6B9-EE40-A302-C6CF112729E0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6"/>
          <p:cNvSpPr>
            <a:spLocks noChangeShapeType="1"/>
          </p:cNvSpPr>
          <p:nvPr/>
        </p:nvSpPr>
        <p:spPr bwMode="gray">
          <a:xfrm>
            <a:off x="-1376363" y="4197350"/>
            <a:ext cx="0" cy="0"/>
          </a:xfrm>
          <a:prstGeom prst="line">
            <a:avLst/>
          </a:prstGeom>
          <a:noFill/>
          <a:ln w="3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3" name="AutoShape 14"/>
          <p:cNvSpPr>
            <a:spLocks noChangeAspect="1" noChangeArrowheads="1" noTextEdit="1"/>
          </p:cNvSpPr>
          <p:nvPr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5" name="Bildobjekt 1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8051" y="333780"/>
            <a:ext cx="1381125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Bildobjekt 18">
            <a:extLst>
              <a:ext uri="{FF2B5EF4-FFF2-40B4-BE49-F238E27FC236}">
                <a16:creationId xmlns:a16="http://schemas.microsoft.com/office/drawing/2014/main" id="{9818D67E-72BB-EF4D-8650-DA1146FF8B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p 14">
            <a:extLst>
              <a:ext uri="{FF2B5EF4-FFF2-40B4-BE49-F238E27FC236}">
                <a16:creationId xmlns:a16="http://schemas.microsoft.com/office/drawing/2014/main" id="{0863DBC1-93FB-FC4F-8A6E-D08EB15A346A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5016C568-ADC6-B448-9875-EC43010139E3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15EAD1A5-2C50-F14C-A922-42AECE9F76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25FD33E-FA80-8E47-89FC-DCCC2A3C2D1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8F10E0A5-B8EE-BE47-BC4E-24E1DDB174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28EFCF7D-6529-C142-93C9-90598C42E62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9AF22970-B936-314A-824B-D4DF2AC4B85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60A421F4-0D3B-8043-8234-162B9DF4AEA4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2DB35B1D-2369-204C-9135-78149F46965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F51D08D7-925E-C84D-8090-F610717A86D9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E8F003AD-FABE-EE4D-BA89-B2742335EC11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id="{ABB6F5C6-C885-7942-A935-9C0B32B8A98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6" name="Grupp 25">
              <a:extLst>
                <a:ext uri="{FF2B5EF4-FFF2-40B4-BE49-F238E27FC236}">
                  <a16:creationId xmlns:a16="http://schemas.microsoft.com/office/drawing/2014/main" id="{E37A3EC7-B403-FB41-9F91-C41E66E1C3F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5D35AD7-6B39-F943-A943-C994051A3591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F607BB48-BBCD-3647-80C2-C6260F62508D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3A00F74D-012D-744D-8CD4-86F3025176A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25EFBEB2-E669-4441-A2A7-8EA23B468366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478148B7-7D92-B443-9A7B-461278601A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33F102BC-AE06-C04F-ABBD-6954A9357DA6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1168AA4-3F32-6345-AEAD-E2EF2358B8F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F2E7D3E-0E67-9A48-85F5-C51E73D428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34ECFF50-188A-EF4D-ABC2-ECFAF9D440A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7" name="Grupp 26">
              <a:extLst>
                <a:ext uri="{FF2B5EF4-FFF2-40B4-BE49-F238E27FC236}">
                  <a16:creationId xmlns:a16="http://schemas.microsoft.com/office/drawing/2014/main" id="{F68676DE-7159-B449-A14D-06BBB64ECB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A435E150-EB57-B44A-8293-2C19C271A95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53C0B4FF-3765-4840-8E0A-9AA936D37216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60EFB5C-D38B-D849-AB68-371460E2B1D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71C6519-4CCC-D74C-A050-B08BE3BFE6AE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625C522-5195-CA45-9C5A-7279ED5AF4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B21F9AF9-65C3-BA4E-9064-122DC8A4A49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7D8AAB2F-C807-4C4C-871F-F2E3846FF9FC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0CCC44B3-D0FF-D14E-A1C6-B6CFB2D233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3E7AF6E4-A19E-CB48-A8B3-F17A97DA27E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8" name="Grupp 27">
              <a:extLst>
                <a:ext uri="{FF2B5EF4-FFF2-40B4-BE49-F238E27FC236}">
                  <a16:creationId xmlns:a16="http://schemas.microsoft.com/office/drawing/2014/main" id="{4D7939D2-013B-8D43-AF56-65E8308D44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2B38132A-7F88-3148-A4FC-2DA07E2A634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5209F07D-76ED-C14B-B4D2-A7765896DE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A32CA292-5FF0-A747-8736-F788E8B5030A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AF774941-1457-FE4F-99C0-D11026CE8C8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A552B882-FA01-D642-91BA-E072AF506A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10860FD5-FD3F-A44E-A3A2-6ACBE91E3C4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7864E4F5-5000-7D43-8D12-8117255CB09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63FCD91C-D163-694C-A6A2-A8777BB9D7EF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C530E33C-0CCE-EA45-BFBA-21B929A17D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65" name="Rak 64">
            <a:extLst>
              <a:ext uri="{FF2B5EF4-FFF2-40B4-BE49-F238E27FC236}">
                <a16:creationId xmlns:a16="http://schemas.microsoft.com/office/drawing/2014/main" id="{FFF58A14-E24D-2646-87F0-D570B46FC445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ubrik 1">
            <a:extLst>
              <a:ext uri="{FF2B5EF4-FFF2-40B4-BE49-F238E27FC236}">
                <a16:creationId xmlns:a16="http://schemas.microsoft.com/office/drawing/2014/main" id="{3997965E-37C7-4D41-8C47-88DEC7D855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67" name="Underrubrik 2">
            <a:extLst>
              <a:ext uri="{FF2B5EF4-FFF2-40B4-BE49-F238E27FC236}">
                <a16:creationId xmlns:a16="http://schemas.microsoft.com/office/drawing/2014/main" id="{BE9565E6-B7A1-5E48-B793-BFB8048C9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85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2C2D5F-EA7C-6946-8E8C-7B84A7CC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2A2319-CD13-BE4D-9C63-5A9EBFDCEC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7540BA4-CF98-2846-8D40-8EA647BCD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C55E1E5B-E1F9-C645-91AF-7753BF8D8E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7559674" cy="3612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00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D82F0C-0E2A-5546-8972-AA94798A63F5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6000"/>
            <a:ext cx="3427344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116000"/>
            <a:ext cx="3427341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33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er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7A7FA62-242B-154F-BDED-F228A40489AE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458000"/>
            <a:ext cx="3427344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458000"/>
            <a:ext cx="3427341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5036AF80-4CD2-454D-A2BD-8376F1D80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051200"/>
            <a:ext cx="3427342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BD1EFFC8-506E-5A4A-B12B-1ED4D1958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051200"/>
            <a:ext cx="3427341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5595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D45677C-6021-4B4B-8D00-4AA6DB0D4902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2688"/>
            <a:ext cx="8642350" cy="35417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77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41755ED-D54E-694B-A391-7B1A4BC3BA77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3342"/>
            <a:ext cx="4282057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F471D766-023C-E042-B60C-5AA70DCA12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1119" y="1183342"/>
            <a:ext cx="4282055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28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6286D3-8649-524C-AC90-FF2F69102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E417B25-3466-4D4E-9932-2BC6E1D868B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55EB1E9-4E18-5549-8E17-04A05D374244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1573EF2-0F29-FC4E-8D8C-6C9A6BED7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11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02969" y="260648"/>
            <a:ext cx="6935788" cy="501254"/>
          </a:xfrm>
        </p:spPr>
        <p:txBody>
          <a:bodyPr/>
          <a:lstStyle/>
          <a:p>
            <a:r>
              <a:rPr lang="sv-SE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586688" y="1164536"/>
            <a:ext cx="6935788" cy="3011315"/>
          </a:xfrm>
        </p:spPr>
        <p:txBody>
          <a:bodyPr/>
          <a:lstStyle/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31544"/>
            <a:ext cx="2895600" cy="273844"/>
          </a:xfrm>
        </p:spPr>
        <p:txBody>
          <a:bodyPr lIns="0" tIns="0" rIns="0" bIns="0" anchor="t"/>
          <a:lstStyle>
            <a:lvl1pPr algn="l">
              <a:lnSpc>
                <a:spcPts val="675"/>
              </a:lnSpc>
              <a:defRPr sz="525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5655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8FC9BCA9-8112-B140-ADE9-6824270029CC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CC0A999-4F7B-8C4E-8149-C4EAA0A4A500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upp 17">
              <a:extLst>
                <a:ext uri="{FF2B5EF4-FFF2-40B4-BE49-F238E27FC236}">
                  <a16:creationId xmlns:a16="http://schemas.microsoft.com/office/drawing/2014/main" id="{69D53D63-D667-E84D-A90C-8D11EC9E4B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B6D8BC4-515D-A14B-BF16-35FC559D15C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A8074B4-32D4-7D4D-99B1-C1E5BCA4C29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5DF1CC6E-E23D-7846-B935-B6D685DE5D3F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E0344D03-8FC1-6B4D-BBDE-3DAE45779BC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1ADEEFC8-FFFE-B543-9D4F-F5E7FFED095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F8D556CD-9A22-3549-83E4-AC3754C40CA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483B93B1-26EF-844F-BD73-0AB10B74D5DE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54D47BB5-122C-2748-A219-5604D6DB5EAD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39F3589B-0BFD-5640-9CF3-FAF5F7063F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9" name="Grupp 18">
              <a:extLst>
                <a:ext uri="{FF2B5EF4-FFF2-40B4-BE49-F238E27FC236}">
                  <a16:creationId xmlns:a16="http://schemas.microsoft.com/office/drawing/2014/main" id="{BFB3C6E5-14B8-784E-8FB1-95AADD25647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8FF3B2D3-7968-8841-B69E-C92F6F38316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9C6FD4FD-051C-7D44-A009-64B5F0CF97F5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122B4FC-27BC-B84C-9081-BA4D2B8110D6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C2B70FAB-C9FA-2A44-9029-57E8DB422861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A5278468-9F40-3949-88D4-236CB2B2ABC3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14A7F17F-2E72-7B46-9CD0-02CCB8739BB5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3801361-770D-6F40-89DC-EB545DDB8AFF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08944139-F9F3-7943-BCEB-BE4B04164A2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3A4FBAF0-741B-2149-90C7-535640089BF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0" name="Grupp 19">
              <a:extLst>
                <a:ext uri="{FF2B5EF4-FFF2-40B4-BE49-F238E27FC236}">
                  <a16:creationId xmlns:a16="http://schemas.microsoft.com/office/drawing/2014/main" id="{58807A2E-9697-D74B-98B0-162AE36550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81418C15-36C2-3E44-A14C-7074CE448558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44833AF8-4999-7D4F-AE3B-8B0F9A33DFD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FF4139E5-A452-9845-824A-43F6502DE50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183BB7F3-8509-4B45-9508-7FA6F428C163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DE036BB2-A884-814F-B716-7468FF3E1938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C10D231-9633-4D40-8745-05CD67ACEB5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23A536BF-0D41-6E4F-985C-BE1F16D015F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BA63BD33-740B-0441-BEB3-D86ED464D5A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56D57299-ADB2-AF45-A47F-34F0365988C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1" name="Grupp 20">
              <a:extLst>
                <a:ext uri="{FF2B5EF4-FFF2-40B4-BE49-F238E27FC236}">
                  <a16:creationId xmlns:a16="http://schemas.microsoft.com/office/drawing/2014/main" id="{50B193BD-04F2-AD45-A802-45224EFD42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B412C8AC-CE2A-8848-A20D-226D21F4CB5C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FC864472-CE46-9A45-8003-AF4F1FF1F46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55052CE-8A2D-5242-87E6-5FAE68A5F45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C5C802A8-B3EB-504F-B960-8D1EB66A1C5F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85EABCF9-7B70-3043-AFE1-619D293FE11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479CB243-E35B-754D-AE34-43FD1DBAB31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236D23C6-AA93-C048-892B-A29832BC0F45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99F8E46-00A7-9B49-BA0B-443C1B18F619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1F014AEE-BA9C-5B4F-A52F-FFC2BFC66238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0" name="Rak 9">
            <a:extLst>
              <a:ext uri="{FF2B5EF4-FFF2-40B4-BE49-F238E27FC236}">
                <a16:creationId xmlns:a16="http://schemas.microsoft.com/office/drawing/2014/main" id="{F42879D5-222F-0640-AA87-3AC584B52044}"/>
              </a:ext>
            </a:extLst>
          </p:cNvPr>
          <p:cNvCxnSpPr>
            <a:cxnSpLocks/>
          </p:cNvCxnSpPr>
          <p:nvPr/>
        </p:nvCxnSpPr>
        <p:spPr>
          <a:xfrm>
            <a:off x="1625600" y="27255788"/>
            <a:ext cx="3957796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35A3ADBA-25A7-C947-B502-691111D0D9E5}"/>
              </a:ext>
            </a:extLst>
          </p:cNvPr>
          <p:cNvCxnSpPr>
            <a:cxnSpLocks/>
          </p:cNvCxnSpPr>
          <p:nvPr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5D31C7-D918-594B-BEA4-908A26231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7552857" cy="6738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6CF093-1E8D-FF4F-B3C9-72A2B0815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112400"/>
            <a:ext cx="7572358" cy="3609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E4CD63-A723-E743-A7FA-6B31200F6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082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700">
                <a:solidFill>
                  <a:srgbClr val="848489"/>
                </a:solidFill>
              </a:defRPr>
            </a:lvl1pPr>
          </a:lstStyle>
          <a:p>
            <a:fld id="{832A3DEB-92BA-404E-9210-96F4218B7138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44A7B9-8441-734E-B26B-9C9C5C04B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rgbClr val="848489"/>
                </a:solidFill>
              </a:defRPr>
            </a:lvl1pPr>
          </a:lstStyle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86" r:id="rId3"/>
    <p:sldLayoutId id="2147483800" r:id="rId4"/>
    <p:sldLayoutId id="2147483801" r:id="rId5"/>
    <p:sldLayoutId id="2147483803" r:id="rId6"/>
    <p:sldLayoutId id="2147483802" r:id="rId7"/>
    <p:sldLayoutId id="2147483799" r:id="rId8"/>
    <p:sldLayoutId id="2147483804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2250" indent="-222250" algn="l" rtl="0" eaLnBrk="1" fontAlgn="base" hangingPunct="1">
        <a:lnSpc>
          <a:spcPct val="90000"/>
        </a:lnSpc>
        <a:spcBef>
          <a:spcPts val="1000"/>
        </a:spcBef>
        <a:spcAft>
          <a:spcPts val="200"/>
        </a:spcAft>
        <a:buClr>
          <a:schemeClr val="tx1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69925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&gt;"/>
        <a:tabLst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846138" indent="-176213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12838" indent="-2667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736" userDrawn="1">
          <p15:clr>
            <a:srgbClr val="F26B43"/>
          </p15:clr>
        </p15:guide>
        <p15:guide id="4" pos="5443" userDrawn="1">
          <p15:clr>
            <a:srgbClr val="F26B43"/>
          </p15:clr>
        </p15:guide>
        <p15:guide id="5" orient="horz" pos="742" userDrawn="1">
          <p15:clr>
            <a:srgbClr val="F26B43"/>
          </p15:clr>
        </p15:guide>
        <p15:guide id="7" pos="158" userDrawn="1">
          <p15:clr>
            <a:srgbClr val="F26B43"/>
          </p15:clr>
        </p15:guide>
        <p15:guide id="9" orient="horz" pos="584" userDrawn="1">
          <p15:clr>
            <a:srgbClr val="F26B43"/>
          </p15:clr>
        </p15:guide>
        <p15:guide id="10" orient="horz" pos="156" userDrawn="1">
          <p15:clr>
            <a:srgbClr val="F26B43"/>
          </p15:clr>
        </p15:guide>
        <p15:guide id="11" pos="5602" userDrawn="1">
          <p15:clr>
            <a:srgbClr val="F26B43"/>
          </p15:clr>
        </p15:guide>
        <p15:guide id="12" pos="667" userDrawn="1">
          <p15:clr>
            <a:srgbClr val="F26B43"/>
          </p15:clr>
        </p15:guide>
        <p15:guide id="13" pos="580" userDrawn="1">
          <p15:clr>
            <a:srgbClr val="F26B43"/>
          </p15:clr>
        </p15:guide>
        <p15:guide id="15" orient="horz" pos="3085" userDrawn="1">
          <p15:clr>
            <a:srgbClr val="F26B43"/>
          </p15:clr>
        </p15:guide>
        <p15:guide id="16" orient="horz" pos="2976" userDrawn="1">
          <p15:clr>
            <a:srgbClr val="F26B43"/>
          </p15:clr>
        </p15:guide>
        <p15:guide id="17" pos="3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DA710C-5B5B-BF41-8E67-58B4F6602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2785" y="1113283"/>
            <a:ext cx="7550594" cy="504497"/>
          </a:xfrm>
        </p:spPr>
        <p:txBody>
          <a:bodyPr/>
          <a:lstStyle/>
          <a:p>
            <a:r>
              <a:rPr lang="en-US" sz="3200" i="1" dirty="0"/>
              <a:t>Creating Behavior Trees using Decision Tree design</a:t>
            </a:r>
            <a:endParaRPr lang="en-GB" sz="32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6D738B8-0E7F-6245-8D2F-E944B5951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2785" y="2137323"/>
            <a:ext cx="8181215" cy="43389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An Introduction to </a:t>
            </a:r>
            <a:r>
              <a:rPr lang="en-GB" sz="1400" dirty="0" err="1"/>
              <a:t>Behavior</a:t>
            </a:r>
            <a:r>
              <a:rPr lang="en-GB" sz="1400" dirty="0"/>
              <a:t> Trees in AI (part 3)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by Petter </a:t>
            </a:r>
            <a:r>
              <a:rPr lang="en-GB" sz="1400" dirty="0" err="1"/>
              <a:t>Ögren</a:t>
            </a:r>
            <a:endParaRPr lang="en-GB" sz="1400" dirty="0"/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6443DF-3F69-D04F-A2D1-F6F24636DC30}"/>
              </a:ext>
            </a:extLst>
          </p:cNvPr>
          <p:cNvSpPr txBox="1"/>
          <p:nvPr/>
        </p:nvSpPr>
        <p:spPr>
          <a:xfrm>
            <a:off x="3733800" y="-116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474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FCB28-F605-BC49-B6F7-15E9EB092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Decision Tree design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31867E-C371-254E-A9C4-A33820A1365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4BE052-B683-FD43-A3AA-1528C0F7E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B069D0-4093-704B-AC89-9F6B28E3EB1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Behavior Trees (BTs) </a:t>
            </a:r>
            <a:r>
              <a:rPr lang="en-US" b="1" dirty="0"/>
              <a:t>Generalize</a:t>
            </a:r>
            <a:r>
              <a:rPr lang="en-US" dirty="0"/>
              <a:t> Decision Trees (DT)</a:t>
            </a:r>
          </a:p>
          <a:p>
            <a:pPr lvl="1"/>
            <a:r>
              <a:rPr lang="en-US" dirty="0"/>
              <a:t>every DT can be written in the form of a BT</a:t>
            </a:r>
          </a:p>
          <a:p>
            <a:r>
              <a:rPr lang="en-US" dirty="0"/>
              <a:t>If a DT design is appropriate - We can easily transfer it into a BT</a:t>
            </a:r>
          </a:p>
          <a:p>
            <a:r>
              <a:rPr lang="en-US" dirty="0"/>
              <a:t>But, since DTs do not allow return status from Actions/Subtrees we assume that </a:t>
            </a:r>
            <a:r>
              <a:rPr lang="en-US" b="1" dirty="0"/>
              <a:t>all “leaves” of the DT always return “Running”</a:t>
            </a:r>
          </a:p>
          <a:p>
            <a:endParaRPr lang="en-US" dirty="0"/>
          </a:p>
          <a:p>
            <a:r>
              <a:rPr lang="en-US" dirty="0"/>
              <a:t>Why not just use a DT?</a:t>
            </a:r>
          </a:p>
          <a:p>
            <a:pPr lvl="1"/>
            <a:r>
              <a:rPr lang="en-US" dirty="0"/>
              <a:t>Lack of return status reduces modularity</a:t>
            </a:r>
          </a:p>
          <a:p>
            <a:pPr lvl="1"/>
            <a:r>
              <a:rPr lang="en-US" dirty="0"/>
              <a:t>A DT design might be used as a sub-tree of a larger BT, using other design principles (such as backward chaining)</a:t>
            </a:r>
          </a:p>
          <a:p>
            <a:r>
              <a:rPr lang="en-US" dirty="0"/>
              <a:t>Let’s see some examples…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35ED6F-90EF-FE49-A882-CB5F100C380E}"/>
              </a:ext>
            </a:extLst>
          </p:cNvPr>
          <p:cNvSpPr txBox="1"/>
          <p:nvPr/>
        </p:nvSpPr>
        <p:spPr>
          <a:xfrm>
            <a:off x="3683387" y="3913630"/>
            <a:ext cx="5209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2946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 dirty="0"/>
              <a:t>Packman DT design</a:t>
            </a: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7677422" y="1802235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 Pills</a:t>
            </a:r>
          </a:p>
        </p:txBody>
      </p:sp>
      <p:cxnSp>
        <p:nvCxnSpPr>
          <p:cNvPr id="53" name="Straight Arrow Connector 52"/>
          <p:cNvCxnSpPr>
            <a:cxnSpLocks noChangeShapeType="1"/>
            <a:stCxn id="56" idx="0"/>
            <a:endCxn id="75" idx="2"/>
          </p:cNvCxnSpPr>
          <p:nvPr/>
        </p:nvCxnSpPr>
        <p:spPr bwMode="auto">
          <a:xfrm flipV="1">
            <a:off x="6434609" y="2079894"/>
            <a:ext cx="728990" cy="21611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4" name="Straight Arrow Connector 53"/>
          <p:cNvCxnSpPr>
            <a:cxnSpLocks noChangeShapeType="1"/>
            <a:stCxn id="74" idx="2"/>
            <a:endCxn id="52" idx="0"/>
          </p:cNvCxnSpPr>
          <p:nvPr/>
        </p:nvCxnSpPr>
        <p:spPr bwMode="auto">
          <a:xfrm>
            <a:off x="7466156" y="1599476"/>
            <a:ext cx="502970" cy="20276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" name="Straight Arrow Connector 54"/>
          <p:cNvCxnSpPr>
            <a:cxnSpLocks noChangeShapeType="1"/>
            <a:stCxn id="74" idx="2"/>
            <a:endCxn id="75" idx="0"/>
          </p:cNvCxnSpPr>
          <p:nvPr/>
        </p:nvCxnSpPr>
        <p:spPr bwMode="auto">
          <a:xfrm flipH="1">
            <a:off x="7163599" y="1599476"/>
            <a:ext cx="302556" cy="26253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" name="Oval 55"/>
          <p:cNvSpPr/>
          <p:nvPr/>
        </p:nvSpPr>
        <p:spPr bwMode="auto">
          <a:xfrm>
            <a:off x="6048444" y="2296010"/>
            <a:ext cx="772329" cy="3597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825" dirty="0">
                <a:latin typeface="Times"/>
              </a:rPr>
              <a:t>Ghost Close</a:t>
            </a:r>
          </a:p>
        </p:txBody>
      </p:sp>
      <p:cxnSp>
        <p:nvCxnSpPr>
          <p:cNvPr id="71" name="Straight Arrow Connector 70"/>
          <p:cNvCxnSpPr>
            <a:cxnSpLocks noChangeShapeType="1"/>
            <a:stCxn id="75" idx="2"/>
            <a:endCxn id="84" idx="0"/>
          </p:cNvCxnSpPr>
          <p:nvPr/>
        </p:nvCxnSpPr>
        <p:spPr bwMode="auto">
          <a:xfrm>
            <a:off x="7163600" y="2079894"/>
            <a:ext cx="338414" cy="29005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4" name="Rectangle 73"/>
          <p:cNvSpPr>
            <a:spLocks noChangeArrowheads="1"/>
          </p:cNvSpPr>
          <p:nvPr/>
        </p:nvSpPr>
        <p:spPr bwMode="auto">
          <a:xfrm>
            <a:off x="7319708" y="1381592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b="1">
                <a:sym typeface="Wingdings" pitchFamily="1" charset="2"/>
              </a:rPr>
              <a:t>?</a:t>
            </a:r>
            <a:endParaRPr lang="en-US" sz="1200" b="1"/>
          </a:p>
        </p:txBody>
      </p:sp>
      <p:sp>
        <p:nvSpPr>
          <p:cNvPr id="75" name="Rectangle 74"/>
          <p:cNvSpPr>
            <a:spLocks noChangeArrowheads="1"/>
          </p:cNvSpPr>
          <p:nvPr/>
        </p:nvSpPr>
        <p:spPr bwMode="auto">
          <a:xfrm>
            <a:off x="7017152" y="1862010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</a:t>
            </a:r>
            <a:endParaRPr lang="en-US" sz="1050" dirty="0"/>
          </a:p>
        </p:txBody>
      </p:sp>
      <p:sp>
        <p:nvSpPr>
          <p:cNvPr id="79" name="Rectangle 78"/>
          <p:cNvSpPr>
            <a:spLocks noChangeArrowheads="1"/>
          </p:cNvSpPr>
          <p:nvPr/>
        </p:nvSpPr>
        <p:spPr bwMode="auto">
          <a:xfrm>
            <a:off x="7679662" y="2925065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Avoid Ghost</a:t>
            </a:r>
          </a:p>
        </p:txBody>
      </p:sp>
      <p:cxnSp>
        <p:nvCxnSpPr>
          <p:cNvPr id="80" name="Straight Arrow Connector 79"/>
          <p:cNvCxnSpPr>
            <a:cxnSpLocks noChangeShapeType="1"/>
            <a:stCxn id="83" idx="0"/>
            <a:endCxn id="85" idx="2"/>
          </p:cNvCxnSpPr>
          <p:nvPr/>
        </p:nvCxnSpPr>
        <p:spPr bwMode="auto">
          <a:xfrm flipV="1">
            <a:off x="6324791" y="3180312"/>
            <a:ext cx="616931" cy="40661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Straight Arrow Connector 80"/>
          <p:cNvCxnSpPr>
            <a:cxnSpLocks noChangeShapeType="1"/>
            <a:stCxn id="84" idx="2"/>
            <a:endCxn id="79" idx="0"/>
          </p:cNvCxnSpPr>
          <p:nvPr/>
        </p:nvCxnSpPr>
        <p:spPr bwMode="auto">
          <a:xfrm>
            <a:off x="7502013" y="2587835"/>
            <a:ext cx="469352" cy="33723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Straight Arrow Connector 81"/>
          <p:cNvCxnSpPr>
            <a:cxnSpLocks noChangeShapeType="1"/>
            <a:stCxn id="84" idx="2"/>
            <a:endCxn id="85" idx="0"/>
          </p:cNvCxnSpPr>
          <p:nvPr/>
        </p:nvCxnSpPr>
        <p:spPr bwMode="auto">
          <a:xfrm flipH="1">
            <a:off x="6941723" y="2587835"/>
            <a:ext cx="560291" cy="37459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3" name="Oval 82"/>
          <p:cNvSpPr/>
          <p:nvPr/>
        </p:nvSpPr>
        <p:spPr bwMode="auto">
          <a:xfrm>
            <a:off x="5938626" y="3586928"/>
            <a:ext cx="772329" cy="3597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825" dirty="0">
                <a:latin typeface="Times"/>
              </a:rPr>
              <a:t>Ghost Scared</a:t>
            </a:r>
          </a:p>
        </p:txBody>
      </p:sp>
      <p:sp>
        <p:nvSpPr>
          <p:cNvPr id="84" name="Rectangle 83"/>
          <p:cNvSpPr>
            <a:spLocks noChangeArrowheads="1"/>
          </p:cNvSpPr>
          <p:nvPr/>
        </p:nvSpPr>
        <p:spPr bwMode="auto">
          <a:xfrm>
            <a:off x="7355566" y="2369951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b="1">
                <a:sym typeface="Wingdings" pitchFamily="1" charset="2"/>
              </a:rPr>
              <a:t>?</a:t>
            </a:r>
            <a:endParaRPr lang="en-US" sz="1200" b="1"/>
          </a:p>
        </p:txBody>
      </p:sp>
      <p:sp>
        <p:nvSpPr>
          <p:cNvPr id="85" name="Rectangle 84"/>
          <p:cNvSpPr>
            <a:spLocks noChangeArrowheads="1"/>
          </p:cNvSpPr>
          <p:nvPr/>
        </p:nvSpPr>
        <p:spPr bwMode="auto">
          <a:xfrm>
            <a:off x="6795275" y="2962428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</a:t>
            </a:r>
            <a:endParaRPr lang="en-US" sz="1050" dirty="0"/>
          </a:p>
        </p:txBody>
      </p:sp>
      <p:sp>
        <p:nvSpPr>
          <p:cNvPr id="90" name="Rectangle 89"/>
          <p:cNvSpPr>
            <a:spLocks noChangeArrowheads="1"/>
          </p:cNvSpPr>
          <p:nvPr/>
        </p:nvSpPr>
        <p:spPr bwMode="auto">
          <a:xfrm>
            <a:off x="6942315" y="3610865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Chase Ghost</a:t>
            </a:r>
          </a:p>
        </p:txBody>
      </p:sp>
      <p:cxnSp>
        <p:nvCxnSpPr>
          <p:cNvPr id="92" name="Straight Arrow Connector 91"/>
          <p:cNvCxnSpPr>
            <a:cxnSpLocks noChangeShapeType="1"/>
            <a:stCxn id="90" idx="0"/>
            <a:endCxn id="85" idx="2"/>
          </p:cNvCxnSpPr>
          <p:nvPr/>
        </p:nvCxnSpPr>
        <p:spPr bwMode="auto">
          <a:xfrm flipH="1" flipV="1">
            <a:off x="6941722" y="3180312"/>
            <a:ext cx="292296" cy="43055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angle 98"/>
          <p:cNvSpPr>
            <a:spLocks noChangeArrowheads="1"/>
          </p:cNvSpPr>
          <p:nvPr/>
        </p:nvSpPr>
        <p:spPr bwMode="auto">
          <a:xfrm>
            <a:off x="3081650" y="2223004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 Pills</a:t>
            </a:r>
          </a:p>
        </p:txBody>
      </p:sp>
      <p:cxnSp>
        <p:nvCxnSpPr>
          <p:cNvPr id="100" name="Straight Arrow Connector 99"/>
          <p:cNvCxnSpPr>
            <a:cxnSpLocks noChangeShapeType="1"/>
            <a:stCxn id="114" idx="0"/>
            <a:endCxn id="124" idx="2"/>
          </p:cNvCxnSpPr>
          <p:nvPr/>
        </p:nvCxnSpPr>
        <p:spPr bwMode="auto">
          <a:xfrm flipV="1">
            <a:off x="2033128" y="2641752"/>
            <a:ext cx="391540" cy="50461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1" name="Straight Arrow Connector 100"/>
          <p:cNvCxnSpPr>
            <a:cxnSpLocks noChangeShapeType="1"/>
            <a:stCxn id="105" idx="2"/>
            <a:endCxn id="99" idx="0"/>
          </p:cNvCxnSpPr>
          <p:nvPr/>
        </p:nvCxnSpPr>
        <p:spPr bwMode="auto">
          <a:xfrm>
            <a:off x="2859457" y="1989569"/>
            <a:ext cx="513896" cy="23343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2" name="Straight Arrow Connector 101"/>
          <p:cNvCxnSpPr>
            <a:cxnSpLocks noChangeShapeType="1"/>
            <a:stCxn id="105" idx="2"/>
            <a:endCxn id="124" idx="0"/>
          </p:cNvCxnSpPr>
          <p:nvPr/>
        </p:nvCxnSpPr>
        <p:spPr bwMode="auto">
          <a:xfrm flipH="1">
            <a:off x="2424668" y="1989568"/>
            <a:ext cx="434789" cy="4649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4" name="Straight Arrow Connector 103"/>
          <p:cNvCxnSpPr>
            <a:cxnSpLocks noChangeShapeType="1"/>
            <a:stCxn id="124" idx="2"/>
            <a:endCxn id="107" idx="0"/>
          </p:cNvCxnSpPr>
          <p:nvPr/>
        </p:nvCxnSpPr>
        <p:spPr bwMode="auto">
          <a:xfrm>
            <a:off x="2424668" y="2641752"/>
            <a:ext cx="379424" cy="50237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5" name="Rectangle 104"/>
          <p:cNvSpPr>
            <a:spLocks noChangeArrowheads="1"/>
          </p:cNvSpPr>
          <p:nvPr/>
        </p:nvSpPr>
        <p:spPr bwMode="auto">
          <a:xfrm>
            <a:off x="2394412" y="1802361"/>
            <a:ext cx="930088" cy="18720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900" dirty="0">
                <a:sym typeface="Wingdings" pitchFamily="1" charset="2"/>
              </a:rPr>
              <a:t>Ghost Close</a:t>
            </a:r>
            <a:endParaRPr lang="en-US" sz="900" dirty="0"/>
          </a:p>
        </p:txBody>
      </p:sp>
      <p:sp>
        <p:nvSpPr>
          <p:cNvPr id="107" name="Rectangle 106"/>
          <p:cNvSpPr>
            <a:spLocks noChangeArrowheads="1"/>
          </p:cNvSpPr>
          <p:nvPr/>
        </p:nvSpPr>
        <p:spPr bwMode="auto">
          <a:xfrm>
            <a:off x="2512389" y="3144127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Avoid Ghost</a:t>
            </a:r>
          </a:p>
        </p:txBody>
      </p:sp>
      <p:sp>
        <p:nvSpPr>
          <p:cNvPr id="114" name="Rectangle 113"/>
          <p:cNvSpPr>
            <a:spLocks noChangeArrowheads="1"/>
          </p:cNvSpPr>
          <p:nvPr/>
        </p:nvSpPr>
        <p:spPr bwMode="auto">
          <a:xfrm>
            <a:off x="1741425" y="3146368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Chase Ghost</a:t>
            </a:r>
          </a:p>
        </p:txBody>
      </p:sp>
      <p:sp>
        <p:nvSpPr>
          <p:cNvPr id="124" name="Rectangle 123"/>
          <p:cNvSpPr>
            <a:spLocks noChangeArrowheads="1"/>
          </p:cNvSpPr>
          <p:nvPr/>
        </p:nvSpPr>
        <p:spPr bwMode="auto">
          <a:xfrm>
            <a:off x="1959624" y="2454544"/>
            <a:ext cx="930088" cy="18720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900" dirty="0">
                <a:sym typeface="Wingdings" pitchFamily="1" charset="2"/>
              </a:rPr>
              <a:t>Ghost Scared</a:t>
            </a:r>
            <a:endParaRPr lang="en-US" sz="900" dirty="0"/>
          </a:p>
        </p:txBody>
      </p:sp>
      <p:sp>
        <p:nvSpPr>
          <p:cNvPr id="131" name="Oval 130"/>
          <p:cNvSpPr/>
          <p:nvPr/>
        </p:nvSpPr>
        <p:spPr>
          <a:xfrm rot="19152432">
            <a:off x="5624527" y="2590200"/>
            <a:ext cx="3039186" cy="1687361"/>
          </a:xfrm>
          <a:prstGeom prst="ellipse">
            <a:avLst/>
          </a:pr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1486736" y="2248968"/>
            <a:ext cx="1841615" cy="1687361"/>
          </a:xfrm>
          <a:prstGeom prst="ellipse">
            <a:avLst/>
          </a:pr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386194" y="1977617"/>
            <a:ext cx="431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yes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3186294" y="1977617"/>
            <a:ext cx="431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no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19E611-B7EB-3D44-B273-E66BA9F5C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6699"/>
            <a:ext cx="1097387" cy="802464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C48BA54B-8661-D446-8AAA-0A06FD491BC2}"/>
              </a:ext>
            </a:extLst>
          </p:cNvPr>
          <p:cNvSpPr/>
          <p:nvPr/>
        </p:nvSpPr>
        <p:spPr>
          <a:xfrm rot="19152432">
            <a:off x="5793091" y="1174257"/>
            <a:ext cx="2857553" cy="1536092"/>
          </a:xfrm>
          <a:prstGeom prst="ellipse">
            <a:avLst/>
          </a:pr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22C5169-1E42-324A-A647-BAFA920DC2BB}"/>
              </a:ext>
            </a:extLst>
          </p:cNvPr>
          <p:cNvSpPr txBox="1"/>
          <p:nvPr/>
        </p:nvSpPr>
        <p:spPr>
          <a:xfrm>
            <a:off x="1801994" y="2696132"/>
            <a:ext cx="431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yes</a:t>
            </a:r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BF41639-3DEF-AB42-B8CD-186726211079}"/>
              </a:ext>
            </a:extLst>
          </p:cNvPr>
          <p:cNvSpPr txBox="1"/>
          <p:nvPr/>
        </p:nvSpPr>
        <p:spPr>
          <a:xfrm>
            <a:off x="2602094" y="2696132"/>
            <a:ext cx="431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no</a:t>
            </a:r>
            <a:endParaRPr lang="en-US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AA5F684-7658-A94D-BAF2-9E02CFFC86B7}"/>
              </a:ext>
            </a:extLst>
          </p:cNvPr>
          <p:cNvSpPr/>
          <p:nvPr/>
        </p:nvSpPr>
        <p:spPr>
          <a:xfrm>
            <a:off x="1823441" y="1275588"/>
            <a:ext cx="2039703" cy="1687361"/>
          </a:xfrm>
          <a:prstGeom prst="ellipse">
            <a:avLst/>
          </a:pr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3969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6" grpId="0" animBg="1"/>
      <p:bldP spid="74" grpId="0" animBg="1"/>
      <p:bldP spid="75" grpId="0" animBg="1"/>
      <p:bldP spid="79" grpId="0" animBg="1"/>
      <p:bldP spid="83" grpId="0" animBg="1"/>
      <p:bldP spid="84" grpId="0" animBg="1"/>
      <p:bldP spid="85" grpId="0" animBg="1"/>
      <p:bldP spid="90" grpId="0" animBg="1"/>
      <p:bldP spid="107" grpId="0" animBg="1"/>
      <p:bldP spid="114" grpId="0" animBg="1"/>
      <p:bldP spid="124" grpId="0" animBg="1"/>
      <p:bldP spid="131" grpId="0" animBg="1"/>
      <p:bldP spid="134" grpId="0" animBg="1"/>
      <p:bldP spid="36" grpId="0" animBg="1"/>
      <p:bldP spid="38" grpId="0"/>
      <p:bldP spid="39" grpId="0"/>
      <p:bldP spid="4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8">
            <a:extLst>
              <a:ext uri="{FF2B5EF4-FFF2-40B4-BE49-F238E27FC236}">
                <a16:creationId xmlns:a16="http://schemas.microsoft.com/office/drawing/2014/main" id="{654DB653-9A2D-8044-9052-49FA0C265D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013" y="428573"/>
            <a:ext cx="3721447" cy="4341691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10F783-4C37-6240-95CC-CD32498C0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Warrior DT design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55B140-81D4-ED4A-866D-37537F768BD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63FBA-2832-134D-B190-4532086B6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4</a:t>
            </a:fld>
            <a:endParaRPr lang="en-GB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312DD1D-A3FB-724D-8EB6-913B5600D147}"/>
              </a:ext>
            </a:extLst>
          </p:cNvPr>
          <p:cNvCxnSpPr>
            <a:cxnSpLocks noChangeShapeType="1"/>
            <a:stCxn id="15" idx="0"/>
            <a:endCxn id="16" idx="2"/>
          </p:cNvCxnSpPr>
          <p:nvPr/>
        </p:nvCxnSpPr>
        <p:spPr bwMode="auto">
          <a:xfrm flipV="1">
            <a:off x="726311" y="2317512"/>
            <a:ext cx="312725" cy="50461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900BD88-FCA3-3844-9B4C-A2D2A28B1127}"/>
              </a:ext>
            </a:extLst>
          </p:cNvPr>
          <p:cNvCxnSpPr>
            <a:cxnSpLocks noChangeShapeType="1"/>
            <a:stCxn id="13" idx="2"/>
            <a:endCxn id="37" idx="0"/>
          </p:cNvCxnSpPr>
          <p:nvPr/>
        </p:nvCxnSpPr>
        <p:spPr bwMode="auto">
          <a:xfrm>
            <a:off x="2632835" y="1684367"/>
            <a:ext cx="1506011" cy="42424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5910CC5-A04C-9D49-90F3-8950C77841CA}"/>
              </a:ext>
            </a:extLst>
          </p:cNvPr>
          <p:cNvCxnSpPr>
            <a:cxnSpLocks noChangeShapeType="1"/>
            <a:stCxn id="13" idx="2"/>
            <a:endCxn id="16" idx="0"/>
          </p:cNvCxnSpPr>
          <p:nvPr/>
        </p:nvCxnSpPr>
        <p:spPr bwMode="auto">
          <a:xfrm flipH="1">
            <a:off x="1039036" y="1684367"/>
            <a:ext cx="1593799" cy="42621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62B3CDB-EFEF-9840-BEB1-29D57CB60591}"/>
              </a:ext>
            </a:extLst>
          </p:cNvPr>
          <p:cNvCxnSpPr>
            <a:cxnSpLocks noChangeShapeType="1"/>
            <a:stCxn id="16" idx="2"/>
            <a:endCxn id="29" idx="0"/>
          </p:cNvCxnSpPr>
          <p:nvPr/>
        </p:nvCxnSpPr>
        <p:spPr bwMode="auto">
          <a:xfrm>
            <a:off x="1039036" y="2317512"/>
            <a:ext cx="584200" cy="5023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0DC51D9-B742-1B42-9EBE-5E15AE799E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7791" y="1497159"/>
            <a:ext cx="930088" cy="18720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900" dirty="0">
                <a:sym typeface="Wingdings" pitchFamily="1" charset="2"/>
              </a:rPr>
              <a:t>Enemy Nearby</a:t>
            </a:r>
            <a:endParaRPr lang="en-US" sz="9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74057E-935D-7E45-BC77-334876043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608" y="2822128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Attack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8AA648-0500-4546-AF40-40A1A8D1F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177" y="2110578"/>
            <a:ext cx="1087718" cy="20693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900" dirty="0">
                <a:sym typeface="Wingdings" pitchFamily="1" charset="2"/>
              </a:rPr>
              <a:t>Enemy very close</a:t>
            </a:r>
            <a:endParaRPr lang="en-US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1BD176-261F-0748-A9C8-C137DEBF872C}"/>
              </a:ext>
            </a:extLst>
          </p:cNvPr>
          <p:cNvSpPr txBox="1"/>
          <p:nvPr/>
        </p:nvSpPr>
        <p:spPr>
          <a:xfrm>
            <a:off x="1447677" y="1660342"/>
            <a:ext cx="431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yes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2F6D573-9A69-B141-915F-71349A322B64}"/>
              </a:ext>
            </a:extLst>
          </p:cNvPr>
          <p:cNvSpPr txBox="1"/>
          <p:nvPr/>
        </p:nvSpPr>
        <p:spPr>
          <a:xfrm>
            <a:off x="3349836" y="1656319"/>
            <a:ext cx="431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no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833B4B-6199-2149-BC77-7F768EF7C413}"/>
              </a:ext>
            </a:extLst>
          </p:cNvPr>
          <p:cNvSpPr txBox="1"/>
          <p:nvPr/>
        </p:nvSpPr>
        <p:spPr>
          <a:xfrm>
            <a:off x="495177" y="2371892"/>
            <a:ext cx="431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yes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F54033-3601-8B4D-821A-EBA71AC3735B}"/>
              </a:ext>
            </a:extLst>
          </p:cNvPr>
          <p:cNvSpPr txBox="1"/>
          <p:nvPr/>
        </p:nvSpPr>
        <p:spPr>
          <a:xfrm>
            <a:off x="1295277" y="2371892"/>
            <a:ext cx="431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no</a:t>
            </a:r>
            <a:endParaRPr lang="en-US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CF6B5E3-CC19-6B43-86B0-51826A3D6C61}"/>
              </a:ext>
            </a:extLst>
          </p:cNvPr>
          <p:cNvCxnSpPr>
            <a:cxnSpLocks noChangeShapeType="1"/>
            <a:stCxn id="28" idx="0"/>
            <a:endCxn id="29" idx="2"/>
          </p:cNvCxnSpPr>
          <p:nvPr/>
        </p:nvCxnSpPr>
        <p:spPr bwMode="auto">
          <a:xfrm flipV="1">
            <a:off x="1310511" y="3026821"/>
            <a:ext cx="312725" cy="50461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14AEF36-D0E2-BA49-9B2F-62478209A13B}"/>
              </a:ext>
            </a:extLst>
          </p:cNvPr>
          <p:cNvCxnSpPr>
            <a:cxnSpLocks noChangeShapeType="1"/>
            <a:stCxn id="29" idx="2"/>
            <a:endCxn id="27" idx="0"/>
          </p:cNvCxnSpPr>
          <p:nvPr/>
        </p:nvCxnSpPr>
        <p:spPr bwMode="auto">
          <a:xfrm>
            <a:off x="1623236" y="3026821"/>
            <a:ext cx="492761" cy="5023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50670912-7822-9B48-996B-FEC014C7B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9771" y="3529196"/>
            <a:ext cx="652451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Approach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08F3162-5936-2B48-A45E-EA731146C7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8808" y="3531437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Hide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F700357-3196-A445-AE39-430B8B6863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377" y="2819887"/>
            <a:ext cx="1087718" cy="20693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900" dirty="0">
                <a:sym typeface="Wingdings" pitchFamily="1" charset="2"/>
              </a:rPr>
              <a:t>Health Low</a:t>
            </a:r>
            <a:endParaRPr lang="en-US" sz="9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5BC152-4D12-5B4F-85A1-92342DD4B396}"/>
              </a:ext>
            </a:extLst>
          </p:cNvPr>
          <p:cNvSpPr txBox="1"/>
          <p:nvPr/>
        </p:nvSpPr>
        <p:spPr>
          <a:xfrm>
            <a:off x="1079377" y="3081201"/>
            <a:ext cx="431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yes</a:t>
            </a:r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AA70E9C-F688-DA4F-A376-736EEAAB5FB3}"/>
              </a:ext>
            </a:extLst>
          </p:cNvPr>
          <p:cNvSpPr txBox="1"/>
          <p:nvPr/>
        </p:nvSpPr>
        <p:spPr>
          <a:xfrm>
            <a:off x="1879477" y="3081201"/>
            <a:ext cx="431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no</a:t>
            </a:r>
            <a:endParaRPr lang="en-US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AFCA217-D045-D74A-A677-539B9FFA48EC}"/>
              </a:ext>
            </a:extLst>
          </p:cNvPr>
          <p:cNvCxnSpPr>
            <a:cxnSpLocks noChangeShapeType="1"/>
            <a:stCxn id="44" idx="0"/>
            <a:endCxn id="37" idx="2"/>
          </p:cNvCxnSpPr>
          <p:nvPr/>
        </p:nvCxnSpPr>
        <p:spPr bwMode="auto">
          <a:xfrm flipV="1">
            <a:off x="3368208" y="2315544"/>
            <a:ext cx="770638" cy="50267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26A220D-62F6-434E-86A1-37B77CB49F8B}"/>
              </a:ext>
            </a:extLst>
          </p:cNvPr>
          <p:cNvCxnSpPr>
            <a:cxnSpLocks noChangeShapeType="1"/>
            <a:stCxn id="37" idx="2"/>
            <a:endCxn id="66" idx="0"/>
          </p:cNvCxnSpPr>
          <p:nvPr/>
        </p:nvCxnSpPr>
        <p:spPr bwMode="auto">
          <a:xfrm>
            <a:off x="4138846" y="2315544"/>
            <a:ext cx="823119" cy="50043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972DF632-A3A0-1C49-A3F7-C1F97119D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987" y="2108610"/>
            <a:ext cx="1087718" cy="20693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900" dirty="0">
                <a:sym typeface="Wingdings" pitchFamily="1" charset="2"/>
              </a:rPr>
              <a:t>Hungry</a:t>
            </a:r>
            <a:endParaRPr lang="en-US" sz="9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E6DCFEF-142A-2B40-BE1B-2D1EC435720E}"/>
              </a:ext>
            </a:extLst>
          </p:cNvPr>
          <p:cNvSpPr txBox="1"/>
          <p:nvPr/>
        </p:nvSpPr>
        <p:spPr>
          <a:xfrm>
            <a:off x="3264367" y="2369924"/>
            <a:ext cx="431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yes</a:t>
            </a:r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B23ABE6-6DA3-5B4C-9FDF-4FCABC795E40}"/>
              </a:ext>
            </a:extLst>
          </p:cNvPr>
          <p:cNvSpPr txBox="1"/>
          <p:nvPr/>
        </p:nvSpPr>
        <p:spPr>
          <a:xfrm>
            <a:off x="4703008" y="2370421"/>
            <a:ext cx="431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no</a:t>
            </a:r>
            <a:endParaRPr lang="en-US" dirty="0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B740CB8-DCAE-C64D-BBC9-789952B9871F}"/>
              </a:ext>
            </a:extLst>
          </p:cNvPr>
          <p:cNvCxnSpPr>
            <a:cxnSpLocks noChangeShapeType="1"/>
            <a:stCxn id="43" idx="0"/>
            <a:endCxn id="44" idx="2"/>
          </p:cNvCxnSpPr>
          <p:nvPr/>
        </p:nvCxnSpPr>
        <p:spPr bwMode="auto">
          <a:xfrm flipV="1">
            <a:off x="3055483" y="3025154"/>
            <a:ext cx="312725" cy="50461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C419F47-62DE-F04E-978E-9A2254EA932F}"/>
              </a:ext>
            </a:extLst>
          </p:cNvPr>
          <p:cNvCxnSpPr>
            <a:cxnSpLocks noChangeShapeType="1"/>
            <a:stCxn id="44" idx="2"/>
            <a:endCxn id="42" idx="0"/>
          </p:cNvCxnSpPr>
          <p:nvPr/>
        </p:nvCxnSpPr>
        <p:spPr bwMode="auto">
          <a:xfrm>
            <a:off x="3368208" y="3025154"/>
            <a:ext cx="458239" cy="5023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5FCF54D7-1619-6745-B84E-A6D3C6966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4744" y="3527529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Hunt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116834B-450C-504D-B76C-41510DD27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3780" y="3529770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B6B0EFF-1A0F-6342-98CB-56064B69D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4349" y="2818220"/>
            <a:ext cx="1087718" cy="20693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900" dirty="0">
                <a:sym typeface="Wingdings" pitchFamily="1" charset="2"/>
              </a:rPr>
              <a:t>Has Food</a:t>
            </a:r>
            <a:endParaRPr lang="en-US" sz="9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0D62335-35DC-694F-8CEB-FE78C97E0F89}"/>
              </a:ext>
            </a:extLst>
          </p:cNvPr>
          <p:cNvSpPr txBox="1"/>
          <p:nvPr/>
        </p:nvSpPr>
        <p:spPr>
          <a:xfrm>
            <a:off x="2824349" y="3079534"/>
            <a:ext cx="431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yes</a:t>
            </a:r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725B4F9-8F3A-0542-8BC9-C9813B4015D5}"/>
              </a:ext>
            </a:extLst>
          </p:cNvPr>
          <p:cNvSpPr txBox="1"/>
          <p:nvPr/>
        </p:nvSpPr>
        <p:spPr>
          <a:xfrm>
            <a:off x="3624449" y="3079534"/>
            <a:ext cx="431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no</a:t>
            </a:r>
            <a:endParaRPr lang="en-US" dirty="0"/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7B2E8B5-77AB-254C-AF2B-11DDE819D30E}"/>
              </a:ext>
            </a:extLst>
          </p:cNvPr>
          <p:cNvCxnSpPr>
            <a:cxnSpLocks noChangeShapeType="1"/>
            <a:stCxn id="65" idx="0"/>
            <a:endCxn id="66" idx="2"/>
          </p:cNvCxnSpPr>
          <p:nvPr/>
        </p:nvCxnSpPr>
        <p:spPr bwMode="auto">
          <a:xfrm flipV="1">
            <a:off x="4649240" y="3022913"/>
            <a:ext cx="312725" cy="50461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2709A036-133F-B747-ADED-D995774E4F51}"/>
              </a:ext>
            </a:extLst>
          </p:cNvPr>
          <p:cNvCxnSpPr>
            <a:cxnSpLocks noChangeShapeType="1"/>
            <a:stCxn id="66" idx="2"/>
            <a:endCxn id="64" idx="0"/>
          </p:cNvCxnSpPr>
          <p:nvPr/>
        </p:nvCxnSpPr>
        <p:spPr bwMode="auto">
          <a:xfrm>
            <a:off x="4961965" y="3022913"/>
            <a:ext cx="458239" cy="5023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AC654CDD-D631-0146-8EEB-1372E30EB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8501" y="3525288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Wander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96572F0-0898-2348-8D75-7403D1127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7537" y="3527529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Sleep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BCFA8B1-BE48-4C4E-8B43-74EB1C585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8106" y="2815979"/>
            <a:ext cx="1087718" cy="20693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900" dirty="0">
                <a:sym typeface="Wingdings" pitchFamily="1" charset="2"/>
              </a:rPr>
              <a:t>Tired</a:t>
            </a:r>
            <a:endParaRPr lang="en-US" sz="9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1833D4F-53CF-744A-A7DC-19E47F32712E}"/>
              </a:ext>
            </a:extLst>
          </p:cNvPr>
          <p:cNvSpPr txBox="1"/>
          <p:nvPr/>
        </p:nvSpPr>
        <p:spPr>
          <a:xfrm>
            <a:off x="4418106" y="3077293"/>
            <a:ext cx="431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yes</a:t>
            </a:r>
            <a:endParaRPr lang="en-US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CA269E6-2439-D248-BF0A-B3D033B0CA48}"/>
              </a:ext>
            </a:extLst>
          </p:cNvPr>
          <p:cNvSpPr txBox="1"/>
          <p:nvPr/>
        </p:nvSpPr>
        <p:spPr>
          <a:xfrm>
            <a:off x="5218206" y="3077293"/>
            <a:ext cx="431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no</a:t>
            </a:r>
            <a:endParaRPr lang="en-US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2D583DB1-8496-D241-9FD1-CC29C733D30A}"/>
              </a:ext>
            </a:extLst>
          </p:cNvPr>
          <p:cNvSpPr/>
          <p:nvPr/>
        </p:nvSpPr>
        <p:spPr>
          <a:xfrm>
            <a:off x="2035802" y="1247664"/>
            <a:ext cx="1220347" cy="648585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881DF4E4-CCD3-D441-A36C-B05BDF868CFD}"/>
              </a:ext>
            </a:extLst>
          </p:cNvPr>
          <p:cNvSpPr/>
          <p:nvPr/>
        </p:nvSpPr>
        <p:spPr>
          <a:xfrm>
            <a:off x="467440" y="1874200"/>
            <a:ext cx="1220347" cy="648585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B212BCD-CA16-C84B-A95B-CF7F9C33A2C2}"/>
              </a:ext>
            </a:extLst>
          </p:cNvPr>
          <p:cNvSpPr/>
          <p:nvPr/>
        </p:nvSpPr>
        <p:spPr>
          <a:xfrm>
            <a:off x="1049340" y="2553890"/>
            <a:ext cx="1220347" cy="648585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8E3D0471-8878-1244-B781-1EFA11AB7B65}"/>
              </a:ext>
            </a:extLst>
          </p:cNvPr>
          <p:cNvSpPr/>
          <p:nvPr/>
        </p:nvSpPr>
        <p:spPr>
          <a:xfrm>
            <a:off x="3514650" y="1855341"/>
            <a:ext cx="1220347" cy="648585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ADCDDCA4-1425-B548-84B5-EA0BF564599B}"/>
              </a:ext>
            </a:extLst>
          </p:cNvPr>
          <p:cNvSpPr/>
          <p:nvPr/>
        </p:nvSpPr>
        <p:spPr>
          <a:xfrm>
            <a:off x="2762690" y="2553890"/>
            <a:ext cx="1220347" cy="648585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93461615-6CF5-344B-A22D-E8F02323AD8E}"/>
              </a:ext>
            </a:extLst>
          </p:cNvPr>
          <p:cNvSpPr/>
          <p:nvPr/>
        </p:nvSpPr>
        <p:spPr>
          <a:xfrm>
            <a:off x="4367217" y="2535408"/>
            <a:ext cx="1220347" cy="648585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5074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7">
            <a:extLst>
              <a:ext uri="{FF2B5EF4-FFF2-40B4-BE49-F238E27FC236}">
                <a16:creationId xmlns:a16="http://schemas.microsoft.com/office/drawing/2014/main" id="{889C51B4-DE18-694D-97C5-B75B27267E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013" y="428573"/>
            <a:ext cx="3721447" cy="4341691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10F783-4C37-6240-95CC-CD32498C0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Warrior DT design of BT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55B140-81D4-ED4A-866D-37537F768BD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051E6E1-50E0-2E4D-A259-DBBEF76EE997}"/>
              </a:ext>
            </a:extLst>
          </p:cNvPr>
          <p:cNvCxnSpPr>
            <a:cxnSpLocks noChangeShapeType="1"/>
            <a:stCxn id="51" idx="0"/>
            <a:endCxn id="54" idx="2"/>
          </p:cNvCxnSpPr>
          <p:nvPr/>
        </p:nvCxnSpPr>
        <p:spPr bwMode="auto">
          <a:xfrm flipV="1">
            <a:off x="1170960" y="1774024"/>
            <a:ext cx="644339" cy="31493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4885E09-189A-FF45-A073-6D313CFBE4E6}"/>
              </a:ext>
            </a:extLst>
          </p:cNvPr>
          <p:cNvCxnSpPr>
            <a:cxnSpLocks noChangeShapeType="1"/>
            <a:stCxn id="53" idx="2"/>
            <a:endCxn id="89" idx="0"/>
          </p:cNvCxnSpPr>
          <p:nvPr/>
        </p:nvCxnSpPr>
        <p:spPr bwMode="auto">
          <a:xfrm>
            <a:off x="3121589" y="1189218"/>
            <a:ext cx="1612279" cy="85544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3384D1E-8E77-2046-ACCA-C848F730F34B}"/>
              </a:ext>
            </a:extLst>
          </p:cNvPr>
          <p:cNvCxnSpPr>
            <a:cxnSpLocks noChangeShapeType="1"/>
            <a:stCxn id="53" idx="2"/>
            <a:endCxn id="54" idx="0"/>
          </p:cNvCxnSpPr>
          <p:nvPr/>
        </p:nvCxnSpPr>
        <p:spPr bwMode="auto">
          <a:xfrm flipH="1">
            <a:off x="1815299" y="1189218"/>
            <a:ext cx="1306290" cy="36692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0ACC6513-63C4-464C-85EF-C73AD97217B4}"/>
              </a:ext>
            </a:extLst>
          </p:cNvPr>
          <p:cNvSpPr/>
          <p:nvPr/>
        </p:nvSpPr>
        <p:spPr bwMode="auto">
          <a:xfrm>
            <a:off x="784795" y="2088960"/>
            <a:ext cx="772329" cy="3597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825" dirty="0">
                <a:latin typeface="Times"/>
              </a:rPr>
              <a:t>Enemy Nearby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E92B0D1-EC1D-7F42-9FFB-324F01216AED}"/>
              </a:ext>
            </a:extLst>
          </p:cNvPr>
          <p:cNvCxnSpPr>
            <a:cxnSpLocks noChangeShapeType="1"/>
            <a:stCxn id="54" idx="2"/>
            <a:endCxn id="60" idx="0"/>
          </p:cNvCxnSpPr>
          <p:nvPr/>
        </p:nvCxnSpPr>
        <p:spPr bwMode="auto">
          <a:xfrm>
            <a:off x="1815299" y="1774024"/>
            <a:ext cx="368643" cy="37957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E5B46C17-0077-E24F-82ED-25204B556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5142" y="971334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b="1">
                <a:sym typeface="Wingdings" pitchFamily="1" charset="2"/>
              </a:rPr>
              <a:t>?</a:t>
            </a:r>
            <a:endParaRPr lang="en-US" sz="1200" b="1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0E5AEAA-E1C8-264F-9ED3-C0CD9D6A7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8852" y="1556140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</a:t>
            </a:r>
            <a:endParaRPr lang="en-US" sz="105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6750D91-2DBC-294E-83CC-0708E8421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1638" y="3296161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Attack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CBBA97F-F616-0542-96F2-2478C17DB9A3}"/>
              </a:ext>
            </a:extLst>
          </p:cNvPr>
          <p:cNvCxnSpPr>
            <a:cxnSpLocks noChangeShapeType="1"/>
            <a:stCxn id="59" idx="0"/>
            <a:endCxn id="61" idx="2"/>
          </p:cNvCxnSpPr>
          <p:nvPr/>
        </p:nvCxnSpPr>
        <p:spPr bwMode="auto">
          <a:xfrm flipV="1">
            <a:off x="879583" y="2862983"/>
            <a:ext cx="382953" cy="40661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F3CE4BA3-3D6D-8648-BF9B-7B9E54AC53BF}"/>
              </a:ext>
            </a:extLst>
          </p:cNvPr>
          <p:cNvCxnSpPr>
            <a:cxnSpLocks noChangeShapeType="1"/>
            <a:stCxn id="60" idx="2"/>
            <a:endCxn id="77" idx="0"/>
          </p:cNvCxnSpPr>
          <p:nvPr/>
        </p:nvCxnSpPr>
        <p:spPr bwMode="auto">
          <a:xfrm>
            <a:off x="2183942" y="2371484"/>
            <a:ext cx="333369" cy="90227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0E0D8CF5-0715-F643-8524-B0B8EBB8CED1}"/>
              </a:ext>
            </a:extLst>
          </p:cNvPr>
          <p:cNvCxnSpPr>
            <a:cxnSpLocks noChangeShapeType="1"/>
            <a:stCxn id="60" idx="2"/>
            <a:endCxn id="61" idx="0"/>
          </p:cNvCxnSpPr>
          <p:nvPr/>
        </p:nvCxnSpPr>
        <p:spPr bwMode="auto">
          <a:xfrm flipH="1">
            <a:off x="1262536" y="2371484"/>
            <a:ext cx="921406" cy="27361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67D72E9A-5AC9-F44F-BEE9-5F98307194CC}"/>
              </a:ext>
            </a:extLst>
          </p:cNvPr>
          <p:cNvSpPr/>
          <p:nvPr/>
        </p:nvSpPr>
        <p:spPr bwMode="auto">
          <a:xfrm>
            <a:off x="467527" y="3269599"/>
            <a:ext cx="824111" cy="3597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825" dirty="0">
                <a:latin typeface="Times"/>
              </a:rPr>
              <a:t>Enemy very close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6F7300B-B911-3146-9A95-3A886CE24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7495" y="2153600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b="1">
                <a:sym typeface="Wingdings" pitchFamily="1" charset="2"/>
              </a:rPr>
              <a:t>?</a:t>
            </a:r>
            <a:endParaRPr lang="en-US" sz="1200" b="1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9DE673D-ED56-C742-A428-BF1901295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89" y="2645099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</a:t>
            </a:r>
            <a:endParaRPr lang="en-US" sz="1050" dirty="0"/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4C6828C0-3B30-1A4F-A4A4-82D5BB127541}"/>
              </a:ext>
            </a:extLst>
          </p:cNvPr>
          <p:cNvCxnSpPr>
            <a:cxnSpLocks noChangeShapeType="1"/>
            <a:stCxn id="55" idx="0"/>
            <a:endCxn id="61" idx="2"/>
          </p:cNvCxnSpPr>
          <p:nvPr/>
        </p:nvCxnSpPr>
        <p:spPr bwMode="auto">
          <a:xfrm flipH="1" flipV="1">
            <a:off x="1262536" y="2862983"/>
            <a:ext cx="320805" cy="43317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9CFA2D03-00D3-BB4C-9CED-60215B95B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704" y="3720274"/>
            <a:ext cx="642885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Approach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6FF8E856-4456-D546-A31B-ACB487F5E323}"/>
              </a:ext>
            </a:extLst>
          </p:cNvPr>
          <p:cNvCxnSpPr>
            <a:cxnSpLocks noChangeShapeType="1"/>
            <a:stCxn id="76" idx="0"/>
            <a:endCxn id="79" idx="2"/>
          </p:cNvCxnSpPr>
          <p:nvPr/>
        </p:nvCxnSpPr>
        <p:spPr bwMode="auto">
          <a:xfrm flipV="1">
            <a:off x="1750482" y="3976875"/>
            <a:ext cx="404185" cy="37794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C46434AB-EC04-8741-9A43-A039900D2CBA}"/>
              </a:ext>
            </a:extLst>
          </p:cNvPr>
          <p:cNvCxnSpPr>
            <a:cxnSpLocks noChangeShapeType="1"/>
            <a:stCxn id="77" idx="2"/>
            <a:endCxn id="72" idx="0"/>
          </p:cNvCxnSpPr>
          <p:nvPr/>
        </p:nvCxnSpPr>
        <p:spPr bwMode="auto">
          <a:xfrm>
            <a:off x="2517311" y="3491640"/>
            <a:ext cx="282836" cy="22863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2C1589D9-BC4C-AA42-9644-5410B82B9B91}"/>
              </a:ext>
            </a:extLst>
          </p:cNvPr>
          <p:cNvCxnSpPr>
            <a:cxnSpLocks noChangeShapeType="1"/>
            <a:stCxn id="77" idx="2"/>
            <a:endCxn id="79" idx="0"/>
          </p:cNvCxnSpPr>
          <p:nvPr/>
        </p:nvCxnSpPr>
        <p:spPr bwMode="auto">
          <a:xfrm flipH="1">
            <a:off x="2154667" y="3491640"/>
            <a:ext cx="362644" cy="26735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6" name="Oval 75">
            <a:extLst>
              <a:ext uri="{FF2B5EF4-FFF2-40B4-BE49-F238E27FC236}">
                <a16:creationId xmlns:a16="http://schemas.microsoft.com/office/drawing/2014/main" id="{0C869BE0-7F05-B649-9CEF-C35F4BAD865A}"/>
              </a:ext>
            </a:extLst>
          </p:cNvPr>
          <p:cNvSpPr/>
          <p:nvPr/>
        </p:nvSpPr>
        <p:spPr bwMode="auto">
          <a:xfrm>
            <a:off x="1364317" y="4354820"/>
            <a:ext cx="772329" cy="3597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825" dirty="0">
                <a:latin typeface="Times"/>
              </a:rPr>
              <a:t>Health Low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4300E34-5980-8646-8EF0-F7DC8B6FE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0864" y="3273756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b="1">
                <a:sym typeface="Wingdings" pitchFamily="1" charset="2"/>
              </a:rPr>
              <a:t>?</a:t>
            </a:r>
            <a:endParaRPr lang="en-US" sz="1200" b="1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5506A58-07FA-2343-8B79-BF15388C7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8220" y="3758991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</a:t>
            </a:r>
            <a:endParaRPr lang="en-US" sz="1050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F9F5E761-0598-3745-99F2-A38717D9A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9998" y="4387231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Hide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2DA64F66-5066-0143-8B71-9BF3743772AC}"/>
              </a:ext>
            </a:extLst>
          </p:cNvPr>
          <p:cNvCxnSpPr>
            <a:cxnSpLocks noChangeShapeType="1"/>
            <a:stCxn id="80" idx="0"/>
            <a:endCxn id="79" idx="2"/>
          </p:cNvCxnSpPr>
          <p:nvPr/>
        </p:nvCxnSpPr>
        <p:spPr bwMode="auto">
          <a:xfrm flipH="1" flipV="1">
            <a:off x="2154667" y="3976875"/>
            <a:ext cx="397034" cy="41035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2" name="Slide Number Placeholder 3">
            <a:extLst>
              <a:ext uri="{FF2B5EF4-FFF2-40B4-BE49-F238E27FC236}">
                <a16:creationId xmlns:a16="http://schemas.microsoft.com/office/drawing/2014/main" id="{5EA9A39C-1C8C-C142-AA84-FD7733953D13}"/>
              </a:ext>
            </a:extLst>
          </p:cNvPr>
          <p:cNvSpPr txBox="1">
            <a:spLocks/>
          </p:cNvSpPr>
          <p:nvPr/>
        </p:nvSpPr>
        <p:spPr>
          <a:xfrm>
            <a:off x="6814785" y="4978137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5</a:t>
            </a:fld>
            <a:endParaRPr lang="en-GB"/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3C681865-8D1B-8E41-8111-64B3E91EDB91}"/>
              </a:ext>
            </a:extLst>
          </p:cNvPr>
          <p:cNvCxnSpPr>
            <a:cxnSpLocks noChangeShapeType="1"/>
            <a:stCxn id="87" idx="0"/>
            <a:endCxn id="90" idx="2"/>
          </p:cNvCxnSpPr>
          <p:nvPr/>
        </p:nvCxnSpPr>
        <p:spPr bwMode="auto">
          <a:xfrm flipV="1">
            <a:off x="3641488" y="2889200"/>
            <a:ext cx="526145" cy="32382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6E4F821C-D176-454A-896B-608B4E991432}"/>
              </a:ext>
            </a:extLst>
          </p:cNvPr>
          <p:cNvCxnSpPr>
            <a:cxnSpLocks noChangeShapeType="1"/>
            <a:stCxn id="89" idx="2"/>
            <a:endCxn id="115" idx="0"/>
          </p:cNvCxnSpPr>
          <p:nvPr/>
        </p:nvCxnSpPr>
        <p:spPr bwMode="auto">
          <a:xfrm>
            <a:off x="4733868" y="2262542"/>
            <a:ext cx="1371034" cy="101108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E7322E34-D66D-3248-B093-435FB874D84E}"/>
              </a:ext>
            </a:extLst>
          </p:cNvPr>
          <p:cNvCxnSpPr>
            <a:cxnSpLocks noChangeShapeType="1"/>
            <a:stCxn id="89" idx="2"/>
            <a:endCxn id="90" idx="0"/>
          </p:cNvCxnSpPr>
          <p:nvPr/>
        </p:nvCxnSpPr>
        <p:spPr bwMode="auto">
          <a:xfrm flipH="1">
            <a:off x="4167633" y="2262542"/>
            <a:ext cx="566235" cy="40877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7" name="Oval 86">
            <a:extLst>
              <a:ext uri="{FF2B5EF4-FFF2-40B4-BE49-F238E27FC236}">
                <a16:creationId xmlns:a16="http://schemas.microsoft.com/office/drawing/2014/main" id="{48D5E031-D3DE-D349-8A81-84754058981C}"/>
              </a:ext>
            </a:extLst>
          </p:cNvPr>
          <p:cNvSpPr/>
          <p:nvPr/>
        </p:nvSpPr>
        <p:spPr bwMode="auto">
          <a:xfrm>
            <a:off x="3255323" y="3213025"/>
            <a:ext cx="772329" cy="3597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825" dirty="0">
                <a:latin typeface="Times"/>
              </a:rPr>
              <a:t>Hungry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0913A614-767B-344F-B188-89576D4EE233}"/>
              </a:ext>
            </a:extLst>
          </p:cNvPr>
          <p:cNvCxnSpPr>
            <a:cxnSpLocks noChangeShapeType="1"/>
            <a:stCxn id="90" idx="2"/>
            <a:endCxn id="96" idx="0"/>
          </p:cNvCxnSpPr>
          <p:nvPr/>
        </p:nvCxnSpPr>
        <p:spPr bwMode="auto">
          <a:xfrm>
            <a:off x="4167633" y="2889200"/>
            <a:ext cx="408663" cy="38442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000E9804-A8E4-1C47-89B6-0EF532511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7421" y="2044658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b="1">
                <a:sym typeface="Wingdings" pitchFamily="1" charset="2"/>
              </a:rPr>
              <a:t>?</a:t>
            </a:r>
            <a:endParaRPr lang="en-US" sz="1200" b="1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E94D17A-665A-174F-A0D7-E2802BFAD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1186" y="2671316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</a:t>
            </a:r>
            <a:endParaRPr lang="en-US" sz="1050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048DF41-B6EB-B743-A513-BF356A86B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8795" y="3719126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Hunt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939F7CF5-1762-6B4C-8308-254D315AD69A}"/>
              </a:ext>
            </a:extLst>
          </p:cNvPr>
          <p:cNvCxnSpPr>
            <a:cxnSpLocks noChangeShapeType="1"/>
            <a:stCxn id="95" idx="0"/>
            <a:endCxn id="97" idx="2"/>
          </p:cNvCxnSpPr>
          <p:nvPr/>
        </p:nvCxnSpPr>
        <p:spPr bwMode="auto">
          <a:xfrm flipV="1">
            <a:off x="3644623" y="3958747"/>
            <a:ext cx="407241" cy="39725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A5DA8F3F-79E6-D440-ADEB-75DE7B21768F}"/>
              </a:ext>
            </a:extLst>
          </p:cNvPr>
          <p:cNvCxnSpPr>
            <a:cxnSpLocks noChangeShapeType="1"/>
            <a:stCxn id="96" idx="2"/>
            <a:endCxn id="91" idx="0"/>
          </p:cNvCxnSpPr>
          <p:nvPr/>
        </p:nvCxnSpPr>
        <p:spPr bwMode="auto">
          <a:xfrm>
            <a:off x="4576296" y="3491513"/>
            <a:ext cx="384202" cy="22761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5A4981F6-060C-5C4D-930A-71FA1991E714}"/>
              </a:ext>
            </a:extLst>
          </p:cNvPr>
          <p:cNvCxnSpPr>
            <a:cxnSpLocks noChangeShapeType="1"/>
            <a:stCxn id="96" idx="2"/>
            <a:endCxn id="97" idx="0"/>
          </p:cNvCxnSpPr>
          <p:nvPr/>
        </p:nvCxnSpPr>
        <p:spPr bwMode="auto">
          <a:xfrm flipH="1">
            <a:off x="4051864" y="3491513"/>
            <a:ext cx="524432" cy="24935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5" name="Oval 94">
            <a:extLst>
              <a:ext uri="{FF2B5EF4-FFF2-40B4-BE49-F238E27FC236}">
                <a16:creationId xmlns:a16="http://schemas.microsoft.com/office/drawing/2014/main" id="{13EAB151-8F65-3140-B50E-35014666B9E8}"/>
              </a:ext>
            </a:extLst>
          </p:cNvPr>
          <p:cNvSpPr/>
          <p:nvPr/>
        </p:nvSpPr>
        <p:spPr bwMode="auto">
          <a:xfrm>
            <a:off x="3258458" y="4356006"/>
            <a:ext cx="772329" cy="3597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825" dirty="0">
                <a:latin typeface="Times"/>
              </a:rPr>
              <a:t>Has Food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03A3983-FCDD-E144-86B4-3B720FA7C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849" y="3273629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b="1">
                <a:sym typeface="Wingdings" pitchFamily="1" charset="2"/>
              </a:rPr>
              <a:t>?</a:t>
            </a:r>
            <a:endParaRPr lang="en-US" sz="1200" b="1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ACD4854-787D-2840-8AE7-7594B4FDF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417" y="3740863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</a:t>
            </a:r>
            <a:endParaRPr lang="en-US" sz="1050" dirty="0"/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8A908CEF-125C-2047-8F95-84B0BE6C54E8}"/>
              </a:ext>
            </a:extLst>
          </p:cNvPr>
          <p:cNvCxnSpPr>
            <a:cxnSpLocks noChangeShapeType="1"/>
            <a:stCxn id="99" idx="0"/>
            <a:endCxn id="97" idx="2"/>
          </p:cNvCxnSpPr>
          <p:nvPr/>
        </p:nvCxnSpPr>
        <p:spPr bwMode="auto">
          <a:xfrm flipH="1" flipV="1">
            <a:off x="4051864" y="3958747"/>
            <a:ext cx="415787" cy="42976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angle 98">
            <a:extLst>
              <a:ext uri="{FF2B5EF4-FFF2-40B4-BE49-F238E27FC236}">
                <a16:creationId xmlns:a16="http://schemas.microsoft.com/office/drawing/2014/main" id="{44930833-EE3F-0048-B675-B4A1A5A1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948" y="4388513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</a:t>
            </a:r>
          </a:p>
        </p:txBody>
      </p:sp>
      <p:sp>
        <p:nvSpPr>
          <p:cNvPr id="108" name="Slide Number Placeholder 3">
            <a:extLst>
              <a:ext uri="{FF2B5EF4-FFF2-40B4-BE49-F238E27FC236}">
                <a16:creationId xmlns:a16="http://schemas.microsoft.com/office/drawing/2014/main" id="{C20F00BB-CF25-5D4D-89BF-B0DFE4C8D814}"/>
              </a:ext>
            </a:extLst>
          </p:cNvPr>
          <p:cNvSpPr txBox="1">
            <a:spLocks/>
          </p:cNvSpPr>
          <p:nvPr/>
        </p:nvSpPr>
        <p:spPr>
          <a:xfrm>
            <a:off x="7616640" y="3472957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54AD2B3-DB41-6740-980C-828C89353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1092" y="3719126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Wander</a:t>
            </a: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889B8118-1B69-1C45-BABB-AE27067A2CC3}"/>
              </a:ext>
            </a:extLst>
          </p:cNvPr>
          <p:cNvCxnSpPr>
            <a:cxnSpLocks noChangeShapeType="1"/>
            <a:stCxn id="114" idx="0"/>
            <a:endCxn id="116" idx="2"/>
          </p:cNvCxnSpPr>
          <p:nvPr/>
        </p:nvCxnSpPr>
        <p:spPr bwMode="auto">
          <a:xfrm flipV="1">
            <a:off x="5392222" y="3956718"/>
            <a:ext cx="321325" cy="39810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14EF6072-3E40-944C-B317-7ADFEC5C014E}"/>
              </a:ext>
            </a:extLst>
          </p:cNvPr>
          <p:cNvCxnSpPr>
            <a:cxnSpLocks noChangeShapeType="1"/>
            <a:stCxn id="115" idx="2"/>
            <a:endCxn id="110" idx="0"/>
          </p:cNvCxnSpPr>
          <p:nvPr/>
        </p:nvCxnSpPr>
        <p:spPr bwMode="auto">
          <a:xfrm>
            <a:off x="6104902" y="3491513"/>
            <a:ext cx="497893" cy="22761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2718DB28-EDC5-2B49-BD4D-B15C176F045A}"/>
              </a:ext>
            </a:extLst>
          </p:cNvPr>
          <p:cNvCxnSpPr>
            <a:cxnSpLocks noChangeShapeType="1"/>
            <a:stCxn id="115" idx="2"/>
            <a:endCxn id="116" idx="0"/>
          </p:cNvCxnSpPr>
          <p:nvPr/>
        </p:nvCxnSpPr>
        <p:spPr bwMode="auto">
          <a:xfrm flipH="1">
            <a:off x="5713547" y="3491513"/>
            <a:ext cx="391355" cy="24732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4" name="Oval 113">
            <a:extLst>
              <a:ext uri="{FF2B5EF4-FFF2-40B4-BE49-F238E27FC236}">
                <a16:creationId xmlns:a16="http://schemas.microsoft.com/office/drawing/2014/main" id="{9E1ECFF5-81FC-974C-ACC7-A3799C16CF42}"/>
              </a:ext>
            </a:extLst>
          </p:cNvPr>
          <p:cNvSpPr/>
          <p:nvPr/>
        </p:nvSpPr>
        <p:spPr bwMode="auto">
          <a:xfrm>
            <a:off x="5006057" y="4354820"/>
            <a:ext cx="772329" cy="3597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825" dirty="0">
                <a:latin typeface="Times"/>
              </a:rPr>
              <a:t>Tired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A2761B7A-6694-DD49-9B40-85D0FC8F8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8455" y="3273629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b="1">
                <a:sym typeface="Wingdings" pitchFamily="1" charset="2"/>
              </a:rPr>
              <a:t>?</a:t>
            </a:r>
            <a:endParaRPr lang="en-US" sz="1200" b="1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92A296BB-CB65-9649-ADED-386AFAB1E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7100" y="3738834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</a:t>
            </a:r>
            <a:endParaRPr lang="en-US" sz="1050" dirty="0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1747EA70-5B7C-ED44-901B-DDFE12116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2942" y="4387231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Sleep</a:t>
            </a:r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558FCF02-202A-C64E-A834-716521F310B0}"/>
              </a:ext>
            </a:extLst>
          </p:cNvPr>
          <p:cNvCxnSpPr>
            <a:cxnSpLocks noChangeShapeType="1"/>
            <a:stCxn id="117" idx="0"/>
            <a:endCxn id="116" idx="2"/>
          </p:cNvCxnSpPr>
          <p:nvPr/>
        </p:nvCxnSpPr>
        <p:spPr bwMode="auto">
          <a:xfrm flipH="1" flipV="1">
            <a:off x="5713547" y="3956718"/>
            <a:ext cx="451098" cy="43051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8" name="Oval 187">
            <a:extLst>
              <a:ext uri="{FF2B5EF4-FFF2-40B4-BE49-F238E27FC236}">
                <a16:creationId xmlns:a16="http://schemas.microsoft.com/office/drawing/2014/main" id="{919DA6A9-9A57-8C4E-A4AC-B082094AFA23}"/>
              </a:ext>
            </a:extLst>
          </p:cNvPr>
          <p:cNvSpPr/>
          <p:nvPr/>
        </p:nvSpPr>
        <p:spPr>
          <a:xfrm>
            <a:off x="637668" y="1880400"/>
            <a:ext cx="1098845" cy="648585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141E55A8-1AE8-7141-9881-61B3E2510E32}"/>
              </a:ext>
            </a:extLst>
          </p:cNvPr>
          <p:cNvSpPr/>
          <p:nvPr/>
        </p:nvSpPr>
        <p:spPr>
          <a:xfrm>
            <a:off x="274723" y="3065284"/>
            <a:ext cx="1098845" cy="648585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E4268226-C6BD-6C4F-B79E-1AAE4D3A392E}"/>
              </a:ext>
            </a:extLst>
          </p:cNvPr>
          <p:cNvSpPr/>
          <p:nvPr/>
        </p:nvSpPr>
        <p:spPr>
          <a:xfrm>
            <a:off x="1136670" y="4186553"/>
            <a:ext cx="1098845" cy="648585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223AD474-2BF7-FE42-8D13-47DF0C1BE3DA}"/>
              </a:ext>
            </a:extLst>
          </p:cNvPr>
          <p:cNvSpPr/>
          <p:nvPr/>
        </p:nvSpPr>
        <p:spPr>
          <a:xfrm>
            <a:off x="3044610" y="3036641"/>
            <a:ext cx="1098845" cy="648585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B25C0F75-A5E0-9E4C-8765-262FFABC6C34}"/>
              </a:ext>
            </a:extLst>
          </p:cNvPr>
          <p:cNvSpPr/>
          <p:nvPr/>
        </p:nvSpPr>
        <p:spPr>
          <a:xfrm>
            <a:off x="3068779" y="4190677"/>
            <a:ext cx="1098845" cy="648585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22B61DC8-F185-2843-9573-129D123652EF}"/>
              </a:ext>
            </a:extLst>
          </p:cNvPr>
          <p:cNvSpPr/>
          <p:nvPr/>
        </p:nvSpPr>
        <p:spPr>
          <a:xfrm>
            <a:off x="4869562" y="4225615"/>
            <a:ext cx="964685" cy="648585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4216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E9D1395-4E1C-EC4C-936E-325FB664F5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516" y="1962223"/>
            <a:ext cx="2193408" cy="2558977"/>
          </a:xfrm>
          <a:prstGeom prst="rect">
            <a:avLst/>
          </a:prstGeom>
          <a:effectLst/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5A540521-6A91-B64A-8BA6-9D51CEF2A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5390955" cy="673874"/>
          </a:xfrm>
        </p:spPr>
        <p:txBody>
          <a:bodyPr/>
          <a:lstStyle/>
          <a:p>
            <a:r>
              <a:rPr lang="en-US" dirty="0"/>
              <a:t>Take home message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9CD874-38A6-F94E-8652-724AC28D0CB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D82F0C-0E2A-5546-8972-AA94798A63F5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6139E-BF6C-E641-A194-D485C5C57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597CCA7-2F57-FC4F-BE47-A8BB031DBF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4573256" cy="3612000"/>
          </a:xfrm>
        </p:spPr>
        <p:txBody>
          <a:bodyPr/>
          <a:lstStyle/>
          <a:p>
            <a:r>
              <a:rPr lang="en-US" dirty="0"/>
              <a:t>If action choices can be broken down into Yes/No cases</a:t>
            </a:r>
          </a:p>
          <a:p>
            <a:pPr lvl="1"/>
            <a:r>
              <a:rPr lang="en-US" dirty="0"/>
              <a:t>Use DT design</a:t>
            </a:r>
          </a:p>
          <a:p>
            <a:r>
              <a:rPr lang="en-US" dirty="0"/>
              <a:t>If you want a deliberative system that pursues sub-goals</a:t>
            </a:r>
          </a:p>
          <a:p>
            <a:pPr lvl="1"/>
            <a:r>
              <a:rPr lang="en-US" dirty="0"/>
              <a:t>Use Backward chaining designs (see other video)</a:t>
            </a:r>
          </a:p>
          <a:p>
            <a:r>
              <a:rPr lang="en-US" dirty="0"/>
              <a:t>Combine when needed…</a:t>
            </a:r>
          </a:p>
          <a:p>
            <a:pPr lvl="1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10B2B6-795C-2044-98AD-97523BED535E}"/>
              </a:ext>
            </a:extLst>
          </p:cNvPr>
          <p:cNvSpPr/>
          <p:nvPr/>
        </p:nvSpPr>
        <p:spPr>
          <a:xfrm>
            <a:off x="6765606" y="4495556"/>
            <a:ext cx="124264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00" dirty="0"/>
              <a:t>Designed by </a:t>
            </a:r>
            <a:r>
              <a:rPr lang="en-US" sz="900" dirty="0" err="1"/>
              <a:t>Freepik</a:t>
            </a:r>
            <a:endParaRPr lang="en-US" sz="9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E64F63-CFDB-3249-A6A6-DC52A06B3678}"/>
              </a:ext>
            </a:extLst>
          </p:cNvPr>
          <p:cNvSpPr txBox="1"/>
          <p:nvPr/>
        </p:nvSpPr>
        <p:spPr>
          <a:xfrm>
            <a:off x="6835775" y="1341536"/>
            <a:ext cx="2768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Thanks for watching!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1362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11.9|7.5|17.8|7.1|10.1|15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7|20.7|10.4|5.9|8.7|1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1|3.7|8.4|8|2.7|8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9.8|5.6|9.6|3.7|7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15|12.7|6.1"/>
</p:tagLst>
</file>

<file path=ppt/theme/theme1.xml><?xml version="1.0" encoding="utf-8"?>
<a:theme xmlns:a="http://schemas.openxmlformats.org/drawingml/2006/main" name="KTH_PPT-mall">
  <a:themeElements>
    <a:clrScheme name="KTH">
      <a:dk1>
        <a:srgbClr val="000000"/>
      </a:dk1>
      <a:lt1>
        <a:srgbClr val="FFFFFF"/>
      </a:lt1>
      <a:dk2>
        <a:srgbClr val="65656C"/>
      </a:dk2>
      <a:lt2>
        <a:srgbClr val="838389"/>
      </a:lt2>
      <a:accent1>
        <a:srgbClr val="1954A6"/>
      </a:accent1>
      <a:accent2>
        <a:srgbClr val="5E87C0"/>
      </a:accent2>
      <a:accent3>
        <a:srgbClr val="2091C3"/>
      </a:accent3>
      <a:accent4>
        <a:srgbClr val="D02F80"/>
      </a:accent4>
      <a:accent5>
        <a:srgbClr val="D95999"/>
      </a:accent5>
      <a:accent6>
        <a:srgbClr val="61922E"/>
      </a:accent6>
      <a:hlink>
        <a:srgbClr val="65656C"/>
      </a:hlink>
      <a:folHlink>
        <a:srgbClr val="838389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TH_PPT template 2014 flerfärgade_16_9_181002" id="{C2C482A2-B64F-1641-B856-45C1E0D0B04B}" vid="{B7923EE1-B23C-9F4E-BE98-4BD0CF59DB9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blue_16_9_181002 (002)</Template>
  <TotalTime>19558</TotalTime>
  <Words>325</Words>
  <Application>Microsoft Macintosh PowerPoint</Application>
  <PresentationFormat>On-screen Show (16:9)</PresentationFormat>
  <Paragraphs>106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Systemtypsnitt</vt:lpstr>
      <vt:lpstr>Times</vt:lpstr>
      <vt:lpstr>KTH_PPT-mall</vt:lpstr>
      <vt:lpstr>Creating Behavior Trees using Decision Tree design</vt:lpstr>
      <vt:lpstr>Using Decision Tree design</vt:lpstr>
      <vt:lpstr>Packman DT design</vt:lpstr>
      <vt:lpstr>Warrior DT design</vt:lpstr>
      <vt:lpstr>Warrior DT design of BT</vt:lpstr>
      <vt:lpstr>Take home message</vt:lpstr>
    </vt:vector>
  </TitlesOfParts>
  <Company>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Malin Söderkvist</dc:creator>
  <cp:lastModifiedBy>Petter</cp:lastModifiedBy>
  <cp:revision>352</cp:revision>
  <cp:lastPrinted>2020-09-13T21:43:25Z</cp:lastPrinted>
  <dcterms:created xsi:type="dcterms:W3CDTF">2019-02-11T09:39:15Z</dcterms:created>
  <dcterms:modified xsi:type="dcterms:W3CDTF">2022-11-18T08:48:43Z</dcterms:modified>
</cp:coreProperties>
</file>