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40" r:id="rId2"/>
    <p:sldId id="489" r:id="rId3"/>
    <p:sldId id="495" r:id="rId4"/>
    <p:sldId id="491" r:id="rId5"/>
    <p:sldId id="496" r:id="rId6"/>
    <p:sldId id="497" r:id="rId7"/>
    <p:sldId id="498" r:id="rId8"/>
    <p:sldId id="500" r:id="rId9"/>
    <p:sldId id="501" r:id="rId10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 Söderkvist" initials="MS" lastIdx="9" clrIdx="0">
    <p:extLst>
      <p:ext uri="{19B8F6BF-5375-455C-9EA6-DF929625EA0E}">
        <p15:presenceInfo xmlns:p15="http://schemas.microsoft.com/office/powerpoint/2012/main" userId="S-1-5-21-1948194976-2510558922-1916008050-1077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9"/>
    <a:srgbClr val="65656C"/>
    <a:srgbClr val="D02F80"/>
    <a:srgbClr val="1954A6"/>
    <a:srgbClr val="5E87C0"/>
    <a:srgbClr val="2191C4"/>
    <a:srgbClr val="D95999"/>
    <a:srgbClr val="62922E"/>
    <a:srgbClr val="AFC92B"/>
    <a:srgbClr val="D8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7032" autoAdjust="0"/>
    <p:restoredTop sz="92818" autoAdjust="0"/>
  </p:normalViewPr>
  <p:slideViewPr>
    <p:cSldViewPr snapToGrid="0">
      <p:cViewPr varScale="1">
        <p:scale>
          <a:sx n="151" d="100"/>
          <a:sy n="151" d="100"/>
        </p:scale>
        <p:origin x="200" y="3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0A68EE-FC1D-154D-B0B2-8F10538CA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D638D7-DEA4-1247-A9EB-8982C7537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2C1D7-B25D-44E6-A2D0-D10D1D9E6077}" type="datetimeFigureOut">
              <a:rPr lang="en-GB"/>
              <a:pPr>
                <a:defRPr/>
              </a:pPr>
              <a:t>18/11/2022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4AEC7E-9E0A-F348-8BEB-360ABEA852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838CD8-B67A-DE4B-9D64-CF9FD9C9A6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538062-B7CA-4502-88E7-928089303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53AAA87-6F70-2F43-9A3C-FA3D36237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F49FED-13B4-B74A-AF1E-0B5D3706DE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C97F-02FF-434B-8EAA-0F723077CD05}" type="datetimeFigureOut">
              <a:rPr lang="sv-SE"/>
              <a:pPr>
                <a:defRPr/>
              </a:pPr>
              <a:t>2022-11-18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4730BF3B-6153-7140-AD57-ECE26CA8AB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5D978D40-EB87-4440-802D-12F96A066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429AAB-B1EE-6F47-B4D7-E30F7E497A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43AB95-16A5-8F4F-9927-6A8C0839F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811775-299A-4959-BF5A-5DFB3E75F6A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Hello </a:t>
            </a:r>
            <a:r>
              <a:rPr lang="sv-SE" dirty="0" err="1"/>
              <a:t>everyone</a:t>
            </a:r>
            <a:r>
              <a:rPr lang="sv-SE" dirty="0"/>
              <a:t>!</a:t>
            </a:r>
          </a:p>
          <a:p>
            <a:r>
              <a:rPr lang="sv-SE" dirty="0"/>
              <a:t>In </a:t>
            </a:r>
            <a:r>
              <a:rPr lang="sv-SE" dirty="0" err="1"/>
              <a:t>this</a:t>
            </a:r>
            <a:r>
              <a:rPr lang="sv-SE" dirty="0"/>
              <a:t> video I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create</a:t>
            </a:r>
            <a:r>
              <a:rPr lang="sv-SE" dirty="0"/>
              <a:t> </a:t>
            </a:r>
            <a:r>
              <a:rPr lang="sv-SE" dirty="0" err="1"/>
              <a:t>backward</a:t>
            </a:r>
            <a:r>
              <a:rPr lang="sv-SE" dirty="0"/>
              <a:t> </a:t>
            </a:r>
            <a:r>
              <a:rPr lang="sv-SE" dirty="0" err="1"/>
              <a:t>chained</a:t>
            </a:r>
            <a:r>
              <a:rPr lang="sv-SE" dirty="0"/>
              <a:t>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.</a:t>
            </a:r>
          </a:p>
          <a:p>
            <a:r>
              <a:rPr lang="sv-SE" dirty="0" err="1"/>
              <a:t>This</a:t>
            </a:r>
            <a:r>
              <a:rPr lang="sv-SE" dirty="0"/>
              <a:t> is the second </a:t>
            </a:r>
            <a:r>
              <a:rPr lang="sv-SE" dirty="0" err="1"/>
              <a:t>lecture</a:t>
            </a:r>
            <a:r>
              <a:rPr lang="sv-SE" dirty="0"/>
              <a:t> in the series ”</a:t>
            </a:r>
            <a:r>
              <a:rPr lang="sv-SE" dirty="0" err="1"/>
              <a:t>Introduction</a:t>
            </a:r>
            <a:r>
              <a:rPr lang="sv-SE" dirty="0"/>
              <a:t> to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”.</a:t>
            </a:r>
          </a:p>
          <a:p>
            <a:r>
              <a:rPr lang="sv-SE" dirty="0"/>
              <a:t>And my </a:t>
            </a:r>
            <a:r>
              <a:rPr lang="sv-SE" dirty="0" err="1"/>
              <a:t>name</a:t>
            </a:r>
            <a:r>
              <a:rPr lang="sv-SE" dirty="0"/>
              <a:t> is Petter Ögren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1172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abstraction of “Action” </a:t>
            </a:r>
            <a:r>
              <a:rPr lang="en-US" dirty="0">
                <a:sym typeface="Wingdings" pitchFamily="2" charset="2"/>
              </a:rPr>
              <a:t> Modularity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205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256 transitions (49 transitions)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very natural to humans.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how we teach stuff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(after opening the bottle, you pour the water into the </a:t>
            </a:r>
            <a:r>
              <a:rPr lang="en-US" dirty="0" err="1"/>
              <a:t>glas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60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C2E0D84A-3EC1-DD40-8DA6-147FB563C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9708450-9178-2141-98CC-ED5077AF0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E9331F4D-CFBF-B743-B11A-1C8047D3CFBE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58F791A-AC82-4241-9571-C01F81F86836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upp 13">
              <a:extLst>
                <a:ext uri="{FF2B5EF4-FFF2-40B4-BE49-F238E27FC236}">
                  <a16:creationId xmlns:a16="http://schemas.microsoft.com/office/drawing/2014/main" id="{8947ABFC-334D-4740-BE63-0A994ACCB7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C1F2ABF-FD0A-7047-8941-99E4FF67871B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9F776FDA-E8EC-9045-BD9F-45209E3A805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7024E031-C178-924F-A947-E6AB347889C7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C9F9DC5-A524-D145-9011-37CC11C6EC20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4829C5F-978F-D747-8E8C-862213367E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2B47CF5B-7594-274E-B9E9-81D1789F4950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D1A397B8-832C-BE46-B490-8871281D0DD6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DE1FD1AF-8E22-CE4C-B838-C310A32D367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1DC6E4F4-0565-C244-8DCD-B715E7E69CD9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40184570-8C9F-D547-BFCF-47EDE34BEA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61EED33-3876-6C46-A702-773D24B265C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D8A9A53-2174-6D4A-BBB7-03CDEA7B382A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3EF5D968-9105-C94D-BE78-C3D31395CC25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EC212671-72CA-9245-919A-6FA7C159FA15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A60D9C3-D2EA-4D42-87B8-128A9096F2C9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E94F348-690F-E540-9093-1C49199F26C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0F47886B-9D67-8945-B978-E3C38999542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B6E087E5-ED56-1F44-AB4D-4E5DC58625B2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FEAE9DDC-8E15-554D-A9F9-32C9FD82130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6" name="Grupp 15">
              <a:extLst>
                <a:ext uri="{FF2B5EF4-FFF2-40B4-BE49-F238E27FC236}">
                  <a16:creationId xmlns:a16="http://schemas.microsoft.com/office/drawing/2014/main" id="{BBD191D5-8184-A045-B6FE-5411D0DCF5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DFBCE1C-D3B2-5F49-A340-D59567749FA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1A697A31-3F22-3D42-AAC2-3D75D7AB397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533B9DF-99E0-F148-98DF-1AE4E0DCB22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C0994CB-1562-C84A-BC07-C3E433681627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C45B92F-660A-FE46-AB66-EC8D8127EEE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6BFB85B6-8991-7A40-9E36-70642CC3997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DA01DD59-2BF2-D44E-92BC-D4F5118FF53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44860E-CE54-C645-8C96-DCC0027B3850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040B73E1-2341-A342-9BFA-9F9DC4E47D90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C01C7D92-822D-F247-888A-51CDBE3208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65FEDA4E-E961-0D49-94DF-571AD02244A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90C081-1629-9147-9B51-6494A7B4DB18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EB32951-A8BB-ED4E-BAAB-C0E1FE85F8EB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0A8A807A-65D9-C54E-98D6-5949FCEA8DFA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C94C2C1C-9987-A64A-A424-C3C8AAF83EAE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BA62EF01-C788-684D-AEAC-5899616A01B7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F52962C9-79CF-D24A-AFEF-4F2634BF4BF0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F48E26C-2B9A-4442-BC4B-E4588287A02E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0DCEE72-5D28-C148-828F-B74EE134472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23" name="Rak 122">
            <a:extLst>
              <a:ext uri="{FF2B5EF4-FFF2-40B4-BE49-F238E27FC236}">
                <a16:creationId xmlns:a16="http://schemas.microsoft.com/office/drawing/2014/main" id="{5097A8E5-A6B9-EE40-A302-C6CF112729E0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gray">
          <a:xfrm>
            <a:off x="-1376363" y="4197350"/>
            <a:ext cx="0" cy="0"/>
          </a:xfrm>
          <a:prstGeom prst="line">
            <a:avLst/>
          </a:prstGeom>
          <a:noFill/>
          <a:ln w="3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3" name="AutoShape 14"/>
          <p:cNvSpPr>
            <a:spLocks noChangeAspect="1" noChangeArrowheads="1" noTextEdit="1"/>
          </p:cNvSpPr>
          <p:nvPr/>
        </p:nvSpPr>
        <p:spPr bwMode="auto">
          <a:xfrm>
            <a:off x="-3582988" y="3049588"/>
            <a:ext cx="14508163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5" name="Bildobjekt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051" y="333780"/>
            <a:ext cx="13811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objekt 18">
            <a:extLst>
              <a:ext uri="{FF2B5EF4-FFF2-40B4-BE49-F238E27FC236}">
                <a16:creationId xmlns:a16="http://schemas.microsoft.com/office/drawing/2014/main" id="{9818D67E-72BB-EF4D-8650-DA1146FF8B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p 14">
            <a:extLst>
              <a:ext uri="{FF2B5EF4-FFF2-40B4-BE49-F238E27FC236}">
                <a16:creationId xmlns:a16="http://schemas.microsoft.com/office/drawing/2014/main" id="{0863DBC1-93FB-FC4F-8A6E-D08EB15A346A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5016C568-ADC6-B448-9875-EC43010139E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5EAD1A5-2C50-F14C-A922-42AECE9F76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25FD33E-FA80-8E47-89FC-DCCC2A3C2D1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8F10E0A5-B8EE-BE47-BC4E-24E1DDB174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28EFCF7D-6529-C142-93C9-90598C42E62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9AF22970-B936-314A-824B-D4DF2AC4B85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60A421F4-0D3B-8043-8234-162B9DF4AEA4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2DB35B1D-2369-204C-9135-78149F46965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F51D08D7-925E-C84D-8090-F610717A86D9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E8F003AD-FABE-EE4D-BA89-B2742335EC11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ABB6F5C6-C885-7942-A935-9C0B32B8A98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6" name="Grupp 25">
              <a:extLst>
                <a:ext uri="{FF2B5EF4-FFF2-40B4-BE49-F238E27FC236}">
                  <a16:creationId xmlns:a16="http://schemas.microsoft.com/office/drawing/2014/main" id="{E37A3EC7-B403-FB41-9F91-C41E66E1C3F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5D35AD7-6B39-F943-A943-C994051A3591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F607BB48-BBCD-3647-80C2-C6260F62508D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3A00F74D-012D-744D-8CD4-86F3025176A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25EFBEB2-E669-4441-A2A7-8EA23B468366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478148B7-7D92-B443-9A7B-461278601A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33F102BC-AE06-C04F-ABBD-6954A9357DA6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1168AA4-3F32-6345-AEAD-E2EF2358B8F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F2E7D3E-0E67-9A48-85F5-C51E73D428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34ECFF50-188A-EF4D-ABC2-ECFAF9D440A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F68676DE-7159-B449-A14D-06BBB64ECB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A435E150-EB57-B44A-8293-2C19C271A95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53C0B4FF-3765-4840-8E0A-9AA936D37216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60EFB5C-D38B-D849-AB68-371460E2B1D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71C6519-4CCC-D74C-A050-B08BE3BFE6AE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625C522-5195-CA45-9C5A-7279ED5AF4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B21F9AF9-65C3-BA4E-9064-122DC8A4A49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7D8AAB2F-C807-4C4C-871F-F2E3846FF9FC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CCC44B3-D0FF-D14E-A1C6-B6CFB2D233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3E7AF6E4-A19E-CB48-A8B3-F17A97DA27E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8" name="Grupp 27">
              <a:extLst>
                <a:ext uri="{FF2B5EF4-FFF2-40B4-BE49-F238E27FC236}">
                  <a16:creationId xmlns:a16="http://schemas.microsoft.com/office/drawing/2014/main" id="{4D7939D2-013B-8D43-AF56-65E8308D44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2B38132A-7F88-3148-A4FC-2DA07E2A634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5209F07D-76ED-C14B-B4D2-A7765896DE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A32CA292-5FF0-A747-8736-F788E8B5030A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AF774941-1457-FE4F-99C0-D11026CE8C8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A552B882-FA01-D642-91BA-E072AF506A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10860FD5-FD3F-A44E-A3A2-6ACBE91E3C4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7864E4F5-5000-7D43-8D12-8117255CB09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63FCD91C-D163-694C-A6A2-A8777BB9D7EF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C530E33C-0CCE-EA45-BFBA-21B929A17D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65" name="Rak 64">
            <a:extLst>
              <a:ext uri="{FF2B5EF4-FFF2-40B4-BE49-F238E27FC236}">
                <a16:creationId xmlns:a16="http://schemas.microsoft.com/office/drawing/2014/main" id="{FFF58A14-E24D-2646-87F0-D570B46FC445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ubrik 1">
            <a:extLst>
              <a:ext uri="{FF2B5EF4-FFF2-40B4-BE49-F238E27FC236}">
                <a16:creationId xmlns:a16="http://schemas.microsoft.com/office/drawing/2014/main" id="{3997965E-37C7-4D41-8C47-88DEC7D85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67" name="Underrubrik 2">
            <a:extLst>
              <a:ext uri="{FF2B5EF4-FFF2-40B4-BE49-F238E27FC236}">
                <a16:creationId xmlns:a16="http://schemas.microsoft.com/office/drawing/2014/main" id="{BE9565E6-B7A1-5E48-B793-BFB8048C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C2D5F-EA7C-6946-8E8C-7B84A7CC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2A2319-CD13-BE4D-9C63-5A9EBFDCEC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540BA4-CF98-2846-8D40-8EA647BC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55E1E5B-E1F9-C645-91AF-7753BF8D8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7559674" cy="3612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0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AD82F0C-0E2A-5546-8972-AA94798A63F5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427344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116000"/>
            <a:ext cx="3427341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3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er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7A7FA62-242B-154F-BDED-F228A40489AE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458000"/>
            <a:ext cx="3427344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458000"/>
            <a:ext cx="3427341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036AF80-4CD2-454D-A2BD-8376F1D8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051200"/>
            <a:ext cx="3427342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BD1EFFC8-506E-5A4A-B12B-1ED4D1958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051200"/>
            <a:ext cx="3427341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595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D45677C-6021-4B4B-8D00-4AA6DB0D4902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2688"/>
            <a:ext cx="8642350" cy="35417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41755ED-D54E-694B-A391-7B1A4BC3BA77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3342"/>
            <a:ext cx="4282057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F471D766-023C-E042-B60C-5AA70DCA1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1119" y="1183342"/>
            <a:ext cx="4282055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6286D3-8649-524C-AC90-FF2F6910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417B25-3466-4D4E-9932-2BC6E1D868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1573EF2-0F29-FC4E-8D8C-6C9A6BED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1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 15">
            <a:extLst>
              <a:ext uri="{FF2B5EF4-FFF2-40B4-BE49-F238E27FC236}">
                <a16:creationId xmlns:a16="http://schemas.microsoft.com/office/drawing/2014/main" id="{8FC9BCA9-8112-B140-ADE9-6824270029CC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CC0A999-4F7B-8C4E-8149-C4EAA0A4A500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upp 17">
              <a:extLst>
                <a:ext uri="{FF2B5EF4-FFF2-40B4-BE49-F238E27FC236}">
                  <a16:creationId xmlns:a16="http://schemas.microsoft.com/office/drawing/2014/main" id="{69D53D63-D667-E84D-A90C-8D11EC9E4B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B6D8BC4-515D-A14B-BF16-35FC559D15C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A8074B4-32D4-7D4D-99B1-C1E5BCA4C29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5DF1CC6E-E23D-7846-B935-B6D685DE5D3F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E0344D03-8FC1-6B4D-BBDE-3DAE45779BC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1ADEEFC8-FFFE-B543-9D4F-F5E7FFED095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F8D556CD-9A22-3549-83E4-AC3754C40CA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483B93B1-26EF-844F-BD73-0AB10B74D5DE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54D47BB5-122C-2748-A219-5604D6DB5EAD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9F3589B-0BFD-5640-9CF3-FAF5F7063F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9" name="Grupp 18">
              <a:extLst>
                <a:ext uri="{FF2B5EF4-FFF2-40B4-BE49-F238E27FC236}">
                  <a16:creationId xmlns:a16="http://schemas.microsoft.com/office/drawing/2014/main" id="{BFB3C6E5-14B8-784E-8FB1-95AADD2564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8FF3B2D3-7968-8841-B69E-C92F6F38316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9C6FD4FD-051C-7D44-A009-64B5F0CF97F5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122B4FC-27BC-B84C-9081-BA4D2B8110D6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2B70FAB-C9FA-2A44-9029-57E8DB422861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A5278468-9F40-3949-88D4-236CB2B2ABC3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14A7F17F-2E72-7B46-9CD0-02CCB8739BB5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3801361-770D-6F40-89DC-EB545DDB8AFF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08944139-F9F3-7943-BCEB-BE4B04164A2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3A4FBAF0-741B-2149-90C7-535640089BF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58807A2E-9697-D74B-98B0-162AE36550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81418C15-36C2-3E44-A14C-7074CE448558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44833AF8-4999-7D4F-AE3B-8B0F9A33DFD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FF4139E5-A452-9845-824A-43F6502DE50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183BB7F3-8509-4B45-9508-7FA6F428C163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DE036BB2-A884-814F-B716-7468FF3E1938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C10D231-9633-4D40-8745-05CD67ACEB5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23A536BF-0D41-6E4F-985C-BE1F16D015F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BA63BD33-740B-0441-BEB3-D86ED464D5A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56D57299-ADB2-AF45-A47F-34F0365988C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1" name="Grupp 20">
              <a:extLst>
                <a:ext uri="{FF2B5EF4-FFF2-40B4-BE49-F238E27FC236}">
                  <a16:creationId xmlns:a16="http://schemas.microsoft.com/office/drawing/2014/main" id="{50B193BD-04F2-AD45-A802-45224EFD42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B412C8AC-CE2A-8848-A20D-226D21F4CB5C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C864472-CE46-9A45-8003-AF4F1FF1F46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55052CE-8A2D-5242-87E6-5FAE68A5F45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C5C802A8-B3EB-504F-B960-8D1EB66A1C5F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85EABCF9-7B70-3043-AFE1-619D293FE11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479CB243-E35B-754D-AE34-43FD1DBAB31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236D23C6-AA93-C048-892B-A29832BC0F45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099F8E46-00A7-9B49-BA0B-443C1B18F619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1F014AEE-BA9C-5B4F-A52F-FFC2BFC66238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0" name="Rak 9">
            <a:extLst>
              <a:ext uri="{FF2B5EF4-FFF2-40B4-BE49-F238E27FC236}">
                <a16:creationId xmlns:a16="http://schemas.microsoft.com/office/drawing/2014/main" id="{F42879D5-222F-0640-AA87-3AC584B52044}"/>
              </a:ext>
            </a:extLst>
          </p:cNvPr>
          <p:cNvCxnSpPr>
            <a:cxnSpLocks/>
          </p:cNvCxnSpPr>
          <p:nvPr/>
        </p:nvCxnSpPr>
        <p:spPr>
          <a:xfrm>
            <a:off x="1625600" y="27255788"/>
            <a:ext cx="39577963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>
            <a:extLst>
              <a:ext uri="{FF2B5EF4-FFF2-40B4-BE49-F238E27FC236}">
                <a16:creationId xmlns:a16="http://schemas.microsoft.com/office/drawing/2014/main" id="{35A3ADBA-25A7-C947-B502-691111D0D9E5}"/>
              </a:ext>
            </a:extLst>
          </p:cNvPr>
          <p:cNvCxnSpPr>
            <a:cxnSpLocks/>
          </p:cNvCxnSpPr>
          <p:nvPr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5D31C7-D918-594B-BEA4-908A26231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7552857" cy="673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CF093-1E8D-FF4F-B3C9-72A2B081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112400"/>
            <a:ext cx="7572358" cy="3609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E4CD63-A723-E743-A7FA-6B31200F6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82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700">
                <a:solidFill>
                  <a:srgbClr val="848489"/>
                </a:solidFill>
              </a:defRPr>
            </a:lvl1pPr>
          </a:lstStyle>
          <a:p>
            <a:fld id="{832A3DEB-92BA-404E-9210-96F4218B7138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4A7B9-8441-734E-B26B-9C9C5C04B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77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rgbClr val="848489"/>
                </a:solidFill>
              </a:defRPr>
            </a:lvl1pPr>
          </a:lstStyle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6" r:id="rId3"/>
    <p:sldLayoutId id="2147483800" r:id="rId4"/>
    <p:sldLayoutId id="2147483801" r:id="rId5"/>
    <p:sldLayoutId id="2147483803" r:id="rId6"/>
    <p:sldLayoutId id="2147483802" r:id="rId7"/>
    <p:sldLayoutId id="214748379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2250" indent="-222250" algn="l" rtl="0" eaLnBrk="1" fontAlgn="base" hangingPunct="1">
        <a:lnSpc>
          <a:spcPct val="90000"/>
        </a:lnSpc>
        <a:spcBef>
          <a:spcPts val="100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6088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69925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&gt;"/>
        <a:tabLst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846138" indent="-17621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12838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736" userDrawn="1">
          <p15:clr>
            <a:srgbClr val="F26B43"/>
          </p15:clr>
        </p15:guide>
        <p15:guide id="4" pos="5443" userDrawn="1">
          <p15:clr>
            <a:srgbClr val="F26B43"/>
          </p15:clr>
        </p15:guide>
        <p15:guide id="5" orient="horz" pos="742" userDrawn="1">
          <p15:clr>
            <a:srgbClr val="F26B43"/>
          </p15:clr>
        </p15:guide>
        <p15:guide id="7" pos="158" userDrawn="1">
          <p15:clr>
            <a:srgbClr val="F26B43"/>
          </p15:clr>
        </p15:guide>
        <p15:guide id="9" orient="horz" pos="584" userDrawn="1">
          <p15:clr>
            <a:srgbClr val="F26B43"/>
          </p15:clr>
        </p15:guide>
        <p15:guide id="10" orient="horz" pos="156" userDrawn="1">
          <p15:clr>
            <a:srgbClr val="F26B43"/>
          </p15:clr>
        </p15:guide>
        <p15:guide id="11" pos="5602" userDrawn="1">
          <p15:clr>
            <a:srgbClr val="F26B43"/>
          </p15:clr>
        </p15:guide>
        <p15:guide id="12" pos="667" userDrawn="1">
          <p15:clr>
            <a:srgbClr val="F26B43"/>
          </p15:clr>
        </p15:guide>
        <p15:guide id="13" pos="580" userDrawn="1">
          <p15:clr>
            <a:srgbClr val="F26B43"/>
          </p15:clr>
        </p15:guide>
        <p15:guide id="15" orient="horz" pos="3085" userDrawn="1">
          <p15:clr>
            <a:srgbClr val="F26B43"/>
          </p15:clr>
        </p15:guide>
        <p15:guide id="16" orient="horz" pos="2976" userDrawn="1">
          <p15:clr>
            <a:srgbClr val="F26B43"/>
          </p15:clr>
        </p15:guide>
        <p15:guide id="17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openxmlformats.org/officeDocument/2006/relationships/image" Target="../media/image8.gif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DA710C-5B5B-BF41-8E67-58B4F6602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785" y="1450427"/>
            <a:ext cx="7550594" cy="504497"/>
          </a:xfrm>
        </p:spPr>
        <p:txBody>
          <a:bodyPr/>
          <a:lstStyle/>
          <a:p>
            <a:r>
              <a:rPr lang="en-US" sz="4000" i="1" dirty="0"/>
              <a:t>Behavior Trees vs FSMs</a:t>
            </a:r>
            <a:endParaRPr lang="en-GB" sz="4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6D738B8-0E7F-6245-8D2F-E944B595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785" y="2137323"/>
            <a:ext cx="8181215" cy="43389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An Introduction to </a:t>
            </a:r>
            <a:r>
              <a:rPr lang="en-GB" sz="1400" dirty="0" err="1"/>
              <a:t>Behavior</a:t>
            </a:r>
            <a:r>
              <a:rPr lang="en-GB" sz="1400" dirty="0"/>
              <a:t> Trees in AI (part 4)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by Petter </a:t>
            </a:r>
            <a:r>
              <a:rPr lang="en-GB" sz="1400" dirty="0" err="1"/>
              <a:t>Ögren</a:t>
            </a:r>
            <a:endParaRPr lang="en-GB" sz="1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6443DF-3F69-D04F-A2D1-F6F24636DC30}"/>
              </a:ext>
            </a:extLst>
          </p:cNvPr>
          <p:cNvSpPr txBox="1"/>
          <p:nvPr/>
        </p:nvSpPr>
        <p:spPr>
          <a:xfrm>
            <a:off x="3733800" y="-1162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74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982A-5FD4-D947-883F-78558153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Similarities FSM - BT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78D060-561E-2B4A-9319-66C4590D0EC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DC4D7-2897-8346-9C11-304D60AA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79B3BB-7812-3C46-8668-B9CB15371E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1999" y="1112400"/>
            <a:ext cx="3165179" cy="3612000"/>
          </a:xfrm>
        </p:spPr>
        <p:txBody>
          <a:bodyPr/>
          <a:lstStyle/>
          <a:p>
            <a:r>
              <a:rPr lang="en-US" dirty="0"/>
              <a:t>Both answer the question: </a:t>
            </a:r>
            <a:r>
              <a:rPr lang="en-US" b="1" dirty="0"/>
              <a:t>What to do next?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4ACABD-04A1-E644-9F59-5629F68BA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430" y="1032100"/>
            <a:ext cx="2056180" cy="351965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B8FDB8F-60FF-414F-88ED-7C2492040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282183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Grasp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83AD988-1A84-B64D-BB16-9C30EFA1C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775262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Drop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A0B82B1-DD7E-5B46-9098-2374C8839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1268341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Walk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D44B8B-22FC-684B-9CEA-CCEA778E0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1761420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Open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FB0F57-8CDE-664C-82C0-E9481E6A9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2254499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Close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D00D3A-BDD0-8A46-BDE9-CE3DB63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2747578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Search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79DC095-0506-4E43-A010-FAFCD6BA5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898" y="3248565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Clean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2199B8C-3DE0-2441-8B04-903966E33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898" y="3741644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Speak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D5BC552-7C06-1D41-8A70-50AB76AC9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898" y="4234723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Run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F917C99-0691-B64B-8618-D05DB54FB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282183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Recharge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EE18444-5217-3B47-88A7-7F91CD54B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775262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Lock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88C7CF4-23A5-514D-AD67-2937ECCF3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1268341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Unlock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AD07FCE-B573-7C49-8139-E34399613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1761420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Pull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C64D495-651C-B641-96CC-3759DA0A4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2254499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Push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8AFF92C-2399-374D-AD07-A48BE38F1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2747578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Kick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C39BFD9-587E-B242-990D-92AE9DF86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187" y="3248565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Speak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AB2A763-C987-3C47-8ED5-B1ED49A2F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187" y="3741644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Record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E8E2039-2342-2A44-8D58-691110E0D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187" y="4234723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Throw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353386-9165-6441-BF2C-A9DA74E0F3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31" r="-3483" b="1982"/>
          <a:stretch/>
        </p:blipFill>
        <p:spPr>
          <a:xfrm>
            <a:off x="4227178" y="1411705"/>
            <a:ext cx="1842263" cy="11600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341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1" animBg="1"/>
      <p:bldP spid="41" grpId="1" animBg="1"/>
      <p:bldP spid="42" grpId="1" animBg="1"/>
      <p:bldP spid="43" grpId="1" animBg="1"/>
      <p:bldP spid="44" grpId="1" animBg="1"/>
      <p:bldP spid="45" grpId="1" animBg="1"/>
      <p:bldP spid="46" grpId="1" animBg="1"/>
      <p:bldP spid="47" grpId="1" animBg="1"/>
      <p:bldP spid="48" grpId="1" animBg="1"/>
      <p:bldP spid="49" grpId="1" animBg="1"/>
      <p:bldP spid="50" grpId="1" animBg="1"/>
      <p:bldP spid="51" grpId="1" animBg="1"/>
      <p:bldP spid="52" grpId="1" animBg="1"/>
      <p:bldP spid="53" grpId="1" animBg="1"/>
      <p:bldP spid="54" grpId="1" animBg="1"/>
      <p:bldP spid="55" grpId="1" animBg="1"/>
      <p:bldP spid="56" grpId="1" animBg="1"/>
      <p:bldP spid="5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Finite State Machine (FSM)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Easy to implement</a:t>
            </a:r>
          </a:p>
          <a:p>
            <a:pPr lvl="1"/>
            <a:r>
              <a:rPr lang="en-US" dirty="0"/>
              <a:t>Easy to understand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Does not scale well (n^2 transitions)</a:t>
            </a:r>
          </a:p>
          <a:p>
            <a:pPr lvl="1"/>
            <a:r>
              <a:rPr lang="en-US" dirty="0"/>
              <a:t>GOTO analogy problem</a:t>
            </a:r>
          </a:p>
          <a:p>
            <a:pPr lvl="1"/>
            <a:r>
              <a:rPr lang="en-US" dirty="0"/>
              <a:t>State feedback is optimal</a:t>
            </a:r>
          </a:p>
          <a:p>
            <a:pPr lvl="2"/>
            <a:r>
              <a:rPr lang="en-US" dirty="0"/>
              <a:t>Next Action should only depend on current World State, not on current Action (FSM state)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4E9FE9-4669-1842-AD49-3D6A9CC4387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Behavior Tree (BT)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Modular (weak dependence between subtrees)</a:t>
            </a:r>
          </a:p>
          <a:p>
            <a:pPr lvl="1"/>
            <a:r>
              <a:rPr lang="en-US" dirty="0"/>
              <a:t>Function call analogy</a:t>
            </a:r>
          </a:p>
          <a:p>
            <a:pPr lvl="1"/>
            <a:r>
              <a:rPr lang="en-US" dirty="0"/>
              <a:t>Generalizes</a:t>
            </a:r>
          </a:p>
          <a:p>
            <a:pPr lvl="2"/>
            <a:r>
              <a:rPr lang="en-US" dirty="0"/>
              <a:t>Decision Trees</a:t>
            </a:r>
          </a:p>
          <a:p>
            <a:pPr lvl="2"/>
            <a:r>
              <a:rPr lang="en-US" dirty="0"/>
              <a:t>Subsumption architecture</a:t>
            </a:r>
          </a:p>
          <a:p>
            <a:pPr lvl="2"/>
            <a:r>
              <a:rPr lang="en-US" dirty="0" err="1"/>
              <a:t>Teleo</a:t>
            </a:r>
            <a:r>
              <a:rPr lang="en-US" dirty="0"/>
              <a:t>-reactive approach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Somewhat harder to implement</a:t>
            </a:r>
          </a:p>
          <a:p>
            <a:pPr lvl="1"/>
            <a:r>
              <a:rPr lang="en-US" dirty="0"/>
              <a:t>Somewhat harder to understand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F8C37-F422-0246-BA3C-281654447F44}"/>
              </a:ext>
            </a:extLst>
          </p:cNvPr>
          <p:cNvSpPr txBox="1"/>
          <p:nvPr/>
        </p:nvSpPr>
        <p:spPr>
          <a:xfrm>
            <a:off x="1060463" y="4304145"/>
            <a:ext cx="300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Good for smaller problems!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8FCAEF-36B8-8B4A-BB6B-D8AEF7A863C5}"/>
              </a:ext>
            </a:extLst>
          </p:cNvPr>
          <p:cNvSpPr txBox="1"/>
          <p:nvPr/>
        </p:nvSpPr>
        <p:spPr>
          <a:xfrm>
            <a:off x="4572000" y="4304145"/>
            <a:ext cx="300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Good for larger problems!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17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uiExpand="1" build="p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982A-5FD4-D947-883F-78558153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FSMs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78D060-561E-2B4A-9319-66C4590D0EC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DC4D7-2897-8346-9C11-304D60AA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4ACABD-04A1-E644-9F59-5629F68BA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0" y="925626"/>
            <a:ext cx="2056180" cy="351965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B8FDB8F-60FF-414F-88ED-7C2492040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368" y="1260097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Grasp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83AD988-1A84-B64D-BB16-9C30EFA1C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1761" y="3197693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Drop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A0B82B1-DD7E-5B46-9098-2374C8839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541" y="2283038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Walk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D44B8B-22FC-684B-9CEA-CCEA778E0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9466" y="2323862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Open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FB0F57-8CDE-664C-82C0-E9481E6A9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0929" y="3207741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Close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D00D3A-BDD0-8A46-BDE9-CE3DB63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3259058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Search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79DC095-0506-4E43-A010-FAFCD6BA5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517" y="3737454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Clean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2199B8C-3DE0-2441-8B04-903966E33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541" y="1261210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Speak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F917C99-0691-B64B-8618-D05DB54FB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897" y="727762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Recharge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EE18444-5217-3B47-88A7-7F91CD54B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775262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Lock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88C7CF4-23A5-514D-AD67-2937ECCF3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1268341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Unlock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AD07FCE-B573-7C49-8139-E34399613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1761420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Pull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C64D495-651C-B641-96CC-3759DA0A4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2254499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Push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8AFF92C-2399-374D-AD07-A48BE38F1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806" y="2747578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Kick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C39BFD9-587E-B242-990D-92AE9DF86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187" y="3248565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Speak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AB2A763-C987-3C47-8ED5-B1ED49A2F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187" y="3741644"/>
            <a:ext cx="1083988" cy="361589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Record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E26C438-AAE9-CB45-80F9-AA5D87FCEA5E}"/>
              </a:ext>
            </a:extLst>
          </p:cNvPr>
          <p:cNvCxnSpPr>
            <a:cxnSpLocks/>
            <a:stCxn id="49" idx="2"/>
            <a:endCxn id="42" idx="1"/>
          </p:cNvCxnSpPr>
          <p:nvPr/>
        </p:nvCxnSpPr>
        <p:spPr>
          <a:xfrm>
            <a:off x="4836891" y="1089351"/>
            <a:ext cx="1095650" cy="1374482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4507830-CE2F-1A4F-806A-26D13624A8DD}"/>
              </a:ext>
            </a:extLst>
          </p:cNvPr>
          <p:cNvCxnSpPr>
            <a:cxnSpLocks/>
            <a:stCxn id="43" idx="3"/>
            <a:endCxn id="42" idx="1"/>
          </p:cNvCxnSpPr>
          <p:nvPr/>
        </p:nvCxnSpPr>
        <p:spPr>
          <a:xfrm flipV="1">
            <a:off x="3753454" y="2463833"/>
            <a:ext cx="2179087" cy="40824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4CE9706-F078-3945-A0EC-3DDE2B773C46}"/>
              </a:ext>
            </a:extLst>
          </p:cNvPr>
          <p:cNvCxnSpPr>
            <a:cxnSpLocks/>
            <a:stCxn id="47" idx="1"/>
            <a:endCxn id="41" idx="0"/>
          </p:cNvCxnSpPr>
          <p:nvPr/>
        </p:nvCxnSpPr>
        <p:spPr>
          <a:xfrm flipH="1">
            <a:off x="4133755" y="1442005"/>
            <a:ext cx="1798786" cy="1755688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0D64F0C-2628-7440-9FB2-D37CD6612D5D}"/>
              </a:ext>
            </a:extLst>
          </p:cNvPr>
          <p:cNvCxnSpPr>
            <a:cxnSpLocks/>
            <a:stCxn id="34" idx="3"/>
            <a:endCxn id="42" idx="1"/>
          </p:cNvCxnSpPr>
          <p:nvPr/>
        </p:nvCxnSpPr>
        <p:spPr>
          <a:xfrm>
            <a:off x="3766356" y="1440892"/>
            <a:ext cx="2166185" cy="1022941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4ACA54E-8831-734A-A343-E619262B364B}"/>
              </a:ext>
            </a:extLst>
          </p:cNvPr>
          <p:cNvCxnSpPr>
            <a:cxnSpLocks/>
            <a:stCxn id="49" idx="2"/>
            <a:endCxn id="47" idx="1"/>
          </p:cNvCxnSpPr>
          <p:nvPr/>
        </p:nvCxnSpPr>
        <p:spPr>
          <a:xfrm>
            <a:off x="4836891" y="1089351"/>
            <a:ext cx="1095650" cy="352654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C71A446-3D29-E245-AAA1-40AF14486706}"/>
              </a:ext>
            </a:extLst>
          </p:cNvPr>
          <p:cNvCxnSpPr>
            <a:cxnSpLocks/>
            <a:stCxn id="34" idx="3"/>
            <a:endCxn id="41" idx="0"/>
          </p:cNvCxnSpPr>
          <p:nvPr/>
        </p:nvCxnSpPr>
        <p:spPr>
          <a:xfrm>
            <a:off x="3766356" y="1440892"/>
            <a:ext cx="367399" cy="1756801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D6B479B-73D8-B545-BFB3-A6638A786E7C}"/>
              </a:ext>
            </a:extLst>
          </p:cNvPr>
          <p:cNvCxnSpPr>
            <a:cxnSpLocks/>
            <a:stCxn id="43" idx="3"/>
            <a:endCxn id="34" idx="3"/>
          </p:cNvCxnSpPr>
          <p:nvPr/>
        </p:nvCxnSpPr>
        <p:spPr>
          <a:xfrm flipV="1">
            <a:off x="3753454" y="1440892"/>
            <a:ext cx="12902" cy="1063765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C5A8654-2EA0-124A-9FFF-30D9040C43B8}"/>
              </a:ext>
            </a:extLst>
          </p:cNvPr>
          <p:cNvCxnSpPr>
            <a:cxnSpLocks/>
            <a:stCxn id="34" idx="3"/>
            <a:endCxn id="44" idx="0"/>
          </p:cNvCxnSpPr>
          <p:nvPr/>
        </p:nvCxnSpPr>
        <p:spPr>
          <a:xfrm>
            <a:off x="3766356" y="1440892"/>
            <a:ext cx="1796567" cy="1766849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ACCE779-548D-CC4E-BF46-46497A576571}"/>
              </a:ext>
            </a:extLst>
          </p:cNvPr>
          <p:cNvCxnSpPr>
            <a:cxnSpLocks/>
            <a:stCxn id="47" idx="1"/>
            <a:endCxn id="43" idx="3"/>
          </p:cNvCxnSpPr>
          <p:nvPr/>
        </p:nvCxnSpPr>
        <p:spPr>
          <a:xfrm flipH="1">
            <a:off x="3753454" y="1442005"/>
            <a:ext cx="2179087" cy="1062652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66AFB11-BC25-B646-9737-FBF6A0BA9C0B}"/>
              </a:ext>
            </a:extLst>
          </p:cNvPr>
          <p:cNvCxnSpPr>
            <a:cxnSpLocks/>
            <a:stCxn id="43" idx="3"/>
            <a:endCxn id="41" idx="0"/>
          </p:cNvCxnSpPr>
          <p:nvPr/>
        </p:nvCxnSpPr>
        <p:spPr>
          <a:xfrm>
            <a:off x="3753454" y="2504657"/>
            <a:ext cx="380301" cy="693036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C1D1125-C23E-CA4A-B16B-50B89048F007}"/>
              </a:ext>
            </a:extLst>
          </p:cNvPr>
          <p:cNvCxnSpPr>
            <a:cxnSpLocks/>
            <a:stCxn id="42" idx="1"/>
            <a:endCxn id="47" idx="1"/>
          </p:cNvCxnSpPr>
          <p:nvPr/>
        </p:nvCxnSpPr>
        <p:spPr>
          <a:xfrm flipV="1">
            <a:off x="5932541" y="1442005"/>
            <a:ext cx="0" cy="1021828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1B8C481-5735-AE4A-95A6-03938CEA889C}"/>
              </a:ext>
            </a:extLst>
          </p:cNvPr>
          <p:cNvCxnSpPr>
            <a:cxnSpLocks/>
            <a:stCxn id="44" idx="0"/>
            <a:endCxn id="42" idx="1"/>
          </p:cNvCxnSpPr>
          <p:nvPr/>
        </p:nvCxnSpPr>
        <p:spPr>
          <a:xfrm flipV="1">
            <a:off x="5562923" y="2463833"/>
            <a:ext cx="369618" cy="743908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160B3DA-11D7-E441-839C-605C79B97200}"/>
              </a:ext>
            </a:extLst>
          </p:cNvPr>
          <p:cNvCxnSpPr>
            <a:cxnSpLocks/>
            <a:stCxn id="34" idx="3"/>
            <a:endCxn id="49" idx="2"/>
          </p:cNvCxnSpPr>
          <p:nvPr/>
        </p:nvCxnSpPr>
        <p:spPr>
          <a:xfrm flipV="1">
            <a:off x="3766356" y="1089351"/>
            <a:ext cx="1070535" cy="351541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73ED0207-6B4C-304B-B692-E72DDC7439CF}"/>
              </a:ext>
            </a:extLst>
          </p:cNvPr>
          <p:cNvCxnSpPr>
            <a:cxnSpLocks/>
            <a:stCxn id="43" idx="3"/>
            <a:endCxn id="49" idx="2"/>
          </p:cNvCxnSpPr>
          <p:nvPr/>
        </p:nvCxnSpPr>
        <p:spPr>
          <a:xfrm flipV="1">
            <a:off x="3753454" y="1089351"/>
            <a:ext cx="1083437" cy="1415306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6D324912-C4A8-C04B-BF5A-727B717F30BD}"/>
              </a:ext>
            </a:extLst>
          </p:cNvPr>
          <p:cNvCxnSpPr>
            <a:cxnSpLocks/>
            <a:stCxn id="41" idx="0"/>
            <a:endCxn id="44" idx="0"/>
          </p:cNvCxnSpPr>
          <p:nvPr/>
        </p:nvCxnSpPr>
        <p:spPr>
          <a:xfrm>
            <a:off x="4133755" y="3197693"/>
            <a:ext cx="1429168" cy="10048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9E42E609-3E46-2D46-BA43-C37B23F810CC}"/>
              </a:ext>
            </a:extLst>
          </p:cNvPr>
          <p:cNvSpPr txBox="1"/>
          <p:nvPr/>
        </p:nvSpPr>
        <p:spPr>
          <a:xfrm>
            <a:off x="3561701" y="3838622"/>
            <a:ext cx="257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Finite State Machine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F7D7F99-6B7B-1542-AB9E-DA3055A39688}"/>
              </a:ext>
            </a:extLst>
          </p:cNvPr>
          <p:cNvSpPr txBox="1"/>
          <p:nvPr/>
        </p:nvSpPr>
        <p:spPr>
          <a:xfrm>
            <a:off x="2189863" y="4518823"/>
            <a:ext cx="529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Each action needs to know “What to do next”…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34CF0BF-8A29-7D41-93E4-72FF1145BA20}"/>
              </a:ext>
            </a:extLst>
          </p:cNvPr>
          <p:cNvCxnSpPr>
            <a:cxnSpLocks/>
            <a:stCxn id="42" idx="1"/>
            <a:endCxn id="41" idx="0"/>
          </p:cNvCxnSpPr>
          <p:nvPr/>
        </p:nvCxnSpPr>
        <p:spPr>
          <a:xfrm flipH="1">
            <a:off x="4133755" y="2463833"/>
            <a:ext cx="1798786" cy="73386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4E35614C-7B02-094F-8B0C-E04FA3295A35}"/>
              </a:ext>
            </a:extLst>
          </p:cNvPr>
          <p:cNvCxnSpPr>
            <a:cxnSpLocks/>
            <a:stCxn id="44" idx="0"/>
            <a:endCxn id="43" idx="3"/>
          </p:cNvCxnSpPr>
          <p:nvPr/>
        </p:nvCxnSpPr>
        <p:spPr>
          <a:xfrm flipH="1" flipV="1">
            <a:off x="3753454" y="2504657"/>
            <a:ext cx="1809469" cy="703084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941DF0C2-A3E2-B145-B9B5-720C6CF32B1B}"/>
              </a:ext>
            </a:extLst>
          </p:cNvPr>
          <p:cNvCxnSpPr>
            <a:cxnSpLocks/>
            <a:stCxn id="44" idx="0"/>
            <a:endCxn id="49" idx="2"/>
          </p:cNvCxnSpPr>
          <p:nvPr/>
        </p:nvCxnSpPr>
        <p:spPr>
          <a:xfrm flipH="1" flipV="1">
            <a:off x="4836891" y="1089351"/>
            <a:ext cx="726032" cy="211839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56B36C11-E6C2-BE4F-B4C8-01076776B2BD}"/>
              </a:ext>
            </a:extLst>
          </p:cNvPr>
          <p:cNvCxnSpPr>
            <a:cxnSpLocks/>
            <a:stCxn id="41" idx="0"/>
            <a:endCxn id="49" idx="2"/>
          </p:cNvCxnSpPr>
          <p:nvPr/>
        </p:nvCxnSpPr>
        <p:spPr>
          <a:xfrm flipV="1">
            <a:off x="4133755" y="1089351"/>
            <a:ext cx="703136" cy="2108342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BCE180F2-638F-784D-8139-78D1D3907D52}"/>
              </a:ext>
            </a:extLst>
          </p:cNvPr>
          <p:cNvCxnSpPr>
            <a:cxnSpLocks/>
            <a:stCxn id="34" idx="3"/>
            <a:endCxn id="47" idx="1"/>
          </p:cNvCxnSpPr>
          <p:nvPr/>
        </p:nvCxnSpPr>
        <p:spPr>
          <a:xfrm>
            <a:off x="3766356" y="1440892"/>
            <a:ext cx="2166185" cy="1113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EB871A33-ACD2-9943-8B4F-C9C808C21D04}"/>
              </a:ext>
            </a:extLst>
          </p:cNvPr>
          <p:cNvCxnSpPr>
            <a:cxnSpLocks/>
            <a:stCxn id="47" idx="1"/>
            <a:endCxn id="44" idx="0"/>
          </p:cNvCxnSpPr>
          <p:nvPr/>
        </p:nvCxnSpPr>
        <p:spPr>
          <a:xfrm flipH="1">
            <a:off x="5562923" y="1442005"/>
            <a:ext cx="369618" cy="1765736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90384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Finite State Machine (FSM)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Easy to implement</a:t>
            </a:r>
          </a:p>
          <a:p>
            <a:pPr lvl="1"/>
            <a:r>
              <a:rPr lang="en-US" dirty="0"/>
              <a:t>Easy to understand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Does not scale well (n^2 transitions)</a:t>
            </a:r>
          </a:p>
          <a:p>
            <a:pPr lvl="1"/>
            <a:r>
              <a:rPr lang="en-US" dirty="0"/>
              <a:t>GOTO analogy</a:t>
            </a:r>
          </a:p>
          <a:p>
            <a:pPr lvl="1"/>
            <a:r>
              <a:rPr lang="en-US" dirty="0"/>
              <a:t>State feedback is optimal</a:t>
            </a:r>
          </a:p>
          <a:p>
            <a:pPr lvl="2"/>
            <a:r>
              <a:rPr lang="en-US" dirty="0"/>
              <a:t>Next Action should only depend on current System State, not on current Action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5E2B40-C0B1-5648-9D1B-D9D93F110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41" y="192075"/>
            <a:ext cx="2715625" cy="1847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67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GOTO analogy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3600" y="1116000"/>
            <a:ext cx="3625744" cy="3210467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Problem 1: (50 years ago)</a:t>
            </a:r>
          </a:p>
          <a:p>
            <a:r>
              <a:rPr lang="en-US" sz="1600" dirty="0"/>
              <a:t>“The GOTO statement should be abolished from all higher level programming languages”</a:t>
            </a:r>
          </a:p>
          <a:p>
            <a:pPr lvl="1"/>
            <a:r>
              <a:rPr lang="en-US" sz="1400" dirty="0"/>
              <a:t>Paper by E. Dijkstra, 1968</a:t>
            </a:r>
          </a:p>
          <a:p>
            <a:r>
              <a:rPr lang="en-US" sz="1600" dirty="0"/>
              <a:t>Reason: GOTO harms </a:t>
            </a:r>
            <a:r>
              <a:rPr lang="en-US" sz="1600" b="1" dirty="0"/>
              <a:t>Modularity</a:t>
            </a:r>
          </a:p>
          <a:p>
            <a:r>
              <a:rPr lang="en-US" sz="1600" dirty="0"/>
              <a:t>Solution: GOTO not used anymore</a:t>
            </a:r>
          </a:p>
          <a:p>
            <a:pPr marL="0" indent="0">
              <a:buNone/>
            </a:pPr>
            <a:r>
              <a:rPr lang="en-US" sz="1600" dirty="0"/>
              <a:t>Problem 2:</a:t>
            </a:r>
          </a:p>
          <a:p>
            <a:r>
              <a:rPr lang="en-US" sz="1600" dirty="0"/>
              <a:t>Finite State Machines are full of GOTO statements (transitions)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5E2B40-C0B1-5648-9D1B-D9D93F110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962" y="192075"/>
            <a:ext cx="2715625" cy="1847850"/>
          </a:xfrm>
          <a:prstGeom prst="rect">
            <a:avLst/>
          </a:prstGeom>
        </p:spPr>
      </p:pic>
      <p:pic>
        <p:nvPicPr>
          <p:cNvPr id="8" name="Picture 7" descr="dijkstra1.tiff">
            <a:extLst>
              <a:ext uri="{FF2B5EF4-FFF2-40B4-BE49-F238E27FC236}">
                <a16:creationId xmlns:a16="http://schemas.microsoft.com/office/drawing/2014/main" id="{CBD576B4-5E61-4C49-8497-B057D31C2E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35" y="2230299"/>
            <a:ext cx="4628297" cy="63936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036FCA-73EE-1647-99AF-42FAD0192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5880" y="2133789"/>
            <a:ext cx="1972652" cy="1352676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5068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Feedback is Optimal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805564" cy="3781438"/>
          </a:xfrm>
        </p:spPr>
        <p:txBody>
          <a:bodyPr/>
          <a:lstStyle/>
          <a:p>
            <a:r>
              <a:rPr lang="en-US" sz="1800" dirty="0"/>
              <a:t>From Reinforcement Learning</a:t>
            </a:r>
          </a:p>
          <a:p>
            <a:endParaRPr lang="en-US" sz="1800" dirty="0"/>
          </a:p>
          <a:p>
            <a:r>
              <a:rPr lang="en-US" sz="1800" dirty="0"/>
              <a:t>The optimal policy is a function of the world state </a:t>
            </a:r>
            <a:r>
              <a:rPr lang="en-US" sz="1800" i="1" dirty="0"/>
              <a:t>s</a:t>
            </a:r>
          </a:p>
          <a:p>
            <a:r>
              <a:rPr lang="en-US" sz="1800" dirty="0"/>
              <a:t>It does </a:t>
            </a:r>
            <a:r>
              <a:rPr lang="en-US" sz="1800" b="1" dirty="0"/>
              <a:t>not</a:t>
            </a:r>
            <a:r>
              <a:rPr lang="en-US" sz="1800" dirty="0"/>
              <a:t> depend on the previous action (the internal FSM-state)</a:t>
            </a:r>
          </a:p>
          <a:p>
            <a:r>
              <a:rPr lang="en-US" sz="1800" dirty="0"/>
              <a:t>The </a:t>
            </a:r>
            <a:r>
              <a:rPr lang="en-US" sz="1800" b="1" dirty="0"/>
              <a:t>optimal</a:t>
            </a:r>
            <a:r>
              <a:rPr lang="en-US" sz="1800" dirty="0"/>
              <a:t> transition structure is </a:t>
            </a:r>
            <a:r>
              <a:rPr lang="en-US" sz="1800" b="1" dirty="0"/>
              <a:t>identical for all FSM-states</a:t>
            </a:r>
          </a:p>
          <a:p>
            <a:r>
              <a:rPr lang="en-US" sz="1800" dirty="0"/>
              <a:t>A </a:t>
            </a:r>
            <a:r>
              <a:rPr lang="en-US" sz="1800" b="1" dirty="0"/>
              <a:t>degenerate</a:t>
            </a:r>
            <a:r>
              <a:rPr lang="en-US" sz="1800" dirty="0"/>
              <a:t> FSM…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5E2B40-C0B1-5648-9D1B-D9D93F110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40" y="457511"/>
            <a:ext cx="2715625" cy="18478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E3ADE1-4ADE-4D4C-98BA-41CAF06BE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0" y="1508250"/>
            <a:ext cx="2879725" cy="3168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3EFA68-4A84-9846-AE84-F0F54881E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18" y="2570797"/>
            <a:ext cx="2832270" cy="1847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873174-5592-8847-ACA2-D0E0F356CE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2232" y="1798637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33FBDF-C784-E44A-8369-DAEE268A42AB}"/>
              </a:ext>
            </a:extLst>
          </p:cNvPr>
          <p:cNvSpPr txBox="1"/>
          <p:nvPr/>
        </p:nvSpPr>
        <p:spPr>
          <a:xfrm>
            <a:off x="5496971" y="1864603"/>
            <a:ext cx="311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82CFE0C-22B1-C44E-9304-CCF1070B2309}"/>
              </a:ext>
            </a:extLst>
          </p:cNvPr>
          <p:cNvSpPr/>
          <p:nvPr/>
        </p:nvSpPr>
        <p:spPr>
          <a:xfrm>
            <a:off x="7864475" y="1301836"/>
            <a:ext cx="905256" cy="5224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E41A03F-C9D2-7C4F-A86E-66E95C4A2F25}"/>
              </a:ext>
            </a:extLst>
          </p:cNvPr>
          <p:cNvSpPr/>
          <p:nvPr/>
        </p:nvSpPr>
        <p:spPr>
          <a:xfrm>
            <a:off x="7878939" y="712978"/>
            <a:ext cx="905256" cy="5224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B50255-E474-584A-AE5E-1FE96CF6FF79}"/>
              </a:ext>
            </a:extLst>
          </p:cNvPr>
          <p:cNvSpPr/>
          <p:nvPr/>
        </p:nvSpPr>
        <p:spPr>
          <a:xfrm>
            <a:off x="5226004" y="1798637"/>
            <a:ext cx="905256" cy="812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3571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Behavior Tree (BT)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Modular (weak dependence between subtrees)</a:t>
            </a:r>
          </a:p>
          <a:p>
            <a:pPr lvl="1"/>
            <a:r>
              <a:rPr lang="en-US" dirty="0"/>
              <a:t>Function call analogy</a:t>
            </a:r>
          </a:p>
          <a:p>
            <a:pPr lvl="1"/>
            <a:r>
              <a:rPr lang="en-US" dirty="0"/>
              <a:t>Generalizes</a:t>
            </a:r>
          </a:p>
          <a:p>
            <a:pPr lvl="2"/>
            <a:r>
              <a:rPr lang="en-US" dirty="0"/>
              <a:t>Decision Trees</a:t>
            </a:r>
          </a:p>
          <a:p>
            <a:pPr lvl="2"/>
            <a:r>
              <a:rPr lang="en-US" dirty="0"/>
              <a:t>Subsumption architecture</a:t>
            </a:r>
          </a:p>
          <a:p>
            <a:pPr lvl="2"/>
            <a:r>
              <a:rPr lang="en-US" dirty="0" err="1"/>
              <a:t>Teleo</a:t>
            </a:r>
            <a:r>
              <a:rPr lang="en-US" dirty="0"/>
              <a:t>-reactive approach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Somewhat harder to implement</a:t>
            </a:r>
          </a:p>
          <a:p>
            <a:pPr lvl="1"/>
            <a:r>
              <a:rPr lang="en-US" dirty="0"/>
              <a:t>Somewhat harder to understand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98764-DAA7-C745-AD7A-3E9CA2D457DB}"/>
              </a:ext>
            </a:extLst>
          </p:cNvPr>
          <p:cNvSpPr txBox="1"/>
          <p:nvPr/>
        </p:nvSpPr>
        <p:spPr>
          <a:xfrm>
            <a:off x="5751641" y="3138794"/>
            <a:ext cx="216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Behavior Tree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0C6324-BDA1-BB4E-B62C-AB75BCD35411}"/>
              </a:ext>
            </a:extLst>
          </p:cNvPr>
          <p:cNvSpPr txBox="1"/>
          <p:nvPr/>
        </p:nvSpPr>
        <p:spPr>
          <a:xfrm>
            <a:off x="5434027" y="3591528"/>
            <a:ext cx="3115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Each action needs to know “Did I Succeed or Fail?”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AC8428-2259-684B-B3D4-F407C91B1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3780" y="2662048"/>
            <a:ext cx="1083989" cy="355291"/>
          </a:xfrm>
          <a:prstGeom prst="rect">
            <a:avLst/>
          </a:prstGeom>
          <a:solidFill>
            <a:schemeClr val="tx2">
              <a:lumMod val="40000"/>
              <a:lumOff val="60000"/>
              <a:alpha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Grasp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5723BD-1879-7746-A6A5-3EB108297728}"/>
              </a:ext>
            </a:extLst>
          </p:cNvPr>
          <p:cNvCxnSpPr>
            <a:cxnSpLocks/>
          </p:cNvCxnSpPr>
          <p:nvPr/>
        </p:nvCxnSpPr>
        <p:spPr>
          <a:xfrm flipV="1">
            <a:off x="7007920" y="1992255"/>
            <a:ext cx="0" cy="676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9A23541-D004-E049-83D0-B011ED45F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833" y="1637286"/>
            <a:ext cx="1083981" cy="3526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lIns="68571" tIns="34286" rIns="68571" bIns="34286" anchor="ctr"/>
          <a:lstStyle/>
          <a:p>
            <a:pPr algn="ctr">
              <a:defRPr/>
            </a:pPr>
            <a:r>
              <a:rPr lang="en-US" sz="1400" dirty="0"/>
              <a:t>(parent)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A9E03D7-85C0-884A-8B72-46FA34A38F0F}"/>
              </a:ext>
            </a:extLst>
          </p:cNvPr>
          <p:cNvCxnSpPr>
            <a:cxnSpLocks/>
          </p:cNvCxnSpPr>
          <p:nvPr/>
        </p:nvCxnSpPr>
        <p:spPr>
          <a:xfrm flipV="1">
            <a:off x="6718453" y="1992255"/>
            <a:ext cx="0" cy="676868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AB64BF7-5FAB-1242-81D2-13CC2D758178}"/>
              </a:ext>
            </a:extLst>
          </p:cNvPr>
          <p:cNvSpPr txBox="1"/>
          <p:nvPr/>
        </p:nvSpPr>
        <p:spPr>
          <a:xfrm>
            <a:off x="5969524" y="2171261"/>
            <a:ext cx="6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(tick)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51D9D3-8023-7543-ABE6-7081E17FB40C}"/>
              </a:ext>
            </a:extLst>
          </p:cNvPr>
          <p:cNvSpPr txBox="1"/>
          <p:nvPr/>
        </p:nvSpPr>
        <p:spPr>
          <a:xfrm>
            <a:off x="7158766" y="1998163"/>
            <a:ext cx="1083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Success,</a:t>
            </a:r>
          </a:p>
          <a:p>
            <a:r>
              <a:rPr lang="en-US" sz="1400" dirty="0"/>
              <a:t>Failure,</a:t>
            </a:r>
          </a:p>
          <a:p>
            <a:r>
              <a:rPr lang="en-US" sz="1400" dirty="0"/>
              <a:t>or Running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A623E1F-69B3-E14F-9200-B8E3D6603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767" y="236869"/>
            <a:ext cx="1555515" cy="10584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4111D2-BD84-6C42-B0D9-8A2B36AD1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766" y="253359"/>
            <a:ext cx="1622330" cy="1058452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9869A5E-03B1-5A42-8F6C-ECDB673461EF}"/>
              </a:ext>
            </a:extLst>
          </p:cNvPr>
          <p:cNvSpPr/>
          <p:nvPr/>
        </p:nvSpPr>
        <p:spPr>
          <a:xfrm>
            <a:off x="7628467" y="541866"/>
            <a:ext cx="614282" cy="4871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6376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3" grpId="0" animBg="1"/>
      <p:bldP spid="15" grpId="0"/>
      <p:bldP spid="16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Finite State Machine (FSM)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Easy to implement</a:t>
            </a:r>
          </a:p>
          <a:p>
            <a:pPr lvl="1"/>
            <a:r>
              <a:rPr lang="en-US" dirty="0"/>
              <a:t>Easy to understand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Does not scale well (n^2 transitions)</a:t>
            </a:r>
          </a:p>
          <a:p>
            <a:pPr lvl="1"/>
            <a:r>
              <a:rPr lang="en-US" dirty="0"/>
              <a:t>GOTO analogy</a:t>
            </a:r>
          </a:p>
          <a:p>
            <a:pPr lvl="1"/>
            <a:r>
              <a:rPr lang="en-US" dirty="0"/>
              <a:t>State feedback is optimal</a:t>
            </a:r>
          </a:p>
          <a:p>
            <a:pPr lvl="2"/>
            <a:r>
              <a:rPr lang="en-US" dirty="0"/>
              <a:t>Next Action should only depend on current World State, not on current Action (FSM state)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4E9FE9-4669-1842-AD49-3D6A9CC4387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Behavior Tree (BT)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Modular (weak dependence between subtrees)</a:t>
            </a:r>
          </a:p>
          <a:p>
            <a:pPr lvl="1"/>
            <a:r>
              <a:rPr lang="en-US" dirty="0"/>
              <a:t>Function call analogy</a:t>
            </a:r>
          </a:p>
          <a:p>
            <a:pPr lvl="1"/>
            <a:r>
              <a:rPr lang="en-US" dirty="0"/>
              <a:t>Generalizes</a:t>
            </a:r>
          </a:p>
          <a:p>
            <a:pPr lvl="2"/>
            <a:r>
              <a:rPr lang="en-US" dirty="0"/>
              <a:t>Decision Trees</a:t>
            </a:r>
          </a:p>
          <a:p>
            <a:pPr lvl="2"/>
            <a:r>
              <a:rPr lang="en-US" dirty="0"/>
              <a:t>Subsumption architecture</a:t>
            </a:r>
          </a:p>
          <a:p>
            <a:pPr lvl="2"/>
            <a:r>
              <a:rPr lang="en-US" dirty="0" err="1"/>
              <a:t>Teleo</a:t>
            </a:r>
            <a:r>
              <a:rPr lang="en-US" dirty="0"/>
              <a:t>-reactive approach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Somewhat harder to implement</a:t>
            </a:r>
          </a:p>
          <a:p>
            <a:pPr lvl="1"/>
            <a:r>
              <a:rPr lang="en-US" dirty="0"/>
              <a:t>Somewhat harder to understand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89BFC-8285-CC42-A2FF-49ABABE4509E}"/>
              </a:ext>
            </a:extLst>
          </p:cNvPr>
          <p:cNvSpPr txBox="1"/>
          <p:nvPr/>
        </p:nvSpPr>
        <p:spPr>
          <a:xfrm>
            <a:off x="1060463" y="4304145"/>
            <a:ext cx="300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Good for smaller problems!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E5347A-3E3E-8F4A-B63E-171C63D4407F}"/>
              </a:ext>
            </a:extLst>
          </p:cNvPr>
          <p:cNvSpPr txBox="1"/>
          <p:nvPr/>
        </p:nvSpPr>
        <p:spPr>
          <a:xfrm>
            <a:off x="4572000" y="4304145"/>
            <a:ext cx="3003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Good for larger problems!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3D74E0-D4C0-1E46-BE10-E0D5D0107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741" y="547758"/>
            <a:ext cx="1028090" cy="17598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45FCA45-2437-0548-8F7B-79768753ACFE}"/>
              </a:ext>
            </a:extLst>
          </p:cNvPr>
          <p:cNvSpPr/>
          <p:nvPr/>
        </p:nvSpPr>
        <p:spPr>
          <a:xfrm>
            <a:off x="7678513" y="2317171"/>
            <a:ext cx="149752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00" dirty="0"/>
              <a:t>Designed by </a:t>
            </a:r>
            <a:r>
              <a:rPr lang="en-US" sz="700" dirty="0" err="1"/>
              <a:t>pch.vector</a:t>
            </a:r>
            <a:r>
              <a:rPr lang="en-US" sz="700" dirty="0"/>
              <a:t> / </a:t>
            </a:r>
            <a:r>
              <a:rPr lang="en-US" sz="700" dirty="0" err="1"/>
              <a:t>Freepik</a:t>
            </a:r>
            <a:endParaRPr lang="en-US" sz="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939D0-2DD1-5C4A-8DDB-59AAA5E6D14C}"/>
              </a:ext>
            </a:extLst>
          </p:cNvPr>
          <p:cNvSpPr txBox="1"/>
          <p:nvPr/>
        </p:nvSpPr>
        <p:spPr>
          <a:xfrm>
            <a:off x="8085076" y="76506"/>
            <a:ext cx="102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Bye!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925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1.3|2|4.1|3|7|4.5|4.2|11.7|3.3|4.2|5.3|3.6|1.3|2.3|3.9|1.3|2.2|4.8|1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1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.2|9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7|7.4|11.3|15.1|6.9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2.1|10.7|5.8|6.2|9.8|1.7|22.2|7.9|15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3.5|2.8|6.2|34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9.8|16.1"/>
</p:tagLst>
</file>

<file path=ppt/theme/theme1.xml><?xml version="1.0" encoding="utf-8"?>
<a:theme xmlns:a="http://schemas.openxmlformats.org/drawingml/2006/main" name="KTH_PPT-mall">
  <a:themeElements>
    <a:clrScheme name="KTH">
      <a:dk1>
        <a:srgbClr val="000000"/>
      </a:dk1>
      <a:lt1>
        <a:srgbClr val="FFFFFF"/>
      </a:lt1>
      <a:dk2>
        <a:srgbClr val="65656C"/>
      </a:dk2>
      <a:lt2>
        <a:srgbClr val="838389"/>
      </a:lt2>
      <a:accent1>
        <a:srgbClr val="1954A6"/>
      </a:accent1>
      <a:accent2>
        <a:srgbClr val="5E87C0"/>
      </a:accent2>
      <a:accent3>
        <a:srgbClr val="2091C3"/>
      </a:accent3>
      <a:accent4>
        <a:srgbClr val="D02F80"/>
      </a:accent4>
      <a:accent5>
        <a:srgbClr val="D95999"/>
      </a:accent5>
      <a:accent6>
        <a:srgbClr val="61922E"/>
      </a:accent6>
      <a:hlink>
        <a:srgbClr val="65656C"/>
      </a:hlink>
      <a:folHlink>
        <a:srgbClr val="838389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TH_PPT template 2014 flerfärgade_16_9_181002" id="{C2C482A2-B64F-1641-B856-45C1E0D0B04B}" vid="{B7923EE1-B23C-9F4E-BE98-4BD0CF59DB9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2014 blue_16_9_181002 (002)</Template>
  <TotalTime>25558</TotalTime>
  <Words>584</Words>
  <Application>Microsoft Macintosh PowerPoint</Application>
  <PresentationFormat>On-screen Show (16:9)</PresentationFormat>
  <Paragraphs>165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Systemtypsnitt</vt:lpstr>
      <vt:lpstr>KTH_PPT-mall</vt:lpstr>
      <vt:lpstr>Behavior Trees vs FSMs</vt:lpstr>
      <vt:lpstr>Similarities FSM - BT</vt:lpstr>
      <vt:lpstr>Pros and Cons</vt:lpstr>
      <vt:lpstr>FSMs</vt:lpstr>
      <vt:lpstr>Pros and Cons</vt:lpstr>
      <vt:lpstr>GOTO analogy</vt:lpstr>
      <vt:lpstr>State Feedback is Optimal</vt:lpstr>
      <vt:lpstr>Pros and Cons</vt:lpstr>
      <vt:lpstr>Pros and Cons</vt:lpstr>
    </vt:vector>
  </TitlesOfParts>
  <Company>KTH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Malin Söderkvist</dc:creator>
  <cp:lastModifiedBy>Petter</cp:lastModifiedBy>
  <cp:revision>361</cp:revision>
  <cp:lastPrinted>2020-09-13T21:43:25Z</cp:lastPrinted>
  <dcterms:created xsi:type="dcterms:W3CDTF">2019-02-11T09:39:15Z</dcterms:created>
  <dcterms:modified xsi:type="dcterms:W3CDTF">2022-11-18T09:09:52Z</dcterms:modified>
</cp:coreProperties>
</file>