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40" r:id="rId2"/>
    <p:sldId id="495" r:id="rId3"/>
    <p:sldId id="320" r:id="rId4"/>
    <p:sldId id="332" r:id="rId5"/>
    <p:sldId id="327" r:id="rId6"/>
    <p:sldId id="502" r:id="rId7"/>
    <p:sldId id="505" r:id="rId8"/>
    <p:sldId id="501" r:id="rId9"/>
    <p:sldId id="504" r:id="rId10"/>
  </p:sldIdLst>
  <p:sldSz cx="9144000" cy="5143500" type="screen16x9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in Söderkvist" initials="MS" lastIdx="9" clrIdx="0">
    <p:extLst>
      <p:ext uri="{19B8F6BF-5375-455C-9EA6-DF929625EA0E}">
        <p15:presenceInfo xmlns:p15="http://schemas.microsoft.com/office/powerpoint/2012/main" userId="S-1-5-21-1948194976-2510558922-1916008050-10773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8489"/>
    <a:srgbClr val="65656C"/>
    <a:srgbClr val="D02F80"/>
    <a:srgbClr val="1954A6"/>
    <a:srgbClr val="5E87C0"/>
    <a:srgbClr val="2191C4"/>
    <a:srgbClr val="D95999"/>
    <a:srgbClr val="62922E"/>
    <a:srgbClr val="AFC92B"/>
    <a:srgbClr val="D854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345" autoAdjust="0"/>
    <p:restoredTop sz="92759" autoAdjust="0"/>
  </p:normalViewPr>
  <p:slideViewPr>
    <p:cSldViewPr snapToGrid="0">
      <p:cViewPr varScale="1">
        <p:scale>
          <a:sx n="127" d="100"/>
          <a:sy n="127" d="100"/>
        </p:scale>
        <p:origin x="184" y="3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60A68EE-FC1D-154D-B0B2-8F10538CA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4D638D7-DEA4-1247-A9EB-8982C7537D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82C1D7-B25D-44E6-A2D0-D10D1D9E6077}" type="datetimeFigureOut">
              <a:rPr lang="en-GB"/>
              <a:pPr>
                <a:defRPr/>
              </a:pPr>
              <a:t>18/11/2022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D4AEC7E-9E0A-F348-8BEB-360ABEA852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838CD8-B67A-DE4B-9D64-CF9FD9C9A6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538062-B7CA-4502-88E7-928089303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53AAA87-6F70-2F43-9A3C-FA3D36237E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5F49FED-13B4-B74A-AF1E-0B5D3706DE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D4C97F-02FF-434B-8EAA-0F723077CD05}" type="datetimeFigureOut">
              <a:rPr lang="sv-SE"/>
              <a:pPr>
                <a:defRPr/>
              </a:pPr>
              <a:t>2022-11-18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4730BF3B-6153-7140-AD57-ECE26CA8AB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5D978D40-EB87-4440-802D-12F96A066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429AAB-B1EE-6F47-B4D7-E30F7E497A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43AB95-16A5-8F4F-9927-6A8C0839F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811775-299A-4959-BF5A-5DFB3E75F6A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Hello </a:t>
            </a:r>
            <a:r>
              <a:rPr lang="sv-SE" dirty="0" err="1"/>
              <a:t>everyone</a:t>
            </a:r>
            <a:r>
              <a:rPr lang="sv-SE" dirty="0"/>
              <a:t>!</a:t>
            </a:r>
          </a:p>
          <a:p>
            <a:r>
              <a:rPr lang="sv-SE" dirty="0"/>
              <a:t>In </a:t>
            </a:r>
            <a:r>
              <a:rPr lang="sv-SE" dirty="0" err="1"/>
              <a:t>this</a:t>
            </a:r>
            <a:r>
              <a:rPr lang="sv-SE" dirty="0"/>
              <a:t> video I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to </a:t>
            </a:r>
            <a:r>
              <a:rPr lang="sv-SE" dirty="0" err="1"/>
              <a:t>create</a:t>
            </a:r>
            <a:r>
              <a:rPr lang="sv-SE" dirty="0"/>
              <a:t> </a:t>
            </a:r>
            <a:r>
              <a:rPr lang="sv-SE" dirty="0" err="1"/>
              <a:t>backward</a:t>
            </a:r>
            <a:r>
              <a:rPr lang="sv-SE" dirty="0"/>
              <a:t> </a:t>
            </a:r>
            <a:r>
              <a:rPr lang="sv-SE" dirty="0" err="1"/>
              <a:t>chained</a:t>
            </a:r>
            <a:r>
              <a:rPr lang="sv-SE" dirty="0"/>
              <a:t> </a:t>
            </a:r>
            <a:r>
              <a:rPr lang="sv-SE" dirty="0" err="1"/>
              <a:t>Behavior</a:t>
            </a:r>
            <a:r>
              <a:rPr lang="sv-SE" dirty="0"/>
              <a:t> </a:t>
            </a:r>
            <a:r>
              <a:rPr lang="sv-SE" dirty="0" err="1"/>
              <a:t>Trees</a:t>
            </a:r>
            <a:r>
              <a:rPr lang="sv-SE" dirty="0"/>
              <a:t>.</a:t>
            </a:r>
          </a:p>
          <a:p>
            <a:r>
              <a:rPr lang="sv-SE" dirty="0" err="1"/>
              <a:t>This</a:t>
            </a:r>
            <a:r>
              <a:rPr lang="sv-SE" dirty="0"/>
              <a:t> is the second </a:t>
            </a:r>
            <a:r>
              <a:rPr lang="sv-SE" dirty="0" err="1"/>
              <a:t>lecture</a:t>
            </a:r>
            <a:r>
              <a:rPr lang="sv-SE" dirty="0"/>
              <a:t> in the series ”</a:t>
            </a:r>
            <a:r>
              <a:rPr lang="sv-SE" dirty="0" err="1"/>
              <a:t>Introduction</a:t>
            </a:r>
            <a:r>
              <a:rPr lang="sv-SE" dirty="0"/>
              <a:t> to </a:t>
            </a:r>
            <a:r>
              <a:rPr lang="sv-SE" dirty="0" err="1"/>
              <a:t>Behavior</a:t>
            </a:r>
            <a:r>
              <a:rPr lang="sv-SE" dirty="0"/>
              <a:t> </a:t>
            </a:r>
            <a:r>
              <a:rPr lang="sv-SE" dirty="0" err="1"/>
              <a:t>Trees</a:t>
            </a:r>
            <a:r>
              <a:rPr lang="sv-SE" dirty="0"/>
              <a:t>”.</a:t>
            </a:r>
          </a:p>
          <a:p>
            <a:r>
              <a:rPr lang="sv-SE" dirty="0"/>
              <a:t>And my </a:t>
            </a:r>
            <a:r>
              <a:rPr lang="sv-SE" dirty="0" err="1"/>
              <a:t>name</a:t>
            </a:r>
            <a:r>
              <a:rPr lang="sv-SE" dirty="0"/>
              <a:t> is Petter Ögren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1172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31" t="40906" r="20988" b="17529"/>
          <a:stretch>
            <a:fillRect/>
          </a:stretch>
        </p:blipFill>
        <p:spPr bwMode="auto">
          <a:xfrm>
            <a:off x="250824" y="2542658"/>
            <a:ext cx="8642351" cy="24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C2E0D84A-3EC1-DD40-8DA6-147FB563C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548" y="1079437"/>
            <a:ext cx="8181215" cy="643695"/>
          </a:xfrm>
        </p:spPr>
        <p:txBody>
          <a:bodyPr lIns="90000" anchor="t">
            <a:noAutofit/>
          </a:bodyPr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D9708450-9178-2141-98CC-ED5077AF0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548" y="1723132"/>
            <a:ext cx="8181215" cy="711031"/>
          </a:xfrm>
        </p:spPr>
        <p:txBody>
          <a:bodyPr lIns="108000" rIns="90000"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GB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E9331F4D-CFBF-B743-B11A-1C8047D3CFBE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58F791A-AC82-4241-9571-C01F81F86836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Grupp 13">
              <a:extLst>
                <a:ext uri="{FF2B5EF4-FFF2-40B4-BE49-F238E27FC236}">
                  <a16:creationId xmlns:a16="http://schemas.microsoft.com/office/drawing/2014/main" id="{8947ABFC-334D-4740-BE63-0A994ACCB7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C1F2ABF-FD0A-7047-8941-99E4FF67871B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9F776FDA-E8EC-9045-BD9F-45209E3A805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7024E031-C178-924F-A947-E6AB347889C7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9C9F9DC5-A524-D145-9011-37CC11C6EC20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4829C5F-978F-D747-8E8C-862213367EDC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2B47CF5B-7594-274E-B9E9-81D1789F4950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D1A397B8-832C-BE46-B490-8871281D0DD6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DE1FD1AF-8E22-CE4C-B838-C310A32D3678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1DC6E4F4-0565-C244-8DCD-B715E7E69CD9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5" name="Grupp 14">
              <a:extLst>
                <a:ext uri="{FF2B5EF4-FFF2-40B4-BE49-F238E27FC236}">
                  <a16:creationId xmlns:a16="http://schemas.microsoft.com/office/drawing/2014/main" id="{40184570-8C9F-D547-BFCF-47EDE34BEA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61EED33-3876-6C46-A702-773D24B265C3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D8A9A53-2174-6D4A-BBB7-03CDEA7B382A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3EF5D968-9105-C94D-BE78-C3D31395CC25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EC212671-72CA-9245-919A-6FA7C159FA15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A60D9C3-D2EA-4D42-87B8-128A9096F2C9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E94F348-690F-E540-9093-1C49199F26C1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0F47886B-9D67-8945-B978-E3C38999542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B6E087E5-ED56-1F44-AB4D-4E5DC58625B2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FEAE9DDC-8E15-554D-A9F9-32C9FD82130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6" name="Grupp 15">
              <a:extLst>
                <a:ext uri="{FF2B5EF4-FFF2-40B4-BE49-F238E27FC236}">
                  <a16:creationId xmlns:a16="http://schemas.microsoft.com/office/drawing/2014/main" id="{BBD191D5-8184-A045-B6FE-5411D0DCF5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DFBCE1C-D3B2-5F49-A340-D59567749FAF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1A697A31-3F22-3D42-AAC2-3D75D7AB3974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1533B9DF-99E0-F148-98DF-1AE4E0DCB229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AC0994CB-1562-C84A-BC07-C3E433681627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C45B92F-660A-FE46-AB66-EC8D8127EEE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6BFB85B6-8991-7A40-9E36-70642CC39972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DA01DD59-2BF2-D44E-92BC-D4F5118FF537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44860E-CE54-C645-8C96-DCC0027B3850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040B73E1-2341-A342-9BFA-9F9DC4E47D90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C01C7D92-822D-F247-888A-51CDBE3208C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65FEDA4E-E961-0D49-94DF-571AD02244A0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9E90C081-1629-9147-9B51-6494A7B4DB18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EB32951-A8BB-ED4E-BAAB-C0E1FE85F8EB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0A8A807A-65D9-C54E-98D6-5949FCEA8DFA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C94C2C1C-9987-A64A-A424-C3C8AAF83EAE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BA62EF01-C788-684D-AEAC-5899616A01B7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F52962C9-79CF-D24A-AFEF-4F2634BF4BF0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CF48E26C-2B9A-4442-BC4B-E4588287A02E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0DCEE72-5D28-C148-828F-B74EE134472D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123" name="Rak 122">
            <a:extLst>
              <a:ext uri="{FF2B5EF4-FFF2-40B4-BE49-F238E27FC236}">
                <a16:creationId xmlns:a16="http://schemas.microsoft.com/office/drawing/2014/main" id="{5097A8E5-A6B9-EE40-A302-C6CF112729E0}"/>
              </a:ext>
            </a:extLst>
          </p:cNvPr>
          <p:cNvCxnSpPr>
            <a:cxnSpLocks/>
          </p:cNvCxnSpPr>
          <p:nvPr userDrawn="1"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gray">
          <a:xfrm>
            <a:off x="-1376363" y="4197350"/>
            <a:ext cx="0" cy="0"/>
          </a:xfrm>
          <a:prstGeom prst="line">
            <a:avLst/>
          </a:prstGeom>
          <a:noFill/>
          <a:ln w="3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3" name="AutoShape 14"/>
          <p:cNvSpPr>
            <a:spLocks noChangeAspect="1" noChangeArrowheads="1" noTextEdit="1"/>
          </p:cNvSpPr>
          <p:nvPr/>
        </p:nvSpPr>
        <p:spPr bwMode="auto">
          <a:xfrm>
            <a:off x="-3582988" y="3049588"/>
            <a:ext cx="14508163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/>
          </a:p>
        </p:txBody>
      </p:sp>
      <p:pic>
        <p:nvPicPr>
          <p:cNvPr id="5" name="Bildobjekt 1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8051" y="333780"/>
            <a:ext cx="1381125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Bildobjekt 18">
            <a:extLst>
              <a:ext uri="{FF2B5EF4-FFF2-40B4-BE49-F238E27FC236}">
                <a16:creationId xmlns:a16="http://schemas.microsoft.com/office/drawing/2014/main" id="{9818D67E-72BB-EF4D-8650-DA1146FF8B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31" t="40906" r="20988" b="17529"/>
          <a:stretch>
            <a:fillRect/>
          </a:stretch>
        </p:blipFill>
        <p:spPr bwMode="auto">
          <a:xfrm>
            <a:off x="250824" y="2542658"/>
            <a:ext cx="8642351" cy="24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p 14">
            <a:extLst>
              <a:ext uri="{FF2B5EF4-FFF2-40B4-BE49-F238E27FC236}">
                <a16:creationId xmlns:a16="http://schemas.microsoft.com/office/drawing/2014/main" id="{0863DBC1-93FB-FC4F-8A6E-D08EB15A346A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5016C568-ADC6-B448-9875-EC43010139E3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15EAD1A5-2C50-F14C-A922-42AECE9F76A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25FD33E-FA80-8E47-89FC-DCCC2A3C2D16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8F10E0A5-B8EE-BE47-BC4E-24E1DDB174BC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28EFCF7D-6529-C142-93C9-90598C42E621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9AF22970-B936-314A-824B-D4DF2AC4B85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60A421F4-0D3B-8043-8234-162B9DF4AEA4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1" name="Rektangel 60">
                <a:extLst>
                  <a:ext uri="{FF2B5EF4-FFF2-40B4-BE49-F238E27FC236}">
                    <a16:creationId xmlns:a16="http://schemas.microsoft.com/office/drawing/2014/main" id="{2DB35B1D-2369-204C-9135-78149F469654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2" name="Rektangel 61">
                <a:extLst>
                  <a:ext uri="{FF2B5EF4-FFF2-40B4-BE49-F238E27FC236}">
                    <a16:creationId xmlns:a16="http://schemas.microsoft.com/office/drawing/2014/main" id="{F51D08D7-925E-C84D-8090-F610717A86D9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E8F003AD-FABE-EE4D-BA89-B2742335EC11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4" name="Rektangel 63">
                <a:extLst>
                  <a:ext uri="{FF2B5EF4-FFF2-40B4-BE49-F238E27FC236}">
                    <a16:creationId xmlns:a16="http://schemas.microsoft.com/office/drawing/2014/main" id="{ABB6F5C6-C885-7942-A935-9C0B32B8A98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6" name="Grupp 25">
              <a:extLst>
                <a:ext uri="{FF2B5EF4-FFF2-40B4-BE49-F238E27FC236}">
                  <a16:creationId xmlns:a16="http://schemas.microsoft.com/office/drawing/2014/main" id="{E37A3EC7-B403-FB41-9F91-C41E66E1C3F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5D35AD7-6B39-F943-A943-C994051A3591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F607BB48-BBCD-3647-80C2-C6260F62508D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3A00F74D-012D-744D-8CD4-86F3025176A9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25EFBEB2-E669-4441-A2A7-8EA23B468366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478148B7-7D92-B443-9A7B-461278601ADC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33F102BC-AE06-C04F-ABBD-6954A9357DA6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1168AA4-3F32-6345-AEAD-E2EF2358B8F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F2E7D3E-0E67-9A48-85F5-C51E73D4287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34ECFF50-188A-EF4D-ABC2-ECFAF9D440AE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7" name="Grupp 26">
              <a:extLst>
                <a:ext uri="{FF2B5EF4-FFF2-40B4-BE49-F238E27FC236}">
                  <a16:creationId xmlns:a16="http://schemas.microsoft.com/office/drawing/2014/main" id="{F68676DE-7159-B449-A14D-06BBB64ECB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A435E150-EB57-B44A-8293-2C19C271A956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53C0B4FF-3765-4840-8E0A-9AA936D37216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60EFB5C-D38B-D849-AB68-371460E2B1DC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71C6519-4CCC-D74C-A050-B08BE3BFE6AE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625C522-5195-CA45-9C5A-7279ED5AF410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B21F9AF9-65C3-BA4E-9064-122DC8A4A494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7D8AAB2F-C807-4C4C-871F-F2E3846FF9FC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CCC44B3-D0FF-D14E-A1C6-B6CFB2D2337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3E7AF6E4-A19E-CB48-A8B3-F17A97DA27ED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8" name="Grupp 27">
              <a:extLst>
                <a:ext uri="{FF2B5EF4-FFF2-40B4-BE49-F238E27FC236}">
                  <a16:creationId xmlns:a16="http://schemas.microsoft.com/office/drawing/2014/main" id="{4D7939D2-013B-8D43-AF56-65E8308D44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2B38132A-7F88-3148-A4FC-2DA07E2A634F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5209F07D-76ED-C14B-B4D2-A7765896DEBC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A32CA292-5FF0-A747-8736-F788E8B5030A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AF774941-1457-FE4F-99C0-D11026CE8C8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A552B882-FA01-D642-91BA-E072AF506A10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10860FD5-FD3F-A44E-A3A2-6ACBE91E3C41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7864E4F5-5000-7D43-8D12-8117255CB09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63FCD91C-D163-694C-A6A2-A8777BB9D7EF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C530E33C-0CCE-EA45-BFBA-21B929A17D1A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65" name="Rak 64">
            <a:extLst>
              <a:ext uri="{FF2B5EF4-FFF2-40B4-BE49-F238E27FC236}">
                <a16:creationId xmlns:a16="http://schemas.microsoft.com/office/drawing/2014/main" id="{FFF58A14-E24D-2646-87F0-D570B46FC445}"/>
              </a:ext>
            </a:extLst>
          </p:cNvPr>
          <p:cNvCxnSpPr>
            <a:cxnSpLocks/>
          </p:cNvCxnSpPr>
          <p:nvPr userDrawn="1"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ubrik 1">
            <a:extLst>
              <a:ext uri="{FF2B5EF4-FFF2-40B4-BE49-F238E27FC236}">
                <a16:creationId xmlns:a16="http://schemas.microsoft.com/office/drawing/2014/main" id="{3997965E-37C7-4D41-8C47-88DEC7D855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548" y="1079437"/>
            <a:ext cx="8181215" cy="643695"/>
          </a:xfrm>
        </p:spPr>
        <p:txBody>
          <a:bodyPr lIns="90000" anchor="t">
            <a:noAutofit/>
          </a:bodyPr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67" name="Underrubrik 2">
            <a:extLst>
              <a:ext uri="{FF2B5EF4-FFF2-40B4-BE49-F238E27FC236}">
                <a16:creationId xmlns:a16="http://schemas.microsoft.com/office/drawing/2014/main" id="{BE9565E6-B7A1-5E48-B793-BFB8048C9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548" y="1723132"/>
            <a:ext cx="8181215" cy="711031"/>
          </a:xfrm>
        </p:spPr>
        <p:txBody>
          <a:bodyPr lIns="108000" rIns="90000"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68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C2D5F-EA7C-6946-8E8C-7B84A7CCE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2A2319-CD13-BE4D-9C63-5A9EBFDCEC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7540BA4-CF98-2846-8D40-8EA647BCD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C55E1E5B-E1F9-C645-91AF-7753BF8D8E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2400"/>
            <a:ext cx="7559674" cy="3612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00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EF5597-77F0-434A-A2AB-0ACCE1CD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9E2E86-DCB5-5D40-AAC1-7A916712E6F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AD82F0C-0E2A-5546-8972-AA94798A63F5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89D1DA-CF8E-0D44-9D15-51F73742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AD6011F-45DB-6648-8334-1B4DC6E8EA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6000"/>
            <a:ext cx="3427344" cy="3781438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E71BD36F-2D19-AD42-B3D6-3BC155EE33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0" y="1116000"/>
            <a:ext cx="3427341" cy="3781438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3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er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EF5597-77F0-434A-A2AB-0ACCE1CD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9E2E86-DCB5-5D40-AAC1-7A916712E6F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7A7FA62-242B-154F-BDED-F228A40489AE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89D1DA-CF8E-0D44-9D15-51F73742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AD6011F-45DB-6648-8334-1B4DC6E8EA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458000"/>
            <a:ext cx="3427344" cy="326640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E71BD36F-2D19-AD42-B3D6-3BC155EE33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0" y="1458000"/>
            <a:ext cx="3427341" cy="326640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5036AF80-4CD2-454D-A2BD-8376F1D80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000" y="1051200"/>
            <a:ext cx="3427342" cy="327722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BD1EFFC8-506E-5A4A-B12B-1ED4D1958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2000" y="1051200"/>
            <a:ext cx="3427341" cy="327722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5955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9213F7-29AE-3348-BA14-276452F1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58744-88EE-9F48-B53F-195692071B8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D45677C-6021-4B4B-8D00-4AA6DB0D4902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052B00-675E-0049-A5DB-D785D629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825" y="1182688"/>
            <a:ext cx="8642350" cy="35417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77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9213F7-29AE-3348-BA14-276452F1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58744-88EE-9F48-B53F-195692071B8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41755ED-D54E-694B-A391-7B1A4BC3BA77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052B00-675E-0049-A5DB-D785D629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825" y="1183342"/>
            <a:ext cx="4282057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F471D766-023C-E042-B60C-5AA70DCA12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11119" y="1183342"/>
            <a:ext cx="4282055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128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6286D3-8649-524C-AC90-FF2F69102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417B25-3466-4D4E-9932-2BC6E1D868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55EB1E9-4E18-5549-8E17-04A05D374244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1573EF2-0F29-FC4E-8D8C-6C9A6BED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11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 15">
            <a:extLst>
              <a:ext uri="{FF2B5EF4-FFF2-40B4-BE49-F238E27FC236}">
                <a16:creationId xmlns:a16="http://schemas.microsoft.com/office/drawing/2014/main" id="{8FC9BCA9-8112-B140-ADE9-6824270029CC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5CC0A999-4F7B-8C4E-8149-C4EAA0A4A500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Grupp 17">
              <a:extLst>
                <a:ext uri="{FF2B5EF4-FFF2-40B4-BE49-F238E27FC236}">
                  <a16:creationId xmlns:a16="http://schemas.microsoft.com/office/drawing/2014/main" id="{69D53D63-D667-E84D-A90C-8D11EC9E4B5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9B6D8BC4-515D-A14B-BF16-35FC559D15C0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A8074B4-32D4-7D4D-99B1-C1E5BCA4C294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5DF1CC6E-E23D-7846-B935-B6D685DE5D3F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E0344D03-8FC1-6B4D-BBDE-3DAE45779BC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1ADEEFC8-FFFE-B543-9D4F-F5E7FFED095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F8D556CD-9A22-3549-83E4-AC3754C40CA8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1" name="Rektangel 60">
                <a:extLst>
                  <a:ext uri="{FF2B5EF4-FFF2-40B4-BE49-F238E27FC236}">
                    <a16:creationId xmlns:a16="http://schemas.microsoft.com/office/drawing/2014/main" id="{483B93B1-26EF-844F-BD73-0AB10B74D5DE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2" name="Rektangel 61">
                <a:extLst>
                  <a:ext uri="{FF2B5EF4-FFF2-40B4-BE49-F238E27FC236}">
                    <a16:creationId xmlns:a16="http://schemas.microsoft.com/office/drawing/2014/main" id="{54D47BB5-122C-2748-A219-5604D6DB5EAD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39F3589B-0BFD-5640-9CF3-FAF5F7063F1A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9" name="Grupp 18">
              <a:extLst>
                <a:ext uri="{FF2B5EF4-FFF2-40B4-BE49-F238E27FC236}">
                  <a16:creationId xmlns:a16="http://schemas.microsoft.com/office/drawing/2014/main" id="{BFB3C6E5-14B8-784E-8FB1-95AADD2564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8FF3B2D3-7968-8841-B69E-C92F6F383163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9C6FD4FD-051C-7D44-A009-64B5F0CF97F5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122B4FC-27BC-B84C-9081-BA4D2B8110D6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2B70FAB-C9FA-2A44-9029-57E8DB422861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A5278468-9F40-3949-88D4-236CB2B2ABC3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14A7F17F-2E72-7B46-9CD0-02CCB8739BB5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3801361-770D-6F40-89DC-EB545DDB8AFF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08944139-F9F3-7943-BCEB-BE4B04164A28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3A4FBAF0-741B-2149-90C7-535640089BF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0" name="Grupp 19">
              <a:extLst>
                <a:ext uri="{FF2B5EF4-FFF2-40B4-BE49-F238E27FC236}">
                  <a16:creationId xmlns:a16="http://schemas.microsoft.com/office/drawing/2014/main" id="{58807A2E-9697-D74B-98B0-162AE365508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81418C15-36C2-3E44-A14C-7074CE448558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44833AF8-4999-7D4F-AE3B-8B0F9A33DFD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FF4139E5-A452-9845-824A-43F6502DE50C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183BB7F3-8509-4B45-9508-7FA6F428C163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DE036BB2-A884-814F-B716-7468FF3E1938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C10D231-9633-4D40-8745-05CD67ACEB58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23A536BF-0D41-6E4F-985C-BE1F16D015F7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BA63BD33-740B-0441-BEB3-D86ED464D5A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56D57299-ADB2-AF45-A47F-34F0365988CE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1" name="Grupp 20">
              <a:extLst>
                <a:ext uri="{FF2B5EF4-FFF2-40B4-BE49-F238E27FC236}">
                  <a16:creationId xmlns:a16="http://schemas.microsoft.com/office/drawing/2014/main" id="{50B193BD-04F2-AD45-A802-45224EFD42D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B412C8AC-CE2A-8848-A20D-226D21F4CB5C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FC864472-CE46-9A45-8003-AF4F1FF1F46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A55052CE-8A2D-5242-87E6-5FAE68A5F451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C5C802A8-B3EB-504F-B960-8D1EB66A1C5F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85EABCF9-7B70-3043-AFE1-619D293FE11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479CB243-E35B-754D-AE34-43FD1DBAB312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236D23C6-AA93-C048-892B-A29832BC0F45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099F8E46-00A7-9B49-BA0B-443C1B18F619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1F014AEE-BA9C-5B4F-A52F-FFC2BFC66238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10" name="Rak 9">
            <a:extLst>
              <a:ext uri="{FF2B5EF4-FFF2-40B4-BE49-F238E27FC236}">
                <a16:creationId xmlns:a16="http://schemas.microsoft.com/office/drawing/2014/main" id="{F42879D5-222F-0640-AA87-3AC584B52044}"/>
              </a:ext>
            </a:extLst>
          </p:cNvPr>
          <p:cNvCxnSpPr>
            <a:cxnSpLocks/>
          </p:cNvCxnSpPr>
          <p:nvPr/>
        </p:nvCxnSpPr>
        <p:spPr>
          <a:xfrm>
            <a:off x="1625600" y="27255788"/>
            <a:ext cx="39577963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8">
            <a:extLst>
              <a:ext uri="{FF2B5EF4-FFF2-40B4-BE49-F238E27FC236}">
                <a16:creationId xmlns:a16="http://schemas.microsoft.com/office/drawing/2014/main" id="{35A3ADBA-25A7-C947-B502-691111D0D9E5}"/>
              </a:ext>
            </a:extLst>
          </p:cNvPr>
          <p:cNvCxnSpPr>
            <a:cxnSpLocks/>
          </p:cNvCxnSpPr>
          <p:nvPr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85D31C7-D918-594B-BEA4-908A26231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3" y="251752"/>
            <a:ext cx="7552857" cy="673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76CF093-1E8D-FF4F-B3C9-72A2B0815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000" y="1112400"/>
            <a:ext cx="7572358" cy="3609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E4CD63-A723-E743-A7FA-6B31200F6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825" y="4949520"/>
            <a:ext cx="2057400" cy="1174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700">
                <a:solidFill>
                  <a:srgbClr val="848489"/>
                </a:solidFill>
              </a:defRPr>
            </a:lvl1pPr>
          </a:lstStyle>
          <a:p>
            <a:fld id="{832A3DEB-92BA-404E-9210-96F4218B7138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44A7B9-8441-734E-B26B-9C9C5C04B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35775" y="4949520"/>
            <a:ext cx="2057400" cy="1174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rgbClr val="848489"/>
                </a:solidFill>
              </a:defRPr>
            </a:lvl1pPr>
          </a:lstStyle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86" r:id="rId3"/>
    <p:sldLayoutId id="2147483800" r:id="rId4"/>
    <p:sldLayoutId id="2147483801" r:id="rId5"/>
    <p:sldLayoutId id="2147483803" r:id="rId6"/>
    <p:sldLayoutId id="2147483802" r:id="rId7"/>
    <p:sldLayoutId id="2147483799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2250" indent="-222250" algn="l" rtl="0" eaLnBrk="1" fontAlgn="base" hangingPunct="1">
        <a:lnSpc>
          <a:spcPct val="90000"/>
        </a:lnSpc>
        <a:spcBef>
          <a:spcPts val="1000"/>
        </a:spcBef>
        <a:spcAft>
          <a:spcPts val="200"/>
        </a:spcAft>
        <a:buClr>
          <a:schemeClr val="tx1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6088" indent="-2238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Systemtypsnitt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69925" indent="-2238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Systemtypsnitt"/>
        <a:buChar char="&gt;"/>
        <a:tabLst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846138" indent="-176213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12838" indent="-2667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736" userDrawn="1">
          <p15:clr>
            <a:srgbClr val="F26B43"/>
          </p15:clr>
        </p15:guide>
        <p15:guide id="4" pos="5443" userDrawn="1">
          <p15:clr>
            <a:srgbClr val="F26B43"/>
          </p15:clr>
        </p15:guide>
        <p15:guide id="5" orient="horz" pos="742" userDrawn="1">
          <p15:clr>
            <a:srgbClr val="F26B43"/>
          </p15:clr>
        </p15:guide>
        <p15:guide id="7" pos="158" userDrawn="1">
          <p15:clr>
            <a:srgbClr val="F26B43"/>
          </p15:clr>
        </p15:guide>
        <p15:guide id="9" orient="horz" pos="584" userDrawn="1">
          <p15:clr>
            <a:srgbClr val="F26B43"/>
          </p15:clr>
        </p15:guide>
        <p15:guide id="10" orient="horz" pos="156" userDrawn="1">
          <p15:clr>
            <a:srgbClr val="F26B43"/>
          </p15:clr>
        </p15:guide>
        <p15:guide id="11" pos="5602" userDrawn="1">
          <p15:clr>
            <a:srgbClr val="F26B43"/>
          </p15:clr>
        </p15:guide>
        <p15:guide id="12" pos="667" userDrawn="1">
          <p15:clr>
            <a:srgbClr val="F26B43"/>
          </p15:clr>
        </p15:guide>
        <p15:guide id="13" pos="580" userDrawn="1">
          <p15:clr>
            <a:srgbClr val="F26B43"/>
          </p15:clr>
        </p15:guide>
        <p15:guide id="15" orient="horz" pos="3085" userDrawn="1">
          <p15:clr>
            <a:srgbClr val="F26B43"/>
          </p15:clr>
        </p15:guide>
        <p15:guide id="16" orient="horz" pos="2976" userDrawn="1">
          <p15:clr>
            <a:srgbClr val="F26B43"/>
          </p15:clr>
        </p15:guide>
        <p15:guide id="17" pos="3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file:////Users/petter/Projects/presentations/ppa_distrubance2.mov" TargetMode="External"/><Relationship Id="rId1" Type="http://schemas.microsoft.com/office/2007/relationships/media" Target="file:////Users/petter/Projects/presentations/ppa_distrubance2.mov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DA710C-5B5B-BF41-8E67-58B4F6602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2785" y="947057"/>
            <a:ext cx="7534444" cy="1007867"/>
          </a:xfrm>
        </p:spPr>
        <p:txBody>
          <a:bodyPr/>
          <a:lstStyle/>
          <a:p>
            <a:r>
              <a:rPr lang="en-US" sz="3200" i="1" dirty="0"/>
              <a:t>Behavior Trees that avoid checking All conditions All the time</a:t>
            </a:r>
            <a:endParaRPr lang="en-GB" sz="32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6D738B8-0E7F-6245-8D2F-E944B595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785" y="2137323"/>
            <a:ext cx="8181215" cy="43389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1400" dirty="0"/>
              <a:t>An Introduction to </a:t>
            </a:r>
            <a:r>
              <a:rPr lang="en-GB" sz="1400" dirty="0" err="1"/>
              <a:t>Behavior</a:t>
            </a:r>
            <a:r>
              <a:rPr lang="en-GB" sz="1400" dirty="0"/>
              <a:t> Trees in AI (part 5)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1400" dirty="0"/>
              <a:t>by Petter </a:t>
            </a:r>
            <a:r>
              <a:rPr lang="en-GB" sz="1400" dirty="0" err="1"/>
              <a:t>Ögren</a:t>
            </a:r>
            <a:endParaRPr lang="en-GB" sz="1400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6443DF-3F69-D04F-A2D1-F6F24636DC30}"/>
              </a:ext>
            </a:extLst>
          </p:cNvPr>
          <p:cNvSpPr txBox="1"/>
          <p:nvPr/>
        </p:nvSpPr>
        <p:spPr>
          <a:xfrm>
            <a:off x="3733800" y="-11620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74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7AEA7-71E2-D54E-A5FC-051045B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question about checking conditions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10687-AB78-7241-8F1D-BF23CBB8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357EE7-C217-364E-907E-FF5B5BFDE8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6000"/>
            <a:ext cx="3427344" cy="2917190"/>
          </a:xfrm>
        </p:spPr>
        <p:txBody>
          <a:bodyPr/>
          <a:lstStyle/>
          <a:p>
            <a:r>
              <a:rPr lang="en-US" dirty="0"/>
              <a:t>How often should conditions be checked?</a:t>
            </a:r>
          </a:p>
          <a:p>
            <a:endParaRPr lang="en-US" dirty="0"/>
          </a:p>
          <a:p>
            <a:r>
              <a:rPr lang="en-US" dirty="0"/>
              <a:t>Can the sensor processing be done in parallel?</a:t>
            </a:r>
          </a:p>
          <a:p>
            <a:endParaRPr lang="en-US" dirty="0"/>
          </a:p>
          <a:p>
            <a:r>
              <a:rPr lang="en-US" dirty="0"/>
              <a:t>Will it work for large BTs?</a:t>
            </a:r>
          </a:p>
          <a:p>
            <a:endParaRPr lang="en-US" dirty="0"/>
          </a:p>
          <a:p>
            <a:r>
              <a:rPr lang="en-US" dirty="0"/>
              <a:t>What about conditions that are difficult to check?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877E4D-5066-DE44-AA1A-3626408FAD6D}"/>
              </a:ext>
            </a:extLst>
          </p:cNvPr>
          <p:cNvSpPr txBox="1"/>
          <p:nvPr/>
        </p:nvSpPr>
        <p:spPr>
          <a:xfrm>
            <a:off x="3205062" y="4457700"/>
            <a:ext cx="289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look at an example…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D932F625-5CCB-864D-A4BD-F04280D5A4C1}"/>
              </a:ext>
            </a:extLst>
          </p:cNvPr>
          <p:cNvSpPr txBox="1">
            <a:spLocks/>
          </p:cNvSpPr>
          <p:nvPr/>
        </p:nvSpPr>
        <p:spPr>
          <a:xfrm>
            <a:off x="4836891" y="1128029"/>
            <a:ext cx="3427344" cy="2917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2250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2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6088" indent="-223838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Systemtypsnitt"/>
              <a:buChar char="–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3838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Systemtypsnitt"/>
              <a:buChar char="&gt;"/>
              <a:tabLst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46138" indent="-176213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2838" indent="-26670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–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You decide! 		    (how fast reactions are needed?)</a:t>
            </a:r>
          </a:p>
          <a:p>
            <a:endParaRPr lang="en-US" dirty="0"/>
          </a:p>
          <a:p>
            <a:r>
              <a:rPr lang="en-US" dirty="0"/>
              <a:t>Yes! ✅ 				</a:t>
            </a:r>
          </a:p>
          <a:p>
            <a:endParaRPr lang="en-US" dirty="0"/>
          </a:p>
          <a:p>
            <a:r>
              <a:rPr lang="en-US" dirty="0"/>
              <a:t>Yes! ✅</a:t>
            </a:r>
          </a:p>
          <a:p>
            <a:endParaRPr lang="en-US" dirty="0"/>
          </a:p>
          <a:p>
            <a:r>
              <a:rPr lang="en-US" dirty="0"/>
              <a:t>Think of it as “beliefs”…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6171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3" grpId="0"/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39FA8B1-6020-0446-B1EB-A8879EBB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E49C34-7C7A-A348-94DA-8562EBAEF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06" y="1017017"/>
            <a:ext cx="8455742" cy="412648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863237A-1BBF-CB49-98EC-CE6BAAD0C3FD}"/>
              </a:ext>
            </a:extLst>
          </p:cNvPr>
          <p:cNvSpPr/>
          <p:nvPr/>
        </p:nvSpPr>
        <p:spPr>
          <a:xfrm>
            <a:off x="1060463" y="2621034"/>
            <a:ext cx="1938376" cy="9184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060AFB-301D-5C45-B910-5DB82D91F9DE}"/>
              </a:ext>
            </a:extLst>
          </p:cNvPr>
          <p:cNvSpPr/>
          <p:nvPr/>
        </p:nvSpPr>
        <p:spPr>
          <a:xfrm>
            <a:off x="2182760" y="1809135"/>
            <a:ext cx="1120879" cy="8118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9B4BEB-2079-0B4C-902A-AC0200BAFB30}"/>
              </a:ext>
            </a:extLst>
          </p:cNvPr>
          <p:cNvSpPr/>
          <p:nvPr/>
        </p:nvSpPr>
        <p:spPr>
          <a:xfrm>
            <a:off x="4719484" y="2571750"/>
            <a:ext cx="1120879" cy="8118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F076B71-AC13-5746-825D-DE5C3B116D1C}"/>
              </a:ext>
            </a:extLst>
          </p:cNvPr>
          <p:cNvSpPr/>
          <p:nvPr/>
        </p:nvSpPr>
        <p:spPr>
          <a:xfrm>
            <a:off x="319549" y="1695155"/>
            <a:ext cx="1120879" cy="8344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79A66B2-92E9-904E-89AB-A2A041B8CA20}"/>
              </a:ext>
            </a:extLst>
          </p:cNvPr>
          <p:cNvSpPr/>
          <p:nvPr/>
        </p:nvSpPr>
        <p:spPr>
          <a:xfrm>
            <a:off x="3370008" y="1841115"/>
            <a:ext cx="1280650" cy="12560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932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FE773-E6A6-754B-A130-E97E3A614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example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7C1AFB-2D7F-3A4E-A233-399CA9594E1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E21EA-9857-714B-ABAD-83374D544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6" name="TextBox 44">
            <a:extLst>
              <a:ext uri="{FF2B5EF4-FFF2-40B4-BE49-F238E27FC236}">
                <a16:creationId xmlns:a16="http://schemas.microsoft.com/office/drawing/2014/main" id="{B15F8FA7-E101-E145-999C-D2E319AA1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968" y="64278"/>
            <a:ext cx="1208032" cy="90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215" tIns="39108" rIns="78215" bIns="3910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Success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Running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Failure</a:t>
            </a:r>
          </a:p>
        </p:txBody>
      </p:sp>
      <p:pic>
        <p:nvPicPr>
          <p:cNvPr id="7" name="ppa_distrubance2.mov" descr="ppa_distrubance2.mov">
            <a:hlinkClick r:id="" action="ppaction://media"/>
            <a:extLst>
              <a:ext uri="{FF2B5EF4-FFF2-40B4-BE49-F238E27FC236}">
                <a16:creationId xmlns:a16="http://schemas.microsoft.com/office/drawing/2014/main" id="{11380415-451F-B14F-AC44-9BFCC1F96B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4120" y="1042563"/>
            <a:ext cx="7853231" cy="365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3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59CB6-77B1-6240-8D4C-305538B86A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55EB1E9-4E18-5549-8E17-04A05D374244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FDD3C-7D14-924A-9D49-2FC6A5C8E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9E8EBD-0CD9-5447-8BD5-6DDA868A9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172" y="0"/>
            <a:ext cx="6918461" cy="51435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019313B-BE40-D44D-9AF1-9CEA6D99A3B3}"/>
              </a:ext>
            </a:extLst>
          </p:cNvPr>
          <p:cNvSpPr txBox="1">
            <a:spLocks/>
          </p:cNvSpPr>
          <p:nvPr/>
        </p:nvSpPr>
        <p:spPr>
          <a:xfrm>
            <a:off x="17963" y="4356340"/>
            <a:ext cx="3059773" cy="71065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dirty="0"/>
              <a:t>The Backward Chained Behavior Tree </a:t>
            </a:r>
            <a:r>
              <a:rPr lang="en-US" sz="1200" dirty="0"/>
              <a:t>(separate video)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61309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D75E375-D180-D14E-A353-9AA097932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3" y="251752"/>
            <a:ext cx="3426073" cy="673874"/>
          </a:xfrm>
        </p:spPr>
        <p:txBody>
          <a:bodyPr/>
          <a:lstStyle/>
          <a:p>
            <a:r>
              <a:rPr lang="en-US" dirty="0"/>
              <a:t>Can use a bit vector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59CB6-77B1-6240-8D4C-305538B86A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55EB1E9-4E18-5549-8E17-04A05D374244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FDD3C-7D14-924A-9D49-2FC6A5C8E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9E8EBD-0CD9-5447-8BD5-6DDA868A9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93" y="1416204"/>
            <a:ext cx="5013540" cy="3727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90A5C9-10BA-354E-AF99-54958EDA292A}"/>
              </a:ext>
            </a:extLst>
          </p:cNvPr>
          <p:cNvSpPr txBox="1"/>
          <p:nvPr/>
        </p:nvSpPr>
        <p:spPr>
          <a:xfrm>
            <a:off x="5011957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2DA11D-0B2A-624D-A055-0346C5D5469D}"/>
              </a:ext>
            </a:extLst>
          </p:cNvPr>
          <p:cNvSpPr txBox="1"/>
          <p:nvPr/>
        </p:nvSpPr>
        <p:spPr>
          <a:xfrm>
            <a:off x="5314354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42A49E-13D6-114A-B9BF-2A6CE4F4676E}"/>
              </a:ext>
            </a:extLst>
          </p:cNvPr>
          <p:cNvSpPr txBox="1"/>
          <p:nvPr/>
        </p:nvSpPr>
        <p:spPr>
          <a:xfrm>
            <a:off x="5616751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11E672-8612-5440-919E-3019FAF5D168}"/>
              </a:ext>
            </a:extLst>
          </p:cNvPr>
          <p:cNvSpPr txBox="1"/>
          <p:nvPr/>
        </p:nvSpPr>
        <p:spPr>
          <a:xfrm>
            <a:off x="5919148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C47ED9-2618-6244-BDBD-FFB378BAA7C8}"/>
              </a:ext>
            </a:extLst>
          </p:cNvPr>
          <p:cNvSpPr txBox="1"/>
          <p:nvPr/>
        </p:nvSpPr>
        <p:spPr>
          <a:xfrm>
            <a:off x="6221545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F7F14A-042A-424B-B93B-A9B163CB0B30}"/>
              </a:ext>
            </a:extLst>
          </p:cNvPr>
          <p:cNvSpPr txBox="1"/>
          <p:nvPr/>
        </p:nvSpPr>
        <p:spPr>
          <a:xfrm>
            <a:off x="6523942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62A97-3FEF-5D4C-A49D-7D2FAA9B112C}"/>
              </a:ext>
            </a:extLst>
          </p:cNvPr>
          <p:cNvSpPr txBox="1"/>
          <p:nvPr/>
        </p:nvSpPr>
        <p:spPr>
          <a:xfrm>
            <a:off x="6826339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8FA7AE-3637-AC47-9611-1DFB922E37C0}"/>
              </a:ext>
            </a:extLst>
          </p:cNvPr>
          <p:cNvSpPr txBox="1"/>
          <p:nvPr/>
        </p:nvSpPr>
        <p:spPr>
          <a:xfrm>
            <a:off x="7128736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08BCC2-9E30-6A45-B406-323A0B8D1636}"/>
              </a:ext>
            </a:extLst>
          </p:cNvPr>
          <p:cNvSpPr txBox="1"/>
          <p:nvPr/>
        </p:nvSpPr>
        <p:spPr>
          <a:xfrm>
            <a:off x="7431133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567266-A811-7D43-94B9-107D50D21508}"/>
              </a:ext>
            </a:extLst>
          </p:cNvPr>
          <p:cNvSpPr txBox="1"/>
          <p:nvPr/>
        </p:nvSpPr>
        <p:spPr>
          <a:xfrm>
            <a:off x="7733530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67F999-44F2-E249-9D2C-DBADF9FE934A}"/>
              </a:ext>
            </a:extLst>
          </p:cNvPr>
          <p:cNvSpPr txBox="1"/>
          <p:nvPr/>
        </p:nvSpPr>
        <p:spPr>
          <a:xfrm>
            <a:off x="8035927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AB03951-9A75-D942-9035-EA25FFA9B2C7}"/>
              </a:ext>
            </a:extLst>
          </p:cNvPr>
          <p:cNvCxnSpPr>
            <a:stCxn id="2" idx="2"/>
          </p:cNvCxnSpPr>
          <p:nvPr/>
        </p:nvCxnSpPr>
        <p:spPr>
          <a:xfrm flipH="1">
            <a:off x="4486536" y="788432"/>
            <a:ext cx="676620" cy="1263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92E2F7A-1C0F-AF40-BC6F-506FD3046983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4870483" y="788432"/>
            <a:ext cx="595070" cy="1698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E5A2620-5965-8048-96E2-23757D884FDE}"/>
              </a:ext>
            </a:extLst>
          </p:cNvPr>
          <p:cNvGrpSpPr/>
          <p:nvPr/>
        </p:nvGrpSpPr>
        <p:grpSpPr>
          <a:xfrm>
            <a:off x="4687285" y="788432"/>
            <a:ext cx="3565339" cy="3954140"/>
            <a:chOff x="4687285" y="788432"/>
            <a:chExt cx="3565339" cy="3954140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A812C89-C58B-0741-A7AB-07D8C5EE5568}"/>
                </a:ext>
              </a:extLst>
            </p:cNvPr>
            <p:cNvCxnSpPr>
              <a:cxnSpLocks/>
              <a:stCxn id="9" idx="2"/>
            </p:cNvCxnSpPr>
            <p:nvPr/>
          </p:nvCxnSpPr>
          <p:spPr>
            <a:xfrm flipH="1">
              <a:off x="5695383" y="788432"/>
              <a:ext cx="72567" cy="12633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3FD7A26-97FC-1C47-B13D-7CB1BFF2B8F1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4687285" y="788432"/>
              <a:ext cx="1383062" cy="26567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E9C5994-5206-F346-A5D6-AE2BEFBE1316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5142197" y="788432"/>
              <a:ext cx="1230547" cy="356663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8B925DD-82F4-2A4D-83BA-CF31C3CBEBE2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5511247" y="788432"/>
              <a:ext cx="1163894" cy="39541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B2D1F96-61A7-AF45-B13A-78663E59B355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 flipH="1">
              <a:off x="5962439" y="788432"/>
              <a:ext cx="1015099" cy="26567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B855489-BD2D-F649-AFFB-3992740F18DD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 flipH="1">
              <a:off x="6512704" y="788432"/>
              <a:ext cx="767231" cy="310943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8698B92-9687-F544-AD2F-6F34947429A0}"/>
                </a:ext>
              </a:extLst>
            </p:cNvPr>
            <p:cNvCxnSpPr>
              <a:cxnSpLocks/>
              <a:stCxn id="17" idx="2"/>
            </p:cNvCxnSpPr>
            <p:nvPr/>
          </p:nvCxnSpPr>
          <p:spPr>
            <a:xfrm flipH="1">
              <a:off x="7427104" y="788432"/>
              <a:ext cx="155228" cy="21777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2EEFA42-628F-1F48-A1A8-3AE0FEEB9170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>
              <a:off x="7757199" y="788432"/>
              <a:ext cx="127530" cy="26567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A1F35FEF-4BE1-0C4F-9AA4-B235A9DA18AF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>
              <a:off x="8187126" y="788432"/>
              <a:ext cx="65498" cy="31231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04C9A430-AC9C-3B4D-BDE4-1A0329A7183E}"/>
              </a:ext>
            </a:extLst>
          </p:cNvPr>
          <p:cNvSpPr/>
          <p:nvPr/>
        </p:nvSpPr>
        <p:spPr>
          <a:xfrm>
            <a:off x="657332" y="3956620"/>
            <a:ext cx="3413756" cy="812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2DEBEF-1DB8-8C41-9B05-C80C403107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0681" y="1035452"/>
            <a:ext cx="4134063" cy="3727294"/>
          </a:xfrm>
        </p:spPr>
        <p:txBody>
          <a:bodyPr/>
          <a:lstStyle/>
          <a:p>
            <a:r>
              <a:rPr lang="en-US" dirty="0"/>
              <a:t>Think of as Belief</a:t>
            </a:r>
          </a:p>
          <a:p>
            <a:r>
              <a:rPr lang="en-US" dirty="0"/>
              <a:t>Separate checking condition in BT from updating Belief</a:t>
            </a:r>
          </a:p>
          <a:p>
            <a:r>
              <a:rPr lang="en-US" dirty="0"/>
              <a:t>Ticking only when needed </a:t>
            </a:r>
            <a:r>
              <a:rPr lang="en-US" sz="1400" dirty="0"/>
              <a:t>(event based)</a:t>
            </a:r>
          </a:p>
          <a:p>
            <a:r>
              <a:rPr lang="en-US" dirty="0"/>
              <a:t>Update options</a:t>
            </a:r>
          </a:p>
          <a:p>
            <a:pPr lvl="1"/>
            <a:r>
              <a:rPr lang="en-US" dirty="0"/>
              <a:t>in same thread (if fast)</a:t>
            </a:r>
          </a:p>
          <a:p>
            <a:pPr lvl="1"/>
            <a:r>
              <a:rPr lang="en-US" dirty="0"/>
              <a:t>in separate thread</a:t>
            </a:r>
          </a:p>
          <a:p>
            <a:pPr lvl="1"/>
            <a:r>
              <a:rPr lang="en-US" dirty="0"/>
              <a:t>update frequency?</a:t>
            </a:r>
          </a:p>
          <a:p>
            <a:pPr lvl="2"/>
            <a:r>
              <a:rPr lang="en-US" dirty="0"/>
              <a:t>as often as possible</a:t>
            </a:r>
          </a:p>
          <a:p>
            <a:pPr lvl="2"/>
            <a:r>
              <a:rPr lang="en-US" dirty="0"/>
              <a:t>with given (other than tick) frequency</a:t>
            </a:r>
          </a:p>
          <a:p>
            <a:pPr lvl="2"/>
            <a:r>
              <a:rPr lang="en-US" dirty="0"/>
              <a:t>when uncertainty/risk too big (active sensing)</a:t>
            </a:r>
          </a:p>
          <a:p>
            <a:pPr lvl="3"/>
            <a:r>
              <a:rPr lang="en-US" dirty="0"/>
              <a:t>long time since last check</a:t>
            </a:r>
          </a:p>
          <a:p>
            <a:pPr lvl="3"/>
            <a:r>
              <a:rPr lang="en-US" dirty="0"/>
              <a:t>consequence of error big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BE51967-2EE5-2240-ABCA-8DC1E7030D26}"/>
              </a:ext>
            </a:extLst>
          </p:cNvPr>
          <p:cNvSpPr/>
          <p:nvPr/>
        </p:nvSpPr>
        <p:spPr>
          <a:xfrm>
            <a:off x="165017" y="1936750"/>
            <a:ext cx="3861076" cy="3867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9073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" grpId="0" uiExpand="1" build="p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D75E375-D180-D14E-A353-9AA097932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3" y="251752"/>
            <a:ext cx="3426073" cy="673874"/>
          </a:xfrm>
        </p:spPr>
        <p:txBody>
          <a:bodyPr/>
          <a:lstStyle/>
          <a:p>
            <a:r>
              <a:rPr lang="en-US" dirty="0"/>
              <a:t>Event based ticking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59CB6-77B1-6240-8D4C-305538B86A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55EB1E9-4E18-5549-8E17-04A05D374244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FDD3C-7D14-924A-9D49-2FC6A5C8E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2DEBEF-1DB8-8C41-9B05-C80C403107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1" y="1112400"/>
            <a:ext cx="3009088" cy="3612000"/>
          </a:xfrm>
        </p:spPr>
        <p:txBody>
          <a:bodyPr/>
          <a:lstStyle/>
          <a:p>
            <a:r>
              <a:rPr lang="en-US" dirty="0"/>
              <a:t>Idea:</a:t>
            </a:r>
          </a:p>
          <a:p>
            <a:pPr lvl="1"/>
            <a:r>
              <a:rPr lang="en-US" dirty="0"/>
              <a:t>if nothing changes we do not need to tick the BT</a:t>
            </a:r>
          </a:p>
          <a:p>
            <a:r>
              <a:rPr lang="en-US" dirty="0"/>
              <a:t>Only tick when</a:t>
            </a:r>
          </a:p>
          <a:p>
            <a:pPr lvl="1"/>
            <a:r>
              <a:rPr lang="en-US" dirty="0"/>
              <a:t>Bit vector changes</a:t>
            </a:r>
          </a:p>
          <a:p>
            <a:pPr lvl="1"/>
            <a:r>
              <a:rPr lang="en-US" dirty="0"/>
              <a:t>Action returns success/failure</a:t>
            </a:r>
          </a:p>
          <a:p>
            <a:pPr lvl="1"/>
            <a:r>
              <a:rPr lang="en-US" dirty="0"/>
              <a:t>(i.e. an </a:t>
            </a:r>
            <a:r>
              <a:rPr lang="en-US" b="1" dirty="0"/>
              <a:t>event</a:t>
            </a:r>
            <a:r>
              <a:rPr lang="en-US" dirty="0"/>
              <a:t> occurs)</a:t>
            </a:r>
          </a:p>
          <a:p>
            <a:endParaRPr lang="en-US" dirty="0"/>
          </a:p>
          <a:p>
            <a:r>
              <a:rPr lang="en-US" dirty="0"/>
              <a:t>Event based ticking instead of frequency based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9E8EBD-0CD9-5447-8BD5-6DDA868A9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93" y="1416204"/>
            <a:ext cx="5013540" cy="3727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90A5C9-10BA-354E-AF99-54958EDA292A}"/>
              </a:ext>
            </a:extLst>
          </p:cNvPr>
          <p:cNvSpPr txBox="1"/>
          <p:nvPr/>
        </p:nvSpPr>
        <p:spPr>
          <a:xfrm>
            <a:off x="5011957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2DA11D-0B2A-624D-A055-0346C5D5469D}"/>
              </a:ext>
            </a:extLst>
          </p:cNvPr>
          <p:cNvSpPr txBox="1"/>
          <p:nvPr/>
        </p:nvSpPr>
        <p:spPr>
          <a:xfrm>
            <a:off x="5314354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42A49E-13D6-114A-B9BF-2A6CE4F4676E}"/>
              </a:ext>
            </a:extLst>
          </p:cNvPr>
          <p:cNvSpPr txBox="1"/>
          <p:nvPr/>
        </p:nvSpPr>
        <p:spPr>
          <a:xfrm>
            <a:off x="5616751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11E672-8612-5440-919E-3019FAF5D168}"/>
              </a:ext>
            </a:extLst>
          </p:cNvPr>
          <p:cNvSpPr txBox="1"/>
          <p:nvPr/>
        </p:nvSpPr>
        <p:spPr>
          <a:xfrm>
            <a:off x="5919148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C47ED9-2618-6244-BDBD-FFB378BAA7C8}"/>
              </a:ext>
            </a:extLst>
          </p:cNvPr>
          <p:cNvSpPr txBox="1"/>
          <p:nvPr/>
        </p:nvSpPr>
        <p:spPr>
          <a:xfrm>
            <a:off x="6221545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F7F14A-042A-424B-B93B-A9B163CB0B30}"/>
              </a:ext>
            </a:extLst>
          </p:cNvPr>
          <p:cNvSpPr txBox="1"/>
          <p:nvPr/>
        </p:nvSpPr>
        <p:spPr>
          <a:xfrm>
            <a:off x="6523942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62A97-3FEF-5D4C-A49D-7D2FAA9B112C}"/>
              </a:ext>
            </a:extLst>
          </p:cNvPr>
          <p:cNvSpPr txBox="1"/>
          <p:nvPr/>
        </p:nvSpPr>
        <p:spPr>
          <a:xfrm>
            <a:off x="6826339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8FA7AE-3637-AC47-9611-1DFB922E37C0}"/>
              </a:ext>
            </a:extLst>
          </p:cNvPr>
          <p:cNvSpPr txBox="1"/>
          <p:nvPr/>
        </p:nvSpPr>
        <p:spPr>
          <a:xfrm>
            <a:off x="7128736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08BCC2-9E30-6A45-B406-323A0B8D1636}"/>
              </a:ext>
            </a:extLst>
          </p:cNvPr>
          <p:cNvSpPr txBox="1"/>
          <p:nvPr/>
        </p:nvSpPr>
        <p:spPr>
          <a:xfrm>
            <a:off x="7431133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567266-A811-7D43-94B9-107D50D21508}"/>
              </a:ext>
            </a:extLst>
          </p:cNvPr>
          <p:cNvSpPr txBox="1"/>
          <p:nvPr/>
        </p:nvSpPr>
        <p:spPr>
          <a:xfrm>
            <a:off x="7733530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67F999-44F2-E249-9D2C-DBADF9FE934A}"/>
              </a:ext>
            </a:extLst>
          </p:cNvPr>
          <p:cNvSpPr txBox="1"/>
          <p:nvPr/>
        </p:nvSpPr>
        <p:spPr>
          <a:xfrm>
            <a:off x="8035927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AB03951-9A75-D942-9035-EA25FFA9B2C7}"/>
              </a:ext>
            </a:extLst>
          </p:cNvPr>
          <p:cNvCxnSpPr>
            <a:stCxn id="2" idx="2"/>
          </p:cNvCxnSpPr>
          <p:nvPr/>
        </p:nvCxnSpPr>
        <p:spPr>
          <a:xfrm flipH="1">
            <a:off x="4486536" y="788432"/>
            <a:ext cx="676620" cy="1263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92E2F7A-1C0F-AF40-BC6F-506FD3046983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4870483" y="788432"/>
            <a:ext cx="595070" cy="1698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A812C89-C58B-0741-A7AB-07D8C5EE5568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5695383" y="788432"/>
            <a:ext cx="72567" cy="1263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3FD7A26-97FC-1C47-B13D-7CB1BFF2B8F1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4687285" y="788432"/>
            <a:ext cx="1383062" cy="2656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E9C5994-5206-F346-A5D6-AE2BEFBE1316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5142197" y="788432"/>
            <a:ext cx="1230547" cy="3566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8B925DD-82F4-2A4D-83BA-CF31C3CBEBE2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5511247" y="788432"/>
            <a:ext cx="1163894" cy="3954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B2D1F96-61A7-AF45-B13A-78663E59B355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5962439" y="788432"/>
            <a:ext cx="1015099" cy="2656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B855489-BD2D-F649-AFFB-3992740F18DD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6512704" y="788432"/>
            <a:ext cx="767231" cy="3109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8698B92-9687-F544-AD2F-6F34947429A0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7427104" y="788432"/>
            <a:ext cx="155228" cy="2177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2EEFA42-628F-1F48-A1A8-3AE0FEEB9170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7757199" y="788432"/>
            <a:ext cx="127530" cy="2656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1F35FEF-4BE1-0C4F-9AA4-B235A9DA18AF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8187126" y="788432"/>
            <a:ext cx="65498" cy="3123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068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7AEA7-71E2-D54E-A5FC-051045B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Sensing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85C6-A52B-7140-8E8D-CF7B78A946E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10687-AB78-7241-8F1D-BF23CBB8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357EE7-C217-364E-907E-FF5B5BFDE8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2400"/>
            <a:ext cx="3108556" cy="3612000"/>
          </a:xfrm>
        </p:spPr>
        <p:txBody>
          <a:bodyPr/>
          <a:lstStyle/>
          <a:p>
            <a:r>
              <a:rPr lang="en-US" dirty="0"/>
              <a:t>Update…</a:t>
            </a:r>
          </a:p>
          <a:p>
            <a:pPr lvl="1"/>
            <a:r>
              <a:rPr lang="en-US" dirty="0"/>
              <a:t>when uncertainty/risk too big</a:t>
            </a:r>
          </a:p>
          <a:p>
            <a:pPr lvl="2"/>
            <a:r>
              <a:rPr lang="en-US" dirty="0"/>
              <a:t>long time since last check</a:t>
            </a:r>
          </a:p>
          <a:p>
            <a:pPr lvl="2"/>
            <a:r>
              <a:rPr lang="en-US" dirty="0"/>
              <a:t>consequence of error big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359F869-B32A-7E45-8217-6B36D1829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99" y="2989301"/>
            <a:ext cx="2793008" cy="15318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BF27809-12E7-C84F-B8A9-34E106C881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461" y="666053"/>
            <a:ext cx="3148665" cy="21447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5224EAC-4D42-A34B-A9DD-7F5FBB7A0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15" y="1738424"/>
            <a:ext cx="2793008" cy="1531899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D701AFA-60C4-FA47-871D-5328319E535A}"/>
              </a:ext>
            </a:extLst>
          </p:cNvPr>
          <p:cNvCxnSpPr/>
          <p:nvPr/>
        </p:nvCxnSpPr>
        <p:spPr>
          <a:xfrm flipV="1">
            <a:off x="3434576" y="1984917"/>
            <a:ext cx="2252546" cy="933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09254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7AEA7-71E2-D54E-A5FC-051045B77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85C6-A52B-7140-8E8D-CF7B78A946E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10687-AB78-7241-8F1D-BF23CBB8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357EE7-C217-364E-907E-FF5B5BFDE8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6000"/>
            <a:ext cx="2417180" cy="2917190"/>
          </a:xfrm>
        </p:spPr>
        <p:txBody>
          <a:bodyPr/>
          <a:lstStyle/>
          <a:p>
            <a:r>
              <a:rPr lang="en-US" dirty="0"/>
              <a:t>How often should conditions be checked?</a:t>
            </a:r>
          </a:p>
          <a:p>
            <a:endParaRPr lang="en-US" dirty="0"/>
          </a:p>
          <a:p>
            <a:r>
              <a:rPr lang="en-US" dirty="0"/>
              <a:t>Can the sensor processing be done in parallel?</a:t>
            </a:r>
          </a:p>
          <a:p>
            <a:endParaRPr lang="en-US" dirty="0"/>
          </a:p>
          <a:p>
            <a:r>
              <a:rPr lang="en-US" dirty="0"/>
              <a:t>Will it work for large BTs?</a:t>
            </a:r>
          </a:p>
          <a:p>
            <a:endParaRPr lang="en-US" dirty="0"/>
          </a:p>
          <a:p>
            <a:r>
              <a:rPr lang="en-US" dirty="0"/>
              <a:t>What about conditions that are difficult to check?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D932F625-5CCB-864D-A4BD-F04280D5A4C1}"/>
              </a:ext>
            </a:extLst>
          </p:cNvPr>
          <p:cNvSpPr txBox="1">
            <a:spLocks/>
          </p:cNvSpPr>
          <p:nvPr/>
        </p:nvSpPr>
        <p:spPr>
          <a:xfrm>
            <a:off x="3737683" y="1116000"/>
            <a:ext cx="3153342" cy="2917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2250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2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6088" indent="-223838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Systemtypsnitt"/>
              <a:buChar char="–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3838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Systemtypsnitt"/>
              <a:buChar char="&gt;"/>
              <a:tabLst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46138" indent="-176213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2838" indent="-26670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–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You decide! 		    (how fast reactions are needed?)</a:t>
            </a:r>
          </a:p>
          <a:p>
            <a:endParaRPr lang="en-US" dirty="0"/>
          </a:p>
          <a:p>
            <a:r>
              <a:rPr lang="en-US" dirty="0"/>
              <a:t>Yes! ✅							</a:t>
            </a:r>
          </a:p>
          <a:p>
            <a:endParaRPr lang="en-US" dirty="0"/>
          </a:p>
          <a:p>
            <a:r>
              <a:rPr lang="en-US" dirty="0"/>
              <a:t>Yes! ✅</a:t>
            </a:r>
          </a:p>
          <a:p>
            <a:endParaRPr lang="en-US" dirty="0"/>
          </a:p>
          <a:p>
            <a:r>
              <a:rPr lang="en-US" dirty="0"/>
              <a:t>Think of it as “beliefs”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7AFD2A-CA02-9743-9435-A27ACE851A6F}"/>
              </a:ext>
            </a:extLst>
          </p:cNvPr>
          <p:cNvSpPr txBox="1"/>
          <p:nvPr/>
        </p:nvSpPr>
        <p:spPr>
          <a:xfrm>
            <a:off x="5011957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663C16-1CD3-0C42-938D-884999501B14}"/>
              </a:ext>
            </a:extLst>
          </p:cNvPr>
          <p:cNvSpPr txBox="1"/>
          <p:nvPr/>
        </p:nvSpPr>
        <p:spPr>
          <a:xfrm>
            <a:off x="5314354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7D9AF2-27FF-6B43-B0E5-46151A260C3E}"/>
              </a:ext>
            </a:extLst>
          </p:cNvPr>
          <p:cNvSpPr txBox="1"/>
          <p:nvPr/>
        </p:nvSpPr>
        <p:spPr>
          <a:xfrm>
            <a:off x="5616751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8A1BA2-1822-B345-98C6-984457E4F748}"/>
              </a:ext>
            </a:extLst>
          </p:cNvPr>
          <p:cNvSpPr txBox="1"/>
          <p:nvPr/>
        </p:nvSpPr>
        <p:spPr>
          <a:xfrm>
            <a:off x="5919148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A41DDE-FA5C-5142-A471-4B93284092B6}"/>
              </a:ext>
            </a:extLst>
          </p:cNvPr>
          <p:cNvSpPr txBox="1"/>
          <p:nvPr/>
        </p:nvSpPr>
        <p:spPr>
          <a:xfrm>
            <a:off x="6221545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5F7966-31F7-4443-9A5D-1B060A73C7F9}"/>
              </a:ext>
            </a:extLst>
          </p:cNvPr>
          <p:cNvSpPr txBox="1"/>
          <p:nvPr/>
        </p:nvSpPr>
        <p:spPr>
          <a:xfrm>
            <a:off x="6523942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63EBEA-9AB7-F04F-8A51-FC07021E1F45}"/>
              </a:ext>
            </a:extLst>
          </p:cNvPr>
          <p:cNvSpPr txBox="1"/>
          <p:nvPr/>
        </p:nvSpPr>
        <p:spPr>
          <a:xfrm>
            <a:off x="6826339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2EB3EC-5849-6A47-A4FD-A3F31BF7ABF0}"/>
              </a:ext>
            </a:extLst>
          </p:cNvPr>
          <p:cNvSpPr txBox="1"/>
          <p:nvPr/>
        </p:nvSpPr>
        <p:spPr>
          <a:xfrm>
            <a:off x="7128736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D94B46-29D8-E243-9261-F1EBF44D8EDE}"/>
              </a:ext>
            </a:extLst>
          </p:cNvPr>
          <p:cNvSpPr txBox="1"/>
          <p:nvPr/>
        </p:nvSpPr>
        <p:spPr>
          <a:xfrm>
            <a:off x="7431133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325B0F-0026-7940-8F7A-95752EEFD3B4}"/>
              </a:ext>
            </a:extLst>
          </p:cNvPr>
          <p:cNvSpPr txBox="1"/>
          <p:nvPr/>
        </p:nvSpPr>
        <p:spPr>
          <a:xfrm>
            <a:off x="7733530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F6B4C6-37DF-2B41-8292-B5EC433F3A91}"/>
              </a:ext>
            </a:extLst>
          </p:cNvPr>
          <p:cNvSpPr txBox="1"/>
          <p:nvPr/>
        </p:nvSpPr>
        <p:spPr>
          <a:xfrm>
            <a:off x="8035927" y="419100"/>
            <a:ext cx="3023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99A40F8-FAD0-AA49-B6A0-9685850E1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361" y="2838287"/>
            <a:ext cx="1028090" cy="175982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D8E3226-19D0-0840-8E22-02DBCE1DBFC0}"/>
              </a:ext>
            </a:extLst>
          </p:cNvPr>
          <p:cNvSpPr/>
          <p:nvPr/>
        </p:nvSpPr>
        <p:spPr>
          <a:xfrm>
            <a:off x="7431133" y="4607700"/>
            <a:ext cx="149752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00" dirty="0"/>
              <a:t>Designed by </a:t>
            </a:r>
            <a:r>
              <a:rPr lang="en-US" sz="700" dirty="0" err="1"/>
              <a:t>pch.vector</a:t>
            </a:r>
            <a:r>
              <a:rPr lang="en-US" sz="700" dirty="0"/>
              <a:t> / </a:t>
            </a:r>
            <a:r>
              <a:rPr lang="en-US" sz="700" dirty="0" err="1"/>
              <a:t>Freepik</a:t>
            </a:r>
            <a:endParaRPr lang="en-US" sz="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764E5D-20C5-F343-A1A5-1D47E697D108}"/>
              </a:ext>
            </a:extLst>
          </p:cNvPr>
          <p:cNvSpPr txBox="1"/>
          <p:nvPr/>
        </p:nvSpPr>
        <p:spPr>
          <a:xfrm>
            <a:off x="7837696" y="2367035"/>
            <a:ext cx="1025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Bye!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6033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cb025ba9a6ccf8fed139b5222f2a63b17a479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9.3|8.1|5.2|7.8|17.3|5.6|12.6|1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3|2.1|1.8|5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5.5|3.4|11.2|10.8|14.5|11.9|6.9|12.8|5|7.1|8.7|4.2|5.5|4.3|27.1|8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8|2.2|4.8|10.9|14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3.3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9"/>
</p:tagLst>
</file>

<file path=ppt/theme/theme1.xml><?xml version="1.0" encoding="utf-8"?>
<a:theme xmlns:a="http://schemas.openxmlformats.org/drawingml/2006/main" name="KTH_PPT-mall">
  <a:themeElements>
    <a:clrScheme name="KTH">
      <a:dk1>
        <a:srgbClr val="000000"/>
      </a:dk1>
      <a:lt1>
        <a:srgbClr val="FFFFFF"/>
      </a:lt1>
      <a:dk2>
        <a:srgbClr val="65656C"/>
      </a:dk2>
      <a:lt2>
        <a:srgbClr val="838389"/>
      </a:lt2>
      <a:accent1>
        <a:srgbClr val="1954A6"/>
      </a:accent1>
      <a:accent2>
        <a:srgbClr val="5E87C0"/>
      </a:accent2>
      <a:accent3>
        <a:srgbClr val="2091C3"/>
      </a:accent3>
      <a:accent4>
        <a:srgbClr val="D02F80"/>
      </a:accent4>
      <a:accent5>
        <a:srgbClr val="D95999"/>
      </a:accent5>
      <a:accent6>
        <a:srgbClr val="61922E"/>
      </a:accent6>
      <a:hlink>
        <a:srgbClr val="65656C"/>
      </a:hlink>
      <a:folHlink>
        <a:srgbClr val="838389"/>
      </a:folHlink>
    </a:clrScheme>
    <a:fontScheme name="Anpassat 2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TH_PPT template 2014 flerfärgade_16_9_181002" id="{C2C482A2-B64F-1641-B856-45C1E0D0B04B}" vid="{B7923EE1-B23C-9F4E-BE98-4BD0CF59DB9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KTH_PPT template 2014 blue_16_9_181002 (002)</Template>
  <TotalTime>25961</TotalTime>
  <Words>405</Words>
  <Application>Microsoft Macintosh PowerPoint</Application>
  <PresentationFormat>On-screen Show (16:9)</PresentationFormat>
  <Paragraphs>120</Paragraphs>
  <Slides>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Systemtypsnitt</vt:lpstr>
      <vt:lpstr>KTH_PPT-mall</vt:lpstr>
      <vt:lpstr>Behavior Trees that avoid checking All conditions All the time</vt:lpstr>
      <vt:lpstr>Common question about checking conditions</vt:lpstr>
      <vt:lpstr>The example</vt:lpstr>
      <vt:lpstr>The example</vt:lpstr>
      <vt:lpstr>PowerPoint Presentation</vt:lpstr>
      <vt:lpstr>Can use a bit vector</vt:lpstr>
      <vt:lpstr>Event based ticking</vt:lpstr>
      <vt:lpstr>Active Sensing</vt:lpstr>
      <vt:lpstr>Conclusions</vt:lpstr>
    </vt:vector>
  </TitlesOfParts>
  <Company>KTH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Malin Söderkvist</dc:creator>
  <cp:lastModifiedBy>Petter</cp:lastModifiedBy>
  <cp:revision>369</cp:revision>
  <cp:lastPrinted>2020-09-13T21:43:25Z</cp:lastPrinted>
  <dcterms:created xsi:type="dcterms:W3CDTF">2019-02-11T09:39:15Z</dcterms:created>
  <dcterms:modified xsi:type="dcterms:W3CDTF">2022-11-18T08:57:15Z</dcterms:modified>
</cp:coreProperties>
</file>