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9" r:id="rId2"/>
    <p:sldId id="529" r:id="rId3"/>
    <p:sldId id="531" r:id="rId4"/>
    <p:sldId id="532" r:id="rId5"/>
    <p:sldId id="497" r:id="rId6"/>
    <p:sldId id="530" r:id="rId7"/>
    <p:sldId id="556" r:id="rId8"/>
    <p:sldId id="539" r:id="rId9"/>
    <p:sldId id="348" r:id="rId10"/>
    <p:sldId id="558" r:id="rId11"/>
    <p:sldId id="559" r:id="rId12"/>
    <p:sldId id="560" r:id="rId13"/>
    <p:sldId id="561" r:id="rId14"/>
    <p:sldId id="562" r:id="rId15"/>
    <p:sldId id="563" r:id="rId16"/>
    <p:sldId id="557" r:id="rId17"/>
    <p:sldId id="273" r:id="rId18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35" autoAdjust="0"/>
    <p:restoredTop sz="92835" autoAdjust="0"/>
  </p:normalViewPr>
  <p:slideViewPr>
    <p:cSldViewPr snapToGrid="0">
      <p:cViewPr varScale="1">
        <p:scale>
          <a:sx n="138" d="100"/>
          <a:sy n="138" d="100"/>
        </p:scale>
        <p:origin x="192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 it’s Thursday, but it also happens to be Thanksgiving, so everyone will be at home eating turkey</a:t>
            </a:r>
          </a:p>
          <a:p>
            <a:endParaRPr lang="en-US" dirty="0"/>
          </a:p>
          <a:p>
            <a:r>
              <a:rPr lang="en-US" dirty="0"/>
              <a:t>I'm going home - because I want to eat</a:t>
            </a:r>
          </a:p>
          <a:p>
            <a:r>
              <a:rPr lang="en-US" dirty="0"/>
              <a:t>I'm going home - because its 6pm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267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do Markov chain analysis if only drop at 10% of attempts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799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we have </a:t>
            </a:r>
            <a:r>
              <a:rPr lang="en-US" dirty="0" err="1"/>
              <a:t>icecream</a:t>
            </a:r>
            <a:endParaRPr lang="en-US" dirty="0"/>
          </a:p>
          <a:p>
            <a:endParaRPr lang="en-US" dirty="0"/>
          </a:p>
          <a:p>
            <a:r>
              <a:rPr lang="en-US" dirty="0"/>
              <a:t>Check if we have </a:t>
            </a:r>
            <a:r>
              <a:rPr lang="en-US" dirty="0" err="1"/>
              <a:t>icecream</a:t>
            </a:r>
            <a:endParaRPr lang="en-US" dirty="0"/>
          </a:p>
          <a:p>
            <a:endParaRPr lang="en-US" dirty="0"/>
          </a:p>
          <a:p>
            <a:r>
              <a:rPr lang="en-US" dirty="0"/>
              <a:t>Buy ice cream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0494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4152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7438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7308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9625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5549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28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02969" y="260648"/>
            <a:ext cx="6935788" cy="501254"/>
          </a:xfrm>
        </p:spPr>
        <p:txBody>
          <a:bodyPr/>
          <a:lstStyle/>
          <a:p>
            <a:r>
              <a:rPr lang="sv-SE"/>
              <a:t>Click to edit Master title style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586688" y="1164536"/>
            <a:ext cx="6935788" cy="3011315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8AA-14D0-4B67-BE5B-608C5A8A7489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72F4-1C41-4187-A4BC-492CF086CF4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31544"/>
            <a:ext cx="2895600" cy="273844"/>
          </a:xfrm>
        </p:spPr>
        <p:txBody>
          <a:bodyPr lIns="0" tIns="0" rIns="0" bIns="0" anchor="t"/>
          <a:lstStyle>
            <a:lvl1pPr algn="l">
              <a:lnSpc>
                <a:spcPts val="675"/>
              </a:lnSpc>
              <a:defRPr sz="525" b="1" cap="all" baseline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00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9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5" Type="http://schemas.openxmlformats.org/officeDocument/2006/relationships/image" Target="../media/image11.png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sv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2.emf"/><Relationship Id="rId9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image" Target="../media/image2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/Users/petter/Projects/presentations/exp_ai_mobman.mov" TargetMode="External"/><Relationship Id="rId1" Type="http://schemas.microsoft.com/office/2007/relationships/media" Target="file:////Users/petter/Projects/presentations/exp_ai_mobman.mov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060340"/>
            <a:ext cx="7792366" cy="643695"/>
          </a:xfrm>
        </p:spPr>
        <p:txBody>
          <a:bodyPr/>
          <a:lstStyle/>
          <a:p>
            <a:r>
              <a:rPr lang="en-GB" sz="3200" dirty="0" err="1"/>
              <a:t>Behavior</a:t>
            </a:r>
            <a:r>
              <a:rPr lang="en-GB" sz="3200" dirty="0"/>
              <a:t> Trees and Explainable AI</a:t>
            </a:r>
            <a:br>
              <a:rPr lang="en-GB" sz="3200" dirty="0"/>
            </a:br>
            <a:r>
              <a:rPr lang="en-GB" sz="2000" dirty="0"/>
              <a:t>Why naming subtrees is a good idea</a:t>
            </a:r>
            <a:endParaRPr lang="en-GB" sz="32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11)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AI 	(XAI)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4326" y="1279748"/>
            <a:ext cx="7203695" cy="3612000"/>
          </a:xfrm>
        </p:spPr>
        <p:txBody>
          <a:bodyPr/>
          <a:lstStyle/>
          <a:p>
            <a:r>
              <a:rPr lang="en-US" dirty="0"/>
              <a:t>Trust in AI can either be too high or too low</a:t>
            </a:r>
          </a:p>
          <a:p>
            <a:pPr lvl="1"/>
            <a:r>
              <a:rPr lang="en-US" dirty="0"/>
              <a:t>This is odd, but I’m sure there is a good reason…</a:t>
            </a:r>
          </a:p>
          <a:p>
            <a:pPr lvl="1"/>
            <a:r>
              <a:rPr lang="en-US" dirty="0"/>
              <a:t>This system sucks, I’ll ignore it …</a:t>
            </a:r>
          </a:p>
          <a:p>
            <a:r>
              <a:rPr lang="en-US" dirty="0"/>
              <a:t>If decisions of the AI can be explained, users can:</a:t>
            </a:r>
          </a:p>
          <a:p>
            <a:pPr lvl="1"/>
            <a:r>
              <a:rPr lang="en-US" b="1" dirty="0"/>
              <a:t>agree</a:t>
            </a:r>
            <a:r>
              <a:rPr lang="en-US" dirty="0"/>
              <a:t> when decision makes sense</a:t>
            </a:r>
          </a:p>
          <a:p>
            <a:pPr lvl="1"/>
            <a:r>
              <a:rPr lang="en-US" dirty="0"/>
              <a:t>notice when decision does </a:t>
            </a:r>
            <a:r>
              <a:rPr lang="en-US" b="1" dirty="0"/>
              <a:t>not make sense</a:t>
            </a:r>
          </a:p>
          <a:p>
            <a:pPr lvl="2"/>
            <a:r>
              <a:rPr lang="en-US" dirty="0"/>
              <a:t>assumptions not valid</a:t>
            </a:r>
          </a:p>
          <a:p>
            <a:pPr lvl="2"/>
            <a:r>
              <a:rPr lang="en-US" dirty="0"/>
              <a:t>corner case</a:t>
            </a:r>
          </a:p>
          <a:p>
            <a:pPr lvl="1"/>
            <a:r>
              <a:rPr lang="en-US" dirty="0"/>
              <a:t>Human can build </a:t>
            </a:r>
            <a:r>
              <a:rPr lang="en-US" b="1" dirty="0"/>
              <a:t>proper trust</a:t>
            </a:r>
            <a:r>
              <a:rPr lang="en-US" dirty="0"/>
              <a:t> in AI</a:t>
            </a:r>
          </a:p>
          <a:p>
            <a:pPr lvl="1"/>
            <a:r>
              <a:rPr lang="en-US" dirty="0"/>
              <a:t>Human can </a:t>
            </a:r>
            <a:r>
              <a:rPr lang="en-US" b="1" dirty="0"/>
              <a:t>predict AI actions </a:t>
            </a:r>
            <a:r>
              <a:rPr lang="en-US" dirty="0">
                <a:sym typeface="Wingdings" pitchFamily="2" charset="2"/>
              </a:rPr>
              <a:t> Collaborate more efficiently</a:t>
            </a:r>
            <a:endParaRPr lang="en-US" dirty="0"/>
          </a:p>
          <a:p>
            <a:pPr lvl="1"/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BC68E-E9D1-4949-9F6C-83612A89FB0D}"/>
              </a:ext>
            </a:extLst>
          </p:cNvPr>
          <p:cNvSpPr txBox="1"/>
          <p:nvPr/>
        </p:nvSpPr>
        <p:spPr>
          <a:xfrm>
            <a:off x="5486598" y="588689"/>
            <a:ext cx="3525056" cy="175432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Two types of explanation: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Proactive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 do X because I want Y to be true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Reactive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 do X because Z is true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546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Human-Autonomy Teaming Guidelines </a:t>
            </a:r>
            <a:r>
              <a:rPr lang="en-US" sz="1200" dirty="0"/>
              <a:t>(Endsley 2015)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969345" cy="361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AI should:</a:t>
            </a:r>
          </a:p>
          <a:p>
            <a:r>
              <a:rPr lang="en-US" dirty="0"/>
              <a:t>Be congruent with </a:t>
            </a:r>
            <a:r>
              <a:rPr lang="en-US" dirty="0">
                <a:highlight>
                  <a:srgbClr val="FFFF00"/>
                </a:highlight>
              </a:rPr>
              <a:t>how humans parse problems and form solutions</a:t>
            </a:r>
          </a:p>
          <a:p>
            <a:r>
              <a:rPr lang="en-US" dirty="0"/>
              <a:t>Avoid anthropomorphism (human face)</a:t>
            </a:r>
          </a:p>
          <a:p>
            <a:r>
              <a:rPr lang="en-US" dirty="0"/>
              <a:t>Be transparent and traceable 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“the system must be able to explicitly explain its reasoning in a concise and usable format”. </a:t>
            </a:r>
          </a:p>
          <a:p>
            <a:r>
              <a:rPr lang="en-US" b="1" dirty="0"/>
              <a:t> </a:t>
            </a:r>
            <a:r>
              <a:rPr lang="en-US" dirty="0"/>
              <a:t>Support robust </a:t>
            </a:r>
            <a:r>
              <a:rPr lang="en-US" dirty="0">
                <a:highlight>
                  <a:srgbClr val="FFFF00"/>
                </a:highlight>
              </a:rPr>
              <a:t>visualizations</a:t>
            </a:r>
          </a:p>
          <a:p>
            <a:pPr lvl="1"/>
            <a:r>
              <a:rPr lang="en-US" dirty="0"/>
              <a:t>at </a:t>
            </a:r>
            <a:r>
              <a:rPr lang="en-US" dirty="0">
                <a:highlight>
                  <a:srgbClr val="FFFF00"/>
                </a:highlight>
              </a:rPr>
              <a:t>different levels of resolution </a:t>
            </a:r>
            <a:r>
              <a:rPr lang="en-US" dirty="0"/>
              <a:t>and abstraction</a:t>
            </a:r>
          </a:p>
          <a:p>
            <a:r>
              <a:rPr lang="en-US" dirty="0"/>
              <a:t>Enable self health assessment (info updated)</a:t>
            </a:r>
          </a:p>
          <a:p>
            <a:r>
              <a:rPr lang="en-US" dirty="0"/>
              <a:t>Support joint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6C43B-6629-3640-ABFC-AE0EFFA25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854" y="1360273"/>
            <a:ext cx="2340887" cy="2161403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C986613A-BDBB-5845-9701-C8AB44AC9885}"/>
              </a:ext>
            </a:extLst>
          </p:cNvPr>
          <p:cNvSpPr/>
          <p:nvPr/>
        </p:nvSpPr>
        <p:spPr>
          <a:xfrm>
            <a:off x="7059708" y="4052236"/>
            <a:ext cx="1793667" cy="551501"/>
          </a:xfrm>
          <a:prstGeom prst="wedgeRectCallout">
            <a:avLst>
              <a:gd name="adj1" fmla="val -162001"/>
              <a:gd name="adj2" fmla="val -228613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Backward Chained BTs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Decision Tree designs</a:t>
            </a: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5AAF211-56CE-A849-92C3-30B9257B32D9}"/>
              </a:ext>
            </a:extLst>
          </p:cNvPr>
          <p:cNvSpPr/>
          <p:nvPr/>
        </p:nvSpPr>
        <p:spPr>
          <a:xfrm>
            <a:off x="4836892" y="4504623"/>
            <a:ext cx="1005644" cy="387125"/>
          </a:xfrm>
          <a:prstGeom prst="wedgeRectCallout">
            <a:avLst>
              <a:gd name="adj1" fmla="val -149078"/>
              <a:gd name="adj2" fmla="val -23321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All BTs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82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a BT provide explanations?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0244" y="1169966"/>
            <a:ext cx="5271423" cy="3612000"/>
          </a:xfrm>
        </p:spPr>
        <p:txBody>
          <a:bodyPr/>
          <a:lstStyle/>
          <a:p>
            <a:r>
              <a:rPr lang="en-US" dirty="0"/>
              <a:t>We can see what conditions returned True/False…</a:t>
            </a:r>
          </a:p>
          <a:p>
            <a:r>
              <a:rPr lang="en-US" dirty="0"/>
              <a:t>We can see what Operating region the state is in…</a:t>
            </a:r>
          </a:p>
          <a:p>
            <a:r>
              <a:rPr lang="en-US" dirty="0"/>
              <a:t>What about Hierarchies and Modularity?</a:t>
            </a:r>
          </a:p>
          <a:p>
            <a:pPr lvl="1"/>
            <a:r>
              <a:rPr lang="en-US" dirty="0"/>
              <a:t>Few dependencies between subtrees (modules)</a:t>
            </a:r>
          </a:p>
          <a:p>
            <a:pPr lvl="2"/>
            <a:r>
              <a:rPr lang="en-US" dirty="0"/>
              <a:t>Explanation should be found in current subtree</a:t>
            </a:r>
          </a:p>
          <a:p>
            <a:pPr lvl="1"/>
            <a:r>
              <a:rPr lang="en-US" dirty="0"/>
              <a:t>Natural hierarchical order of actions</a:t>
            </a:r>
          </a:p>
          <a:p>
            <a:pPr lvl="2"/>
            <a:r>
              <a:rPr lang="en-US" dirty="0"/>
              <a:t>Prepare food – Get Milk – Open Fridge – Grasp Handle</a:t>
            </a:r>
          </a:p>
          <a:p>
            <a:pPr lvl="1"/>
            <a:r>
              <a:rPr lang="en-US" dirty="0"/>
              <a:t>How do we use this?</a:t>
            </a:r>
          </a:p>
          <a:p>
            <a:endParaRPr lang="en-US" dirty="0"/>
          </a:p>
          <a:p>
            <a:r>
              <a:rPr lang="en-US" dirty="0"/>
              <a:t>Does the BT design principle matter?</a:t>
            </a:r>
          </a:p>
          <a:p>
            <a:pPr lvl="1"/>
            <a:r>
              <a:rPr lang="en-US" dirty="0"/>
              <a:t>yes…</a:t>
            </a:r>
          </a:p>
          <a:p>
            <a:pPr lvl="1"/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238937-63B5-5B44-9197-EA89FCC62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099" y="1088042"/>
            <a:ext cx="3043427" cy="1636251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1D1EB72-BE5A-1045-8507-980B63F1E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195" y="3108124"/>
            <a:ext cx="2030648" cy="16738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8520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>
            <a:extLst>
              <a:ext uri="{FF2B5EF4-FFF2-40B4-BE49-F238E27FC236}">
                <a16:creationId xmlns:a16="http://schemas.microsoft.com/office/drawing/2014/main" id="{889C51B4-DE18-694D-97C5-B75B27267E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13" y="428573"/>
            <a:ext cx="3721447" cy="4341691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10F783-4C37-6240-95CC-CD32498C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Warrior BT using Decision Tree design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55B140-81D4-ED4A-866D-37537F768BD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051E6E1-50E0-2E4D-A259-DBBEF76EE997}"/>
              </a:ext>
            </a:extLst>
          </p:cNvPr>
          <p:cNvCxnSpPr>
            <a:cxnSpLocks noChangeShapeType="1"/>
            <a:stCxn id="51" idx="0"/>
            <a:endCxn id="54" idx="2"/>
          </p:cNvCxnSpPr>
          <p:nvPr/>
        </p:nvCxnSpPr>
        <p:spPr bwMode="auto">
          <a:xfrm flipV="1">
            <a:off x="1170960" y="1774024"/>
            <a:ext cx="644339" cy="31493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4885E09-189A-FF45-A073-6D313CFBE4E6}"/>
              </a:ext>
            </a:extLst>
          </p:cNvPr>
          <p:cNvCxnSpPr>
            <a:cxnSpLocks noChangeShapeType="1"/>
            <a:stCxn id="53" idx="2"/>
            <a:endCxn id="89" idx="0"/>
          </p:cNvCxnSpPr>
          <p:nvPr/>
        </p:nvCxnSpPr>
        <p:spPr bwMode="auto">
          <a:xfrm>
            <a:off x="3121589" y="1189218"/>
            <a:ext cx="1612279" cy="85544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3384D1E-8E77-2046-ACCA-C848F730F34B}"/>
              </a:ext>
            </a:extLst>
          </p:cNvPr>
          <p:cNvCxnSpPr>
            <a:cxnSpLocks noChangeShapeType="1"/>
            <a:stCxn id="53" idx="2"/>
            <a:endCxn id="54" idx="0"/>
          </p:cNvCxnSpPr>
          <p:nvPr/>
        </p:nvCxnSpPr>
        <p:spPr bwMode="auto">
          <a:xfrm flipH="1">
            <a:off x="1815299" y="1189218"/>
            <a:ext cx="1306290" cy="36692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0ACC6513-63C4-464C-85EF-C73AD97217B4}"/>
              </a:ext>
            </a:extLst>
          </p:cNvPr>
          <p:cNvSpPr/>
          <p:nvPr/>
        </p:nvSpPr>
        <p:spPr bwMode="auto">
          <a:xfrm>
            <a:off x="784795" y="208896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Enemy Nearby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E92B0D1-EC1D-7F42-9FFB-324F01216AED}"/>
              </a:ext>
            </a:extLst>
          </p:cNvPr>
          <p:cNvCxnSpPr>
            <a:cxnSpLocks noChangeShapeType="1"/>
            <a:stCxn id="54" idx="2"/>
            <a:endCxn id="60" idx="0"/>
          </p:cNvCxnSpPr>
          <p:nvPr/>
        </p:nvCxnSpPr>
        <p:spPr bwMode="auto">
          <a:xfrm>
            <a:off x="1815299" y="1774024"/>
            <a:ext cx="368643" cy="3795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E5B46C17-0077-E24F-82ED-25204B556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5142" y="97133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0E5AEAA-E1C8-264F-9ED3-C0CD9D6A7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852" y="155614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6750D91-2DBC-294E-83CC-0708E8421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638" y="329616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Attack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CBBA97F-F616-0542-96F2-2478C17DB9A3}"/>
              </a:ext>
            </a:extLst>
          </p:cNvPr>
          <p:cNvCxnSpPr>
            <a:cxnSpLocks noChangeShapeType="1"/>
            <a:stCxn id="59" idx="0"/>
            <a:endCxn id="61" idx="2"/>
          </p:cNvCxnSpPr>
          <p:nvPr/>
        </p:nvCxnSpPr>
        <p:spPr bwMode="auto">
          <a:xfrm flipV="1">
            <a:off x="879583" y="2862983"/>
            <a:ext cx="382953" cy="40661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3CE4BA3-3D6D-8648-BF9B-7B9E54AC53BF}"/>
              </a:ext>
            </a:extLst>
          </p:cNvPr>
          <p:cNvCxnSpPr>
            <a:cxnSpLocks noChangeShapeType="1"/>
            <a:stCxn id="60" idx="2"/>
            <a:endCxn id="77" idx="0"/>
          </p:cNvCxnSpPr>
          <p:nvPr/>
        </p:nvCxnSpPr>
        <p:spPr bwMode="auto">
          <a:xfrm>
            <a:off x="2183942" y="2371484"/>
            <a:ext cx="333369" cy="90227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E0D8CF5-0715-F643-8524-B0B8EBB8CED1}"/>
              </a:ext>
            </a:extLst>
          </p:cNvPr>
          <p:cNvCxnSpPr>
            <a:cxnSpLocks noChangeShapeType="1"/>
            <a:stCxn id="60" idx="2"/>
            <a:endCxn id="61" idx="0"/>
          </p:cNvCxnSpPr>
          <p:nvPr/>
        </p:nvCxnSpPr>
        <p:spPr bwMode="auto">
          <a:xfrm flipH="1">
            <a:off x="1262536" y="2371484"/>
            <a:ext cx="921406" cy="27361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67D72E9A-5AC9-F44F-BEE9-5F98307194CC}"/>
              </a:ext>
            </a:extLst>
          </p:cNvPr>
          <p:cNvSpPr/>
          <p:nvPr/>
        </p:nvSpPr>
        <p:spPr bwMode="auto">
          <a:xfrm>
            <a:off x="467527" y="3269599"/>
            <a:ext cx="824111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Enemy very close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6F7300B-B911-3146-9A95-3A886CE24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495" y="215360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9DE673D-ED56-C742-A428-BF1901295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89" y="264509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C6828C0-3B30-1A4F-A4A4-82D5BB127541}"/>
              </a:ext>
            </a:extLst>
          </p:cNvPr>
          <p:cNvCxnSpPr>
            <a:cxnSpLocks noChangeShapeType="1"/>
            <a:stCxn id="55" idx="0"/>
            <a:endCxn id="61" idx="2"/>
          </p:cNvCxnSpPr>
          <p:nvPr/>
        </p:nvCxnSpPr>
        <p:spPr bwMode="auto">
          <a:xfrm flipH="1" flipV="1">
            <a:off x="1262536" y="2862983"/>
            <a:ext cx="320805" cy="43317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9CFA2D03-00D3-BB4C-9CED-60215B95B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704" y="3720274"/>
            <a:ext cx="642885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Approach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FF8E856-4456-D546-A31B-ACB487F5E323}"/>
              </a:ext>
            </a:extLst>
          </p:cNvPr>
          <p:cNvCxnSpPr>
            <a:cxnSpLocks noChangeShapeType="1"/>
            <a:stCxn id="76" idx="0"/>
            <a:endCxn id="79" idx="2"/>
          </p:cNvCxnSpPr>
          <p:nvPr/>
        </p:nvCxnSpPr>
        <p:spPr bwMode="auto">
          <a:xfrm flipV="1">
            <a:off x="1750482" y="3976875"/>
            <a:ext cx="404185" cy="37794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46434AB-EC04-8741-9A43-A039900D2CBA}"/>
              </a:ext>
            </a:extLst>
          </p:cNvPr>
          <p:cNvCxnSpPr>
            <a:cxnSpLocks noChangeShapeType="1"/>
            <a:stCxn id="77" idx="2"/>
            <a:endCxn id="72" idx="0"/>
          </p:cNvCxnSpPr>
          <p:nvPr/>
        </p:nvCxnSpPr>
        <p:spPr bwMode="auto">
          <a:xfrm>
            <a:off x="2517311" y="3491640"/>
            <a:ext cx="282836" cy="22863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C1589D9-BC4C-AA42-9644-5410B82B9B91}"/>
              </a:ext>
            </a:extLst>
          </p:cNvPr>
          <p:cNvCxnSpPr>
            <a:cxnSpLocks noChangeShapeType="1"/>
            <a:stCxn id="77" idx="2"/>
            <a:endCxn id="79" idx="0"/>
          </p:cNvCxnSpPr>
          <p:nvPr/>
        </p:nvCxnSpPr>
        <p:spPr bwMode="auto">
          <a:xfrm flipH="1">
            <a:off x="2154667" y="3491640"/>
            <a:ext cx="362644" cy="26735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0C869BE0-7F05-B649-9CEF-C35F4BAD865A}"/>
              </a:ext>
            </a:extLst>
          </p:cNvPr>
          <p:cNvSpPr/>
          <p:nvPr/>
        </p:nvSpPr>
        <p:spPr bwMode="auto">
          <a:xfrm>
            <a:off x="1364317" y="435482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Health Low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4300E34-5980-8646-8EF0-F7DC8B6FE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864" y="3273756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5506A58-07FA-2343-8B79-BF15388C7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220" y="3758991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9F5E761-0598-3745-99F2-A38717D9A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998" y="438723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Hide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DA64F66-5066-0143-8B71-9BF3743772AC}"/>
              </a:ext>
            </a:extLst>
          </p:cNvPr>
          <p:cNvCxnSpPr>
            <a:cxnSpLocks noChangeShapeType="1"/>
            <a:stCxn id="80" idx="0"/>
            <a:endCxn id="79" idx="2"/>
          </p:cNvCxnSpPr>
          <p:nvPr/>
        </p:nvCxnSpPr>
        <p:spPr bwMode="auto">
          <a:xfrm flipH="1" flipV="1">
            <a:off x="2154667" y="3976875"/>
            <a:ext cx="397034" cy="41035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2" name="Slide Number Placeholder 3">
            <a:extLst>
              <a:ext uri="{FF2B5EF4-FFF2-40B4-BE49-F238E27FC236}">
                <a16:creationId xmlns:a16="http://schemas.microsoft.com/office/drawing/2014/main" id="{5EA9A39C-1C8C-C142-AA84-FD7733953D13}"/>
              </a:ext>
            </a:extLst>
          </p:cNvPr>
          <p:cNvSpPr txBox="1">
            <a:spLocks/>
          </p:cNvSpPr>
          <p:nvPr/>
        </p:nvSpPr>
        <p:spPr>
          <a:xfrm>
            <a:off x="6814785" y="4978137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C681865-8D1B-8E41-8111-64B3E91EDB91}"/>
              </a:ext>
            </a:extLst>
          </p:cNvPr>
          <p:cNvCxnSpPr>
            <a:cxnSpLocks noChangeShapeType="1"/>
            <a:stCxn id="87" idx="0"/>
            <a:endCxn id="90" idx="2"/>
          </p:cNvCxnSpPr>
          <p:nvPr/>
        </p:nvCxnSpPr>
        <p:spPr bwMode="auto">
          <a:xfrm flipV="1">
            <a:off x="3641488" y="2889200"/>
            <a:ext cx="526145" cy="3238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E4F821C-D176-454A-896B-608B4E991432}"/>
              </a:ext>
            </a:extLst>
          </p:cNvPr>
          <p:cNvCxnSpPr>
            <a:cxnSpLocks noChangeShapeType="1"/>
            <a:stCxn id="89" idx="2"/>
            <a:endCxn id="115" idx="0"/>
          </p:cNvCxnSpPr>
          <p:nvPr/>
        </p:nvCxnSpPr>
        <p:spPr bwMode="auto">
          <a:xfrm>
            <a:off x="4733868" y="2262542"/>
            <a:ext cx="1371034" cy="1011087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7322E34-D66D-3248-B093-435FB874D84E}"/>
              </a:ext>
            </a:extLst>
          </p:cNvPr>
          <p:cNvCxnSpPr>
            <a:cxnSpLocks noChangeShapeType="1"/>
            <a:stCxn id="89" idx="2"/>
            <a:endCxn id="90" idx="0"/>
          </p:cNvCxnSpPr>
          <p:nvPr/>
        </p:nvCxnSpPr>
        <p:spPr bwMode="auto">
          <a:xfrm flipH="1">
            <a:off x="4167633" y="2262542"/>
            <a:ext cx="566235" cy="40877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48D5E031-D3DE-D349-8A81-84754058981C}"/>
              </a:ext>
            </a:extLst>
          </p:cNvPr>
          <p:cNvSpPr/>
          <p:nvPr/>
        </p:nvSpPr>
        <p:spPr bwMode="auto">
          <a:xfrm>
            <a:off x="3255323" y="3213025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Hungry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913A614-767B-344F-B188-89576D4EE233}"/>
              </a:ext>
            </a:extLst>
          </p:cNvPr>
          <p:cNvCxnSpPr>
            <a:cxnSpLocks noChangeShapeType="1"/>
            <a:stCxn id="90" idx="2"/>
            <a:endCxn id="96" idx="0"/>
          </p:cNvCxnSpPr>
          <p:nvPr/>
        </p:nvCxnSpPr>
        <p:spPr bwMode="auto">
          <a:xfrm>
            <a:off x="4167633" y="2889200"/>
            <a:ext cx="408663" cy="38442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000E9804-A8E4-1C47-89B6-0EF532511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421" y="2044658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E94D17A-665A-174F-A0D7-E2802BFAD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86" y="2671316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048DF41-B6EB-B743-A513-BF356A86B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795" y="3719126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Hunt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39F7CF5-1762-6B4C-8308-254D315AD69A}"/>
              </a:ext>
            </a:extLst>
          </p:cNvPr>
          <p:cNvCxnSpPr>
            <a:cxnSpLocks noChangeShapeType="1"/>
            <a:stCxn id="95" idx="0"/>
            <a:endCxn id="97" idx="2"/>
          </p:cNvCxnSpPr>
          <p:nvPr/>
        </p:nvCxnSpPr>
        <p:spPr bwMode="auto">
          <a:xfrm flipV="1">
            <a:off x="3644623" y="3958747"/>
            <a:ext cx="407241" cy="3972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5DA8F3F-79E6-D440-ADEB-75DE7B21768F}"/>
              </a:ext>
            </a:extLst>
          </p:cNvPr>
          <p:cNvCxnSpPr>
            <a:cxnSpLocks noChangeShapeType="1"/>
            <a:stCxn id="96" idx="2"/>
            <a:endCxn id="91" idx="0"/>
          </p:cNvCxnSpPr>
          <p:nvPr/>
        </p:nvCxnSpPr>
        <p:spPr bwMode="auto">
          <a:xfrm>
            <a:off x="4576296" y="3491513"/>
            <a:ext cx="384202" cy="2276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A4981F6-060C-5C4D-930A-71FA1991E714}"/>
              </a:ext>
            </a:extLst>
          </p:cNvPr>
          <p:cNvCxnSpPr>
            <a:cxnSpLocks noChangeShapeType="1"/>
            <a:stCxn id="96" idx="2"/>
            <a:endCxn id="97" idx="0"/>
          </p:cNvCxnSpPr>
          <p:nvPr/>
        </p:nvCxnSpPr>
        <p:spPr bwMode="auto">
          <a:xfrm flipH="1">
            <a:off x="4051864" y="3491513"/>
            <a:ext cx="524432" cy="2493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13EAB151-8F65-3140-B50E-35014666B9E8}"/>
              </a:ext>
            </a:extLst>
          </p:cNvPr>
          <p:cNvSpPr/>
          <p:nvPr/>
        </p:nvSpPr>
        <p:spPr bwMode="auto">
          <a:xfrm>
            <a:off x="3258458" y="4356006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Has Food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03A3983-FCDD-E144-86B4-3B720FA7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849" y="32736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ACD4854-787D-2840-8AE7-7594B4FD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417" y="3740863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A908CEF-125C-2047-8F95-84B0BE6C54E8}"/>
              </a:ext>
            </a:extLst>
          </p:cNvPr>
          <p:cNvCxnSpPr>
            <a:cxnSpLocks noChangeShapeType="1"/>
            <a:stCxn id="99" idx="0"/>
            <a:endCxn id="97" idx="2"/>
          </p:cNvCxnSpPr>
          <p:nvPr/>
        </p:nvCxnSpPr>
        <p:spPr bwMode="auto">
          <a:xfrm flipH="1" flipV="1">
            <a:off x="4051864" y="3958747"/>
            <a:ext cx="415787" cy="4297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44930833-EE3F-0048-B675-B4A1A5A1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948" y="4388513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</a:t>
            </a:r>
          </a:p>
        </p:txBody>
      </p:sp>
      <p:sp>
        <p:nvSpPr>
          <p:cNvPr id="108" name="Slide Number Placeholder 3">
            <a:extLst>
              <a:ext uri="{FF2B5EF4-FFF2-40B4-BE49-F238E27FC236}">
                <a16:creationId xmlns:a16="http://schemas.microsoft.com/office/drawing/2014/main" id="{C20F00BB-CF25-5D4D-89BF-B0DFE4C8D814}"/>
              </a:ext>
            </a:extLst>
          </p:cNvPr>
          <p:cNvSpPr txBox="1">
            <a:spLocks/>
          </p:cNvSpPr>
          <p:nvPr/>
        </p:nvSpPr>
        <p:spPr>
          <a:xfrm>
            <a:off x="7616640" y="3472957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54AD2B3-DB41-6740-980C-828C89353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092" y="3719126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Wander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89B8118-1B69-1C45-BABB-AE27067A2CC3}"/>
              </a:ext>
            </a:extLst>
          </p:cNvPr>
          <p:cNvCxnSpPr>
            <a:cxnSpLocks noChangeShapeType="1"/>
            <a:stCxn id="114" idx="0"/>
            <a:endCxn id="116" idx="2"/>
          </p:cNvCxnSpPr>
          <p:nvPr/>
        </p:nvCxnSpPr>
        <p:spPr bwMode="auto">
          <a:xfrm flipV="1">
            <a:off x="5392222" y="3956718"/>
            <a:ext cx="321325" cy="39810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4EF6072-3E40-944C-B317-7ADFEC5C014E}"/>
              </a:ext>
            </a:extLst>
          </p:cNvPr>
          <p:cNvCxnSpPr>
            <a:cxnSpLocks noChangeShapeType="1"/>
            <a:stCxn id="115" idx="2"/>
            <a:endCxn id="110" idx="0"/>
          </p:cNvCxnSpPr>
          <p:nvPr/>
        </p:nvCxnSpPr>
        <p:spPr bwMode="auto">
          <a:xfrm>
            <a:off x="6104902" y="3491513"/>
            <a:ext cx="497893" cy="2276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2718DB28-EDC5-2B49-BD4D-B15C176F045A}"/>
              </a:ext>
            </a:extLst>
          </p:cNvPr>
          <p:cNvCxnSpPr>
            <a:cxnSpLocks noChangeShapeType="1"/>
            <a:stCxn id="115" idx="2"/>
            <a:endCxn id="116" idx="0"/>
          </p:cNvCxnSpPr>
          <p:nvPr/>
        </p:nvCxnSpPr>
        <p:spPr bwMode="auto">
          <a:xfrm flipH="1">
            <a:off x="5713547" y="3491513"/>
            <a:ext cx="391355" cy="247321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4" name="Oval 113">
            <a:extLst>
              <a:ext uri="{FF2B5EF4-FFF2-40B4-BE49-F238E27FC236}">
                <a16:creationId xmlns:a16="http://schemas.microsoft.com/office/drawing/2014/main" id="{9E1ECFF5-81FC-974C-ACC7-A3799C16CF42}"/>
              </a:ext>
            </a:extLst>
          </p:cNvPr>
          <p:cNvSpPr/>
          <p:nvPr/>
        </p:nvSpPr>
        <p:spPr bwMode="auto">
          <a:xfrm>
            <a:off x="5006057" y="435482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Tired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2761B7A-6694-DD49-9B40-85D0FC8F8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8455" y="32736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2A296BB-CB65-9649-ADED-386AFAB1E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100" y="373883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</a:t>
            </a:r>
            <a:endParaRPr lang="en-US" sz="1050" dirty="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747EA70-5B7C-ED44-901B-DDFE12116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942" y="438723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Sleep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558FCF02-202A-C64E-A834-716521F310B0}"/>
              </a:ext>
            </a:extLst>
          </p:cNvPr>
          <p:cNvCxnSpPr>
            <a:cxnSpLocks noChangeShapeType="1"/>
            <a:stCxn id="117" idx="0"/>
            <a:endCxn id="116" idx="2"/>
          </p:cNvCxnSpPr>
          <p:nvPr/>
        </p:nvCxnSpPr>
        <p:spPr bwMode="auto">
          <a:xfrm flipH="1" flipV="1">
            <a:off x="5713547" y="3956718"/>
            <a:ext cx="451098" cy="4305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2642D83E-90BA-6240-87D5-068332DCD040}"/>
              </a:ext>
            </a:extLst>
          </p:cNvPr>
          <p:cNvSpPr/>
          <p:nvPr/>
        </p:nvSpPr>
        <p:spPr>
          <a:xfrm>
            <a:off x="7096268" y="4599166"/>
            <a:ext cx="124264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/>
              <a:t>Designed by </a:t>
            </a:r>
            <a:r>
              <a:rPr lang="en-US" sz="900" dirty="0" err="1"/>
              <a:t>Freepik</a:t>
            </a:r>
            <a:endParaRPr lang="en-US" sz="9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421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>
            <a:extLst>
              <a:ext uri="{FF2B5EF4-FFF2-40B4-BE49-F238E27FC236}">
                <a16:creationId xmlns:a16="http://schemas.microsoft.com/office/drawing/2014/main" id="{889C51B4-DE18-694D-97C5-B75B27267E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13" y="428573"/>
            <a:ext cx="3721447" cy="4341691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10F783-4C37-6240-95CC-CD32498C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Give Names to subtrees!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55B140-81D4-ED4A-866D-37537F768BD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051E6E1-50E0-2E4D-A259-DBBEF76EE997}"/>
              </a:ext>
            </a:extLst>
          </p:cNvPr>
          <p:cNvCxnSpPr>
            <a:cxnSpLocks noChangeShapeType="1"/>
            <a:stCxn id="51" idx="0"/>
            <a:endCxn id="54" idx="2"/>
          </p:cNvCxnSpPr>
          <p:nvPr/>
        </p:nvCxnSpPr>
        <p:spPr bwMode="auto">
          <a:xfrm flipV="1">
            <a:off x="1170960" y="1774024"/>
            <a:ext cx="1151037" cy="31493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4885E09-189A-FF45-A073-6D313CFBE4E6}"/>
              </a:ext>
            </a:extLst>
          </p:cNvPr>
          <p:cNvCxnSpPr>
            <a:cxnSpLocks noChangeShapeType="1"/>
            <a:stCxn id="53" idx="2"/>
            <a:endCxn id="89" idx="0"/>
          </p:cNvCxnSpPr>
          <p:nvPr/>
        </p:nvCxnSpPr>
        <p:spPr bwMode="auto">
          <a:xfrm>
            <a:off x="3121589" y="1189218"/>
            <a:ext cx="1030349" cy="8570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3384D1E-8E77-2046-ACCA-C848F730F34B}"/>
              </a:ext>
            </a:extLst>
          </p:cNvPr>
          <p:cNvCxnSpPr>
            <a:cxnSpLocks noChangeShapeType="1"/>
            <a:stCxn id="53" idx="2"/>
            <a:endCxn id="54" idx="0"/>
          </p:cNvCxnSpPr>
          <p:nvPr/>
        </p:nvCxnSpPr>
        <p:spPr bwMode="auto">
          <a:xfrm flipH="1">
            <a:off x="2321997" y="1189218"/>
            <a:ext cx="799592" cy="36692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0ACC6513-63C4-464C-85EF-C73AD97217B4}"/>
              </a:ext>
            </a:extLst>
          </p:cNvPr>
          <p:cNvSpPr/>
          <p:nvPr/>
        </p:nvSpPr>
        <p:spPr bwMode="auto">
          <a:xfrm>
            <a:off x="784795" y="208896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Enemy Nearby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E92B0D1-EC1D-7F42-9FFB-324F01216AED}"/>
              </a:ext>
            </a:extLst>
          </p:cNvPr>
          <p:cNvCxnSpPr>
            <a:cxnSpLocks noChangeShapeType="1"/>
            <a:stCxn id="54" idx="2"/>
            <a:endCxn id="60" idx="0"/>
          </p:cNvCxnSpPr>
          <p:nvPr/>
        </p:nvCxnSpPr>
        <p:spPr bwMode="auto">
          <a:xfrm flipH="1">
            <a:off x="2183942" y="1774024"/>
            <a:ext cx="138055" cy="37957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E5B46C17-0077-E24F-82ED-25204B556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5142" y="971334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0E5AEAA-E1C8-264F-9ED3-C0CD9D6A7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851" y="1556140"/>
            <a:ext cx="1306291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 (Enemy Nearby)</a:t>
            </a:r>
            <a:endParaRPr lang="en-US" sz="105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6750D91-2DBC-294E-83CC-0708E8421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1638" y="329616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Attack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CBBA97F-F616-0542-96F2-2478C17DB9A3}"/>
              </a:ext>
            </a:extLst>
          </p:cNvPr>
          <p:cNvCxnSpPr>
            <a:cxnSpLocks noChangeShapeType="1"/>
            <a:stCxn id="59" idx="0"/>
            <a:endCxn id="61" idx="2"/>
          </p:cNvCxnSpPr>
          <p:nvPr/>
        </p:nvCxnSpPr>
        <p:spPr bwMode="auto">
          <a:xfrm flipV="1">
            <a:off x="879583" y="2846487"/>
            <a:ext cx="539727" cy="42311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3CE4BA3-3D6D-8648-BF9B-7B9E54AC53BF}"/>
              </a:ext>
            </a:extLst>
          </p:cNvPr>
          <p:cNvCxnSpPr>
            <a:cxnSpLocks noChangeShapeType="1"/>
            <a:stCxn id="60" idx="2"/>
            <a:endCxn id="77" idx="0"/>
          </p:cNvCxnSpPr>
          <p:nvPr/>
        </p:nvCxnSpPr>
        <p:spPr bwMode="auto">
          <a:xfrm>
            <a:off x="2183942" y="2371484"/>
            <a:ext cx="372878" cy="81114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E0D8CF5-0715-F643-8524-B0B8EBB8CED1}"/>
              </a:ext>
            </a:extLst>
          </p:cNvPr>
          <p:cNvCxnSpPr>
            <a:cxnSpLocks noChangeShapeType="1"/>
            <a:stCxn id="60" idx="2"/>
            <a:endCxn id="61" idx="0"/>
          </p:cNvCxnSpPr>
          <p:nvPr/>
        </p:nvCxnSpPr>
        <p:spPr bwMode="auto">
          <a:xfrm flipH="1">
            <a:off x="1419310" y="2371484"/>
            <a:ext cx="764632" cy="25711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67D72E9A-5AC9-F44F-BEE9-5F98307194CC}"/>
              </a:ext>
            </a:extLst>
          </p:cNvPr>
          <p:cNvSpPr/>
          <p:nvPr/>
        </p:nvSpPr>
        <p:spPr bwMode="auto">
          <a:xfrm>
            <a:off x="467527" y="3269599"/>
            <a:ext cx="824111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Enemy very close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6F7300B-B911-3146-9A95-3A886CE24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495" y="2153600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9DE673D-ED56-C742-A428-BF1901295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5" y="2628603"/>
            <a:ext cx="1547669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 (Enemy very close)</a:t>
            </a:r>
            <a:endParaRPr lang="en-US" sz="1050" dirty="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C6828C0-3B30-1A4F-A4A4-82D5BB127541}"/>
              </a:ext>
            </a:extLst>
          </p:cNvPr>
          <p:cNvCxnSpPr>
            <a:cxnSpLocks noChangeShapeType="1"/>
            <a:stCxn id="55" idx="0"/>
            <a:endCxn id="61" idx="2"/>
          </p:cNvCxnSpPr>
          <p:nvPr/>
        </p:nvCxnSpPr>
        <p:spPr bwMode="auto">
          <a:xfrm flipH="1" flipV="1">
            <a:off x="1419310" y="2846487"/>
            <a:ext cx="164031" cy="449674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9CFA2D03-00D3-BB4C-9CED-60215B95B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704" y="3720274"/>
            <a:ext cx="642885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Approach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FF8E856-4456-D546-A31B-ACB487F5E323}"/>
              </a:ext>
            </a:extLst>
          </p:cNvPr>
          <p:cNvCxnSpPr>
            <a:cxnSpLocks noChangeShapeType="1"/>
            <a:stCxn id="76" idx="0"/>
            <a:endCxn id="79" idx="2"/>
          </p:cNvCxnSpPr>
          <p:nvPr/>
        </p:nvCxnSpPr>
        <p:spPr bwMode="auto">
          <a:xfrm flipH="1" flipV="1">
            <a:off x="1718892" y="3976875"/>
            <a:ext cx="31590" cy="37794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46434AB-EC04-8741-9A43-A039900D2CBA}"/>
              </a:ext>
            </a:extLst>
          </p:cNvPr>
          <p:cNvCxnSpPr>
            <a:cxnSpLocks noChangeShapeType="1"/>
            <a:stCxn id="77" idx="2"/>
            <a:endCxn id="72" idx="0"/>
          </p:cNvCxnSpPr>
          <p:nvPr/>
        </p:nvCxnSpPr>
        <p:spPr bwMode="auto">
          <a:xfrm>
            <a:off x="2556820" y="3491639"/>
            <a:ext cx="243327" cy="22863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C1589D9-BC4C-AA42-9644-5410B82B9B91}"/>
              </a:ext>
            </a:extLst>
          </p:cNvPr>
          <p:cNvCxnSpPr>
            <a:cxnSpLocks noChangeShapeType="1"/>
            <a:stCxn id="77" idx="2"/>
            <a:endCxn id="79" idx="0"/>
          </p:cNvCxnSpPr>
          <p:nvPr/>
        </p:nvCxnSpPr>
        <p:spPr bwMode="auto">
          <a:xfrm flipH="1">
            <a:off x="1718892" y="3491639"/>
            <a:ext cx="837928" cy="267352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0C869BE0-7F05-B649-9CEF-C35F4BAD865A}"/>
              </a:ext>
            </a:extLst>
          </p:cNvPr>
          <p:cNvSpPr/>
          <p:nvPr/>
        </p:nvSpPr>
        <p:spPr bwMode="auto">
          <a:xfrm>
            <a:off x="1364317" y="435482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Health Low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4300E34-5980-8646-8EF0-F7DC8B6FE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0816" y="3182632"/>
            <a:ext cx="1212007" cy="3090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? (Enemy not very close)</a:t>
            </a:r>
            <a:endParaRPr lang="en-US" sz="105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5506A58-07FA-2343-8B79-BF15388C7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670" y="3758991"/>
            <a:ext cx="116444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 (Health Low)</a:t>
            </a:r>
            <a:endParaRPr lang="en-US" sz="105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9F5E761-0598-3745-99F2-A38717D9A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998" y="438723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Hide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DA64F66-5066-0143-8B71-9BF3743772AC}"/>
              </a:ext>
            </a:extLst>
          </p:cNvPr>
          <p:cNvCxnSpPr>
            <a:cxnSpLocks noChangeShapeType="1"/>
            <a:stCxn id="80" idx="0"/>
            <a:endCxn id="79" idx="2"/>
          </p:cNvCxnSpPr>
          <p:nvPr/>
        </p:nvCxnSpPr>
        <p:spPr bwMode="auto">
          <a:xfrm flipH="1" flipV="1">
            <a:off x="1718892" y="3976875"/>
            <a:ext cx="832809" cy="41035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2" name="Slide Number Placeholder 3">
            <a:extLst>
              <a:ext uri="{FF2B5EF4-FFF2-40B4-BE49-F238E27FC236}">
                <a16:creationId xmlns:a16="http://schemas.microsoft.com/office/drawing/2014/main" id="{5EA9A39C-1C8C-C142-AA84-FD7733953D13}"/>
              </a:ext>
            </a:extLst>
          </p:cNvPr>
          <p:cNvSpPr txBox="1">
            <a:spLocks/>
          </p:cNvSpPr>
          <p:nvPr/>
        </p:nvSpPr>
        <p:spPr>
          <a:xfrm>
            <a:off x="6814785" y="4978137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C681865-8D1B-8E41-8111-64B3E91EDB91}"/>
              </a:ext>
            </a:extLst>
          </p:cNvPr>
          <p:cNvCxnSpPr>
            <a:cxnSpLocks noChangeShapeType="1"/>
            <a:stCxn id="87" idx="0"/>
            <a:endCxn id="90" idx="2"/>
          </p:cNvCxnSpPr>
          <p:nvPr/>
        </p:nvCxnSpPr>
        <p:spPr bwMode="auto">
          <a:xfrm flipV="1">
            <a:off x="3641488" y="2889200"/>
            <a:ext cx="416090" cy="3238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E4F821C-D176-454A-896B-608B4E991432}"/>
              </a:ext>
            </a:extLst>
          </p:cNvPr>
          <p:cNvCxnSpPr>
            <a:cxnSpLocks noChangeShapeType="1"/>
            <a:stCxn id="89" idx="2"/>
            <a:endCxn id="115" idx="0"/>
          </p:cNvCxnSpPr>
          <p:nvPr/>
        </p:nvCxnSpPr>
        <p:spPr bwMode="auto">
          <a:xfrm>
            <a:off x="4151938" y="2219813"/>
            <a:ext cx="1739500" cy="97774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7322E34-D66D-3248-B093-435FB874D84E}"/>
              </a:ext>
            </a:extLst>
          </p:cNvPr>
          <p:cNvCxnSpPr>
            <a:cxnSpLocks noChangeShapeType="1"/>
            <a:stCxn id="89" idx="2"/>
            <a:endCxn id="90" idx="0"/>
          </p:cNvCxnSpPr>
          <p:nvPr/>
        </p:nvCxnSpPr>
        <p:spPr bwMode="auto">
          <a:xfrm flipH="1">
            <a:off x="4057578" y="2219813"/>
            <a:ext cx="94360" cy="45150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7" name="Oval 86">
            <a:extLst>
              <a:ext uri="{FF2B5EF4-FFF2-40B4-BE49-F238E27FC236}">
                <a16:creationId xmlns:a16="http://schemas.microsoft.com/office/drawing/2014/main" id="{48D5E031-D3DE-D349-8A81-84754058981C}"/>
              </a:ext>
            </a:extLst>
          </p:cNvPr>
          <p:cNvSpPr/>
          <p:nvPr/>
        </p:nvSpPr>
        <p:spPr bwMode="auto">
          <a:xfrm>
            <a:off x="3255323" y="3213025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Hungry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913A614-767B-344F-B188-89576D4EE233}"/>
              </a:ext>
            </a:extLst>
          </p:cNvPr>
          <p:cNvCxnSpPr>
            <a:cxnSpLocks noChangeShapeType="1"/>
            <a:stCxn id="90" idx="2"/>
            <a:endCxn id="96" idx="0"/>
          </p:cNvCxnSpPr>
          <p:nvPr/>
        </p:nvCxnSpPr>
        <p:spPr bwMode="auto">
          <a:xfrm>
            <a:off x="4057578" y="2889200"/>
            <a:ext cx="518718" cy="38442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000E9804-A8E4-1C47-89B6-0EF532511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004" y="2046231"/>
            <a:ext cx="1729867" cy="1735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dirty="0">
                <a:sym typeface="Wingdings" pitchFamily="1" charset="2"/>
              </a:rPr>
              <a:t>? (Enemy not Nearby)</a:t>
            </a:r>
            <a:endParaRPr lang="en-US" sz="12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E94D17A-665A-174F-A0D7-E2802BFAD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867" y="2671316"/>
            <a:ext cx="843421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 (Hungry)</a:t>
            </a:r>
            <a:endParaRPr lang="en-US" sz="105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048DF41-B6EB-B743-A513-BF356A86B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795" y="3719126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Hunt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39F7CF5-1762-6B4C-8308-254D315AD69A}"/>
              </a:ext>
            </a:extLst>
          </p:cNvPr>
          <p:cNvCxnSpPr>
            <a:cxnSpLocks noChangeShapeType="1"/>
            <a:stCxn id="95" idx="0"/>
            <a:endCxn id="97" idx="2"/>
          </p:cNvCxnSpPr>
          <p:nvPr/>
        </p:nvCxnSpPr>
        <p:spPr bwMode="auto">
          <a:xfrm flipV="1">
            <a:off x="3644623" y="3958747"/>
            <a:ext cx="59166" cy="397259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5DA8F3F-79E6-D440-ADEB-75DE7B21768F}"/>
              </a:ext>
            </a:extLst>
          </p:cNvPr>
          <p:cNvCxnSpPr>
            <a:cxnSpLocks noChangeShapeType="1"/>
            <a:stCxn id="96" idx="2"/>
            <a:endCxn id="91" idx="0"/>
          </p:cNvCxnSpPr>
          <p:nvPr/>
        </p:nvCxnSpPr>
        <p:spPr bwMode="auto">
          <a:xfrm>
            <a:off x="4576296" y="3491513"/>
            <a:ext cx="384202" cy="2276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A4981F6-060C-5C4D-930A-71FA1991E714}"/>
              </a:ext>
            </a:extLst>
          </p:cNvPr>
          <p:cNvCxnSpPr>
            <a:cxnSpLocks noChangeShapeType="1"/>
            <a:stCxn id="96" idx="2"/>
            <a:endCxn id="97" idx="0"/>
          </p:cNvCxnSpPr>
          <p:nvPr/>
        </p:nvCxnSpPr>
        <p:spPr bwMode="auto">
          <a:xfrm flipH="1">
            <a:off x="3703789" y="3491513"/>
            <a:ext cx="872507" cy="2493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13EAB151-8F65-3140-B50E-35014666B9E8}"/>
              </a:ext>
            </a:extLst>
          </p:cNvPr>
          <p:cNvSpPr/>
          <p:nvPr/>
        </p:nvSpPr>
        <p:spPr bwMode="auto">
          <a:xfrm>
            <a:off x="3258458" y="4356006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Has Food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03A3983-FCDD-E144-86B4-3B720FA7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849" y="3273629"/>
            <a:ext cx="29289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b="1">
                <a:sym typeface="Wingdings" pitchFamily="1" charset="2"/>
              </a:rPr>
              <a:t>?</a:t>
            </a:r>
            <a:endParaRPr lang="en-US" sz="1200" b="1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ACD4854-787D-2840-8AE7-7594B4FD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9267" y="3740863"/>
            <a:ext cx="989044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 (Has Food)</a:t>
            </a:r>
            <a:endParaRPr lang="en-US" sz="1050" dirty="0"/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A908CEF-125C-2047-8F95-84B0BE6C54E8}"/>
              </a:ext>
            </a:extLst>
          </p:cNvPr>
          <p:cNvCxnSpPr>
            <a:cxnSpLocks noChangeShapeType="1"/>
            <a:stCxn id="99" idx="0"/>
            <a:endCxn id="97" idx="2"/>
          </p:cNvCxnSpPr>
          <p:nvPr/>
        </p:nvCxnSpPr>
        <p:spPr bwMode="auto">
          <a:xfrm flipH="1" flipV="1">
            <a:off x="3703789" y="3958747"/>
            <a:ext cx="763862" cy="42976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44930833-EE3F-0048-B675-B4A1A5A1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948" y="4388513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Eat</a:t>
            </a:r>
          </a:p>
        </p:txBody>
      </p:sp>
      <p:sp>
        <p:nvSpPr>
          <p:cNvPr id="108" name="Slide Number Placeholder 3">
            <a:extLst>
              <a:ext uri="{FF2B5EF4-FFF2-40B4-BE49-F238E27FC236}">
                <a16:creationId xmlns:a16="http://schemas.microsoft.com/office/drawing/2014/main" id="{C20F00BB-CF25-5D4D-89BF-B0DFE4C8D814}"/>
              </a:ext>
            </a:extLst>
          </p:cNvPr>
          <p:cNvSpPr txBox="1">
            <a:spLocks/>
          </p:cNvSpPr>
          <p:nvPr/>
        </p:nvSpPr>
        <p:spPr>
          <a:xfrm>
            <a:off x="7616640" y="3472957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54AD2B3-DB41-6740-980C-828C89353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092" y="3719126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Wander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89B8118-1B69-1C45-BABB-AE27067A2CC3}"/>
              </a:ext>
            </a:extLst>
          </p:cNvPr>
          <p:cNvCxnSpPr>
            <a:cxnSpLocks noChangeShapeType="1"/>
            <a:stCxn id="114" idx="0"/>
            <a:endCxn id="116" idx="2"/>
          </p:cNvCxnSpPr>
          <p:nvPr/>
        </p:nvCxnSpPr>
        <p:spPr bwMode="auto">
          <a:xfrm flipV="1">
            <a:off x="5392222" y="3976875"/>
            <a:ext cx="401164" cy="37794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4EF6072-3E40-944C-B317-7ADFEC5C014E}"/>
              </a:ext>
            </a:extLst>
          </p:cNvPr>
          <p:cNvCxnSpPr>
            <a:cxnSpLocks noChangeShapeType="1"/>
            <a:stCxn id="115" idx="2"/>
            <a:endCxn id="110" idx="0"/>
          </p:cNvCxnSpPr>
          <p:nvPr/>
        </p:nvCxnSpPr>
        <p:spPr bwMode="auto">
          <a:xfrm>
            <a:off x="5891438" y="3491513"/>
            <a:ext cx="711357" cy="2276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2718DB28-EDC5-2B49-BD4D-B15C176F045A}"/>
              </a:ext>
            </a:extLst>
          </p:cNvPr>
          <p:cNvCxnSpPr>
            <a:cxnSpLocks noChangeShapeType="1"/>
            <a:stCxn id="115" idx="2"/>
            <a:endCxn id="116" idx="0"/>
          </p:cNvCxnSpPr>
          <p:nvPr/>
        </p:nvCxnSpPr>
        <p:spPr bwMode="auto">
          <a:xfrm flipH="1">
            <a:off x="5793386" y="3491513"/>
            <a:ext cx="98052" cy="26747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4" name="Oval 113">
            <a:extLst>
              <a:ext uri="{FF2B5EF4-FFF2-40B4-BE49-F238E27FC236}">
                <a16:creationId xmlns:a16="http://schemas.microsoft.com/office/drawing/2014/main" id="{9E1ECFF5-81FC-974C-ACC7-A3799C16CF42}"/>
              </a:ext>
            </a:extLst>
          </p:cNvPr>
          <p:cNvSpPr/>
          <p:nvPr/>
        </p:nvSpPr>
        <p:spPr bwMode="auto">
          <a:xfrm>
            <a:off x="5006057" y="4354820"/>
            <a:ext cx="772329" cy="3597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124" tIns="30062" rIns="60124" bIns="30062" numCol="1" rtlCol="0" anchor="ctr" anchorCtr="0" compatLnSpc="1">
            <a:prstTxWarp prst="textNoShape">
              <a:avLst/>
            </a:prstTxWarp>
          </a:bodyPr>
          <a:lstStyle/>
          <a:p>
            <a:pPr algn="ctr" defTabSz="601241"/>
            <a:r>
              <a:rPr lang="en-US" sz="825" dirty="0">
                <a:latin typeface="Times"/>
              </a:rPr>
              <a:t>Tired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2761B7A-6694-DD49-9B40-85D0FC8F8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6303" y="3197553"/>
            <a:ext cx="1230270" cy="2939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200" dirty="0">
                <a:sym typeface="Wingdings" pitchFamily="1" charset="2"/>
              </a:rPr>
              <a:t>? (Not hungry)</a:t>
            </a:r>
            <a:endParaRPr lang="en-US" sz="1200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2A296BB-CB65-9649-ADED-386AFAB1E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300" y="3758991"/>
            <a:ext cx="868171" cy="217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1050" dirty="0">
                <a:sym typeface="Wingdings" pitchFamily="1" charset="2"/>
              </a:rPr>
              <a:t> (Is Tired)</a:t>
            </a:r>
            <a:endParaRPr lang="en-US" sz="1050" dirty="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747EA70-5B7C-ED44-901B-DDFE12116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942" y="4387231"/>
            <a:ext cx="583406" cy="293960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68571" tIns="34286" rIns="68571" bIns="34286" anchor="ctr"/>
          <a:lstStyle/>
          <a:p>
            <a:pPr algn="ctr">
              <a:defRPr/>
            </a:pPr>
            <a:r>
              <a:rPr lang="en-US" sz="825" dirty="0"/>
              <a:t>Sleep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558FCF02-202A-C64E-A834-716521F310B0}"/>
              </a:ext>
            </a:extLst>
          </p:cNvPr>
          <p:cNvCxnSpPr>
            <a:cxnSpLocks noChangeShapeType="1"/>
            <a:stCxn id="117" idx="0"/>
            <a:endCxn id="116" idx="2"/>
          </p:cNvCxnSpPr>
          <p:nvPr/>
        </p:nvCxnSpPr>
        <p:spPr bwMode="auto">
          <a:xfrm flipH="1" flipV="1">
            <a:off x="5793386" y="3976875"/>
            <a:ext cx="371259" cy="41035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 type="triangl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8" name="Rectangular Callout 37">
            <a:extLst>
              <a:ext uri="{FF2B5EF4-FFF2-40B4-BE49-F238E27FC236}">
                <a16:creationId xmlns:a16="http://schemas.microsoft.com/office/drawing/2014/main" id="{CEE79F1C-B038-8C4F-8648-D9830BF65DF4}"/>
              </a:ext>
            </a:extLst>
          </p:cNvPr>
          <p:cNvSpPr/>
          <p:nvPr/>
        </p:nvSpPr>
        <p:spPr>
          <a:xfrm>
            <a:off x="6750542" y="4801650"/>
            <a:ext cx="926518" cy="293961"/>
          </a:xfrm>
          <a:prstGeom prst="wedgeRectCallout">
            <a:avLst>
              <a:gd name="adj1" fmla="val -68091"/>
              <a:gd name="adj2" fmla="val -32983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(Not tired)</a:t>
            </a:r>
          </a:p>
        </p:txBody>
      </p:sp>
      <p:sp>
        <p:nvSpPr>
          <p:cNvPr id="121" name="Rectangular Callout 120">
            <a:extLst>
              <a:ext uri="{FF2B5EF4-FFF2-40B4-BE49-F238E27FC236}">
                <a16:creationId xmlns:a16="http://schemas.microsoft.com/office/drawing/2014/main" id="{9D09F9A6-123E-6545-901F-A8AA36175542}"/>
              </a:ext>
            </a:extLst>
          </p:cNvPr>
          <p:cNvSpPr/>
          <p:nvPr/>
        </p:nvSpPr>
        <p:spPr>
          <a:xfrm>
            <a:off x="4325683" y="4797773"/>
            <a:ext cx="926518" cy="293961"/>
          </a:xfrm>
          <a:prstGeom prst="wedgeRectCallout">
            <a:avLst>
              <a:gd name="adj1" fmla="val 18135"/>
              <a:gd name="adj2" fmla="val -32983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(No food)</a:t>
            </a:r>
          </a:p>
        </p:txBody>
      </p:sp>
      <p:sp>
        <p:nvSpPr>
          <p:cNvPr id="122" name="Rectangular Callout 121">
            <a:extLst>
              <a:ext uri="{FF2B5EF4-FFF2-40B4-BE49-F238E27FC236}">
                <a16:creationId xmlns:a16="http://schemas.microsoft.com/office/drawing/2014/main" id="{85E6465A-D9DE-C448-9A09-25E1827A66F3}"/>
              </a:ext>
            </a:extLst>
          </p:cNvPr>
          <p:cNvSpPr/>
          <p:nvPr/>
        </p:nvSpPr>
        <p:spPr>
          <a:xfrm>
            <a:off x="2336694" y="4769243"/>
            <a:ext cx="1042544" cy="293961"/>
          </a:xfrm>
          <a:prstGeom prst="wedgeRectCallout">
            <a:avLst>
              <a:gd name="adj1" fmla="val 18135"/>
              <a:gd name="adj2" fmla="val -32983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(Health High)</a:t>
            </a:r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FDE05D9B-BEA2-A74B-9051-2CB71223B45F}"/>
              </a:ext>
            </a:extLst>
          </p:cNvPr>
          <p:cNvSpPr/>
          <p:nvPr/>
        </p:nvSpPr>
        <p:spPr>
          <a:xfrm>
            <a:off x="1770979" y="1222408"/>
            <a:ext cx="1299480" cy="3051209"/>
          </a:xfrm>
          <a:custGeom>
            <a:avLst/>
            <a:gdLst>
              <a:gd name="connsiteX0" fmla="*/ 808592 w 1299480"/>
              <a:gd name="connsiteY0" fmla="*/ 3051209 h 3051209"/>
              <a:gd name="connsiteX1" fmla="*/ 69 w 1299480"/>
              <a:gd name="connsiteY1" fmla="*/ 2723950 h 3051209"/>
              <a:gd name="connsiteX2" fmla="*/ 760465 w 1299480"/>
              <a:gd name="connsiteY2" fmla="*/ 2319689 h 3051209"/>
              <a:gd name="connsiteX3" fmla="*/ 471707 w 1299480"/>
              <a:gd name="connsiteY3" fmla="*/ 1260910 h 3051209"/>
              <a:gd name="connsiteX4" fmla="*/ 539084 w 1299480"/>
              <a:gd name="connsiteY4" fmla="*/ 616017 h 3051209"/>
              <a:gd name="connsiteX5" fmla="*/ 1299480 w 1299480"/>
              <a:gd name="connsiteY5" fmla="*/ 0 h 3051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9480" h="3051209">
                <a:moveTo>
                  <a:pt x="808592" y="3051209"/>
                </a:moveTo>
                <a:cubicBezTo>
                  <a:pt x="408341" y="2948539"/>
                  <a:pt x="8090" y="2845870"/>
                  <a:pt x="69" y="2723950"/>
                </a:cubicBezTo>
                <a:cubicBezTo>
                  <a:pt x="-7952" y="2602030"/>
                  <a:pt x="681859" y="2563529"/>
                  <a:pt x="760465" y="2319689"/>
                </a:cubicBezTo>
                <a:cubicBezTo>
                  <a:pt x="839071" y="2075849"/>
                  <a:pt x="508604" y="1544855"/>
                  <a:pt x="471707" y="1260910"/>
                </a:cubicBezTo>
                <a:cubicBezTo>
                  <a:pt x="434810" y="976965"/>
                  <a:pt x="401122" y="826169"/>
                  <a:pt x="539084" y="616017"/>
                </a:cubicBezTo>
                <a:cubicBezTo>
                  <a:pt x="677046" y="405865"/>
                  <a:pt x="988263" y="202932"/>
                  <a:pt x="1299480" y="0"/>
                </a:cubicBezTo>
              </a:path>
            </a:pathLst>
          </a:cu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F8442F36-A7BC-6244-AEC8-FE8ECCB99B03}"/>
              </a:ext>
            </a:extLst>
          </p:cNvPr>
          <p:cNvSpPr/>
          <p:nvPr/>
        </p:nvSpPr>
        <p:spPr>
          <a:xfrm>
            <a:off x="3224463" y="1183907"/>
            <a:ext cx="3060834" cy="3185962"/>
          </a:xfrm>
          <a:custGeom>
            <a:avLst/>
            <a:gdLst>
              <a:gd name="connsiteX0" fmla="*/ 3060834 w 3060834"/>
              <a:gd name="connsiteY0" fmla="*/ 3185962 h 3185962"/>
              <a:gd name="connsiteX1" fmla="*/ 2415941 w 3060834"/>
              <a:gd name="connsiteY1" fmla="*/ 2666198 h 3185962"/>
              <a:gd name="connsiteX2" fmla="*/ 2733575 w 3060834"/>
              <a:gd name="connsiteY2" fmla="*/ 2165685 h 3185962"/>
              <a:gd name="connsiteX3" fmla="*/ 1049154 w 3060834"/>
              <a:gd name="connsiteY3" fmla="*/ 1087655 h 3185962"/>
              <a:gd name="connsiteX4" fmla="*/ 0 w 3060834"/>
              <a:gd name="connsiteY4" fmla="*/ 0 h 318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834" h="3185962">
                <a:moveTo>
                  <a:pt x="3060834" y="3185962"/>
                </a:moveTo>
                <a:cubicBezTo>
                  <a:pt x="2765659" y="3011103"/>
                  <a:pt x="2470484" y="2836244"/>
                  <a:pt x="2415941" y="2666198"/>
                </a:cubicBezTo>
                <a:cubicBezTo>
                  <a:pt x="2361398" y="2496152"/>
                  <a:pt x="2961373" y="2428776"/>
                  <a:pt x="2733575" y="2165685"/>
                </a:cubicBezTo>
                <a:cubicBezTo>
                  <a:pt x="2505777" y="1902594"/>
                  <a:pt x="1504750" y="1448602"/>
                  <a:pt x="1049154" y="1087655"/>
                </a:cubicBezTo>
                <a:cubicBezTo>
                  <a:pt x="593558" y="726708"/>
                  <a:pt x="296779" y="363354"/>
                  <a:pt x="0" y="0"/>
                </a:cubicBezTo>
              </a:path>
            </a:pathLst>
          </a:cu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F516EE0-C95D-EA40-80E1-E42791258F75}"/>
              </a:ext>
            </a:extLst>
          </p:cNvPr>
          <p:cNvSpPr txBox="1"/>
          <p:nvPr/>
        </p:nvSpPr>
        <p:spPr>
          <a:xfrm>
            <a:off x="7546278" y="2070465"/>
            <a:ext cx="155027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Reactive </a:t>
            </a:r>
          </a:p>
          <a:p>
            <a:r>
              <a:rPr lang="en-US" dirty="0"/>
              <a:t>(the objective is implicit…)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1626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21" grpId="0" animBg="1"/>
      <p:bldP spid="122" grpId="0" animBg="1"/>
      <p:bldP spid="105" grpId="0" animBg="1"/>
      <p:bldP spid="105" grpId="1" animBg="1"/>
      <p:bldP spid="106" grpId="0" animBg="1"/>
      <p:bldP spid="1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0225505C-C9B3-1D41-AD61-DFD56C61E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2" y="3190225"/>
            <a:ext cx="1726352" cy="1423013"/>
          </a:xfrm>
          <a:prstGeom prst="rect">
            <a:avLst/>
          </a:prstGeom>
        </p:spPr>
      </p:pic>
      <p:sp>
        <p:nvSpPr>
          <p:cNvPr id="77" name="Title 76">
            <a:extLst>
              <a:ext uri="{FF2B5EF4-FFF2-40B4-BE49-F238E27FC236}">
                <a16:creationId xmlns:a16="http://schemas.microsoft.com/office/drawing/2014/main" id="{649614BC-923F-4E4E-AD52-EA48D6E3D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Explanations from operating regions?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53237-757C-C448-B6D1-90F41252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0E5AD4-D4B8-3842-9608-12B1CE739EB7}"/>
              </a:ext>
            </a:extLst>
          </p:cNvPr>
          <p:cNvSpPr/>
          <p:nvPr/>
        </p:nvSpPr>
        <p:spPr>
          <a:xfrm>
            <a:off x="5899154" y="2939842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C5CA2A-E5FE-7E49-8FD3-0837AEF9B42B}"/>
              </a:ext>
            </a:extLst>
          </p:cNvPr>
          <p:cNvSpPr/>
          <p:nvPr/>
        </p:nvSpPr>
        <p:spPr>
          <a:xfrm>
            <a:off x="2315140" y="3960711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Object in hand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C75C60-2819-F540-AFD1-3E6659489B4F}"/>
              </a:ext>
            </a:extLst>
          </p:cNvPr>
          <p:cNvSpPr/>
          <p:nvPr/>
        </p:nvSpPr>
        <p:spPr>
          <a:xfrm>
            <a:off x="3656469" y="348962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1AFBEE-DF33-8644-991A-A070EB7400A0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 flipH="1">
            <a:off x="3843681" y="3143286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52ABE1-360F-E44F-93F4-76A682FE8F4D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3062138" y="3713129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E33CDC-24E6-C84E-89C1-4BD49114666B}"/>
              </a:ext>
            </a:extLst>
          </p:cNvPr>
          <p:cNvCxnSpPr>
            <a:cxnSpLocks/>
            <a:stCxn id="12" idx="2"/>
            <a:endCxn id="37" idx="0"/>
          </p:cNvCxnSpPr>
          <p:nvPr/>
        </p:nvCxnSpPr>
        <p:spPr>
          <a:xfrm>
            <a:off x="3843681" y="3713129"/>
            <a:ext cx="66263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0DC0AA-30DD-E348-A2CE-2353F74EE2DE}"/>
              </a:ext>
            </a:extLst>
          </p:cNvPr>
          <p:cNvCxnSpPr>
            <a:cxnSpLocks/>
            <a:stCxn id="10" idx="2"/>
            <a:endCxn id="52" idx="0"/>
          </p:cNvCxnSpPr>
          <p:nvPr/>
        </p:nvCxnSpPr>
        <p:spPr>
          <a:xfrm>
            <a:off x="6024602" y="3143286"/>
            <a:ext cx="789024" cy="349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52F9F4-5787-EC4A-9D3E-33A2F21C2250}"/>
              </a:ext>
            </a:extLst>
          </p:cNvPr>
          <p:cNvCxnSpPr>
            <a:cxnSpLocks/>
            <a:stCxn id="10" idx="2"/>
            <a:endCxn id="57" idx="0"/>
          </p:cNvCxnSpPr>
          <p:nvPr/>
        </p:nvCxnSpPr>
        <p:spPr>
          <a:xfrm>
            <a:off x="6024602" y="3143286"/>
            <a:ext cx="2353675" cy="1758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6BCB9B84-D076-AD4D-8856-B2502005D799}"/>
              </a:ext>
            </a:extLst>
          </p:cNvPr>
          <p:cNvSpPr/>
          <p:nvPr/>
        </p:nvSpPr>
        <p:spPr>
          <a:xfrm>
            <a:off x="1869590" y="3329360"/>
            <a:ext cx="1330037" cy="5807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Object at goal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1432D4F-772E-3740-AD12-0182BEF445CE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 flipH="1">
            <a:off x="2534609" y="3143286"/>
            <a:ext cx="3489993" cy="1860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0AB2A8AE-7C14-DB4E-9F9D-A3C52A3D7C2E}"/>
              </a:ext>
            </a:extLst>
          </p:cNvPr>
          <p:cNvSpPr/>
          <p:nvPr/>
        </p:nvSpPr>
        <p:spPr>
          <a:xfrm>
            <a:off x="3879215" y="3939243"/>
            <a:ext cx="1254203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Drop object at goal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5D09483-F51A-904B-8620-5C89C16668DE}"/>
              </a:ext>
            </a:extLst>
          </p:cNvPr>
          <p:cNvSpPr/>
          <p:nvPr/>
        </p:nvSpPr>
        <p:spPr>
          <a:xfrm>
            <a:off x="5285085" y="3964091"/>
            <a:ext cx="1493995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Near Object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B054A5B-3AB5-9443-958C-5B729E1DC645}"/>
              </a:ext>
            </a:extLst>
          </p:cNvPr>
          <p:cNvSpPr/>
          <p:nvPr/>
        </p:nvSpPr>
        <p:spPr>
          <a:xfrm>
            <a:off x="6626414" y="349300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D039B16-09E9-0647-BFB7-6703243EC81A}"/>
              </a:ext>
            </a:extLst>
          </p:cNvPr>
          <p:cNvCxnSpPr>
            <a:cxnSpLocks/>
            <a:stCxn id="52" idx="2"/>
            <a:endCxn id="51" idx="0"/>
          </p:cNvCxnSpPr>
          <p:nvPr/>
        </p:nvCxnSpPr>
        <p:spPr>
          <a:xfrm flipH="1">
            <a:off x="6032083" y="3716509"/>
            <a:ext cx="781543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75E7C86-90C4-D540-AD96-4058A6DFBA2D}"/>
              </a:ext>
            </a:extLst>
          </p:cNvPr>
          <p:cNvCxnSpPr>
            <a:cxnSpLocks/>
            <a:stCxn id="52" idx="2"/>
            <a:endCxn id="55" idx="0"/>
          </p:cNvCxnSpPr>
          <p:nvPr/>
        </p:nvCxnSpPr>
        <p:spPr>
          <a:xfrm>
            <a:off x="6813626" y="3716509"/>
            <a:ext cx="553926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0649F042-30A0-D349-AB63-EC01968B5AEF}"/>
              </a:ext>
            </a:extLst>
          </p:cNvPr>
          <p:cNvSpPr/>
          <p:nvPr/>
        </p:nvSpPr>
        <p:spPr>
          <a:xfrm>
            <a:off x="6849161" y="3942623"/>
            <a:ext cx="1036782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Grasp Object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790CB1E-8369-A843-B9E8-2B676E350375}"/>
              </a:ext>
            </a:extLst>
          </p:cNvPr>
          <p:cNvSpPr/>
          <p:nvPr/>
        </p:nvSpPr>
        <p:spPr>
          <a:xfrm>
            <a:off x="7983765" y="3319140"/>
            <a:ext cx="789024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Goto</a:t>
            </a:r>
            <a:r>
              <a:rPr lang="en-US" sz="1600" dirty="0">
                <a:solidFill>
                  <a:schemeClr val="tx1"/>
                </a:solidFill>
              </a:rPr>
              <a:t> Object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F3150434-E662-5B49-ACE3-0B4823B3F281}"/>
              </a:ext>
            </a:extLst>
          </p:cNvPr>
          <p:cNvSpPr/>
          <p:nvPr/>
        </p:nvSpPr>
        <p:spPr>
          <a:xfrm>
            <a:off x="3366922" y="1678233"/>
            <a:ext cx="1597683" cy="1100288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2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not at goal, in hand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A1A31A23-41B0-5B46-89DF-21C642BDBE7A}"/>
              </a:ext>
            </a:extLst>
          </p:cNvPr>
          <p:cNvSpPr/>
          <p:nvPr/>
        </p:nvSpPr>
        <p:spPr>
          <a:xfrm>
            <a:off x="1836539" y="1678233"/>
            <a:ext cx="1394097" cy="1111741"/>
          </a:xfrm>
          <a:prstGeom prst="roundRect">
            <a:avLst/>
          </a:prstGeom>
          <a:solidFill>
            <a:srgbClr val="00B050">
              <a:alpha val="486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0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at goal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D8C88F34-A5D7-FE4E-9E19-73AEF57E46FD}"/>
              </a:ext>
            </a:extLst>
          </p:cNvPr>
          <p:cNvSpPr/>
          <p:nvPr/>
        </p:nvSpPr>
        <p:spPr>
          <a:xfrm>
            <a:off x="5016548" y="1694111"/>
            <a:ext cx="1597683" cy="1100288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3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not at goal, not in hand, near agent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8B277832-3A8B-9C4A-8E8C-D311290AF1D7}"/>
              </a:ext>
            </a:extLst>
          </p:cNvPr>
          <p:cNvSpPr/>
          <p:nvPr/>
        </p:nvSpPr>
        <p:spPr>
          <a:xfrm>
            <a:off x="6746987" y="1694428"/>
            <a:ext cx="1866333" cy="1100288"/>
          </a:xfrm>
          <a:prstGeom prst="roundRect">
            <a:avLst/>
          </a:prstGeom>
          <a:solidFill>
            <a:schemeClr val="accent3">
              <a:alpha val="486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Ω</a:t>
            </a:r>
            <a:r>
              <a:rPr lang="en-US" baseline="-25000" dirty="0">
                <a:solidFill>
                  <a:schemeClr val="tx1"/>
                </a:solidFill>
                <a:latin typeface="American Typewriter" panose="02090604020004020304" pitchFamily="18" charset="77"/>
              </a:rPr>
              <a:t>4</a:t>
            </a:r>
            <a:r>
              <a:rPr lang="en-US" dirty="0">
                <a:solidFill>
                  <a:schemeClr val="tx1"/>
                </a:solidFill>
                <a:latin typeface="American Typewriter" panose="02090604020004020304" pitchFamily="18" charset="77"/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Object not at goal, not in hand, not near agent</a:t>
            </a:r>
          </a:p>
        </p:txBody>
      </p:sp>
      <p:sp>
        <p:nvSpPr>
          <p:cNvPr id="71" name="U-Turn Arrow 70">
            <a:extLst>
              <a:ext uri="{FF2B5EF4-FFF2-40B4-BE49-F238E27FC236}">
                <a16:creationId xmlns:a16="http://schemas.microsoft.com/office/drawing/2014/main" id="{A23E9006-DD52-0F46-9C59-A6531150143F}"/>
              </a:ext>
            </a:extLst>
          </p:cNvPr>
          <p:cNvSpPr/>
          <p:nvPr/>
        </p:nvSpPr>
        <p:spPr>
          <a:xfrm flipH="1">
            <a:off x="5977719" y="1101981"/>
            <a:ext cx="1702525" cy="439201"/>
          </a:xfrm>
          <a:prstGeom prst="utur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U-Turn Arrow 71">
            <a:extLst>
              <a:ext uri="{FF2B5EF4-FFF2-40B4-BE49-F238E27FC236}">
                <a16:creationId xmlns:a16="http://schemas.microsoft.com/office/drawing/2014/main" id="{721B1E1C-84D7-B745-8D5C-8B5E152C524A}"/>
              </a:ext>
            </a:extLst>
          </p:cNvPr>
          <p:cNvSpPr/>
          <p:nvPr/>
        </p:nvSpPr>
        <p:spPr>
          <a:xfrm flipH="1">
            <a:off x="4155195" y="1101981"/>
            <a:ext cx="1702525" cy="439201"/>
          </a:xfrm>
          <a:prstGeom prst="utur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U-Turn Arrow 72">
            <a:extLst>
              <a:ext uri="{FF2B5EF4-FFF2-40B4-BE49-F238E27FC236}">
                <a16:creationId xmlns:a16="http://schemas.microsoft.com/office/drawing/2014/main" id="{DBA4936D-82F9-3C4A-AAE0-D7AE34DCBC8B}"/>
              </a:ext>
            </a:extLst>
          </p:cNvPr>
          <p:cNvSpPr/>
          <p:nvPr/>
        </p:nvSpPr>
        <p:spPr>
          <a:xfrm flipH="1">
            <a:off x="2332671" y="1115241"/>
            <a:ext cx="1702525" cy="439201"/>
          </a:xfrm>
          <a:prstGeom prst="utur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E7EFD3F-2B3F-0F46-B3A9-3A7F5C2BA88B}"/>
              </a:ext>
            </a:extLst>
          </p:cNvPr>
          <p:cNvSpPr txBox="1"/>
          <p:nvPr/>
        </p:nvSpPr>
        <p:spPr>
          <a:xfrm>
            <a:off x="2188074" y="3424978"/>
            <a:ext cx="3026929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9688921-748E-CA41-87F3-EE14ADF754B7}"/>
              </a:ext>
            </a:extLst>
          </p:cNvPr>
          <p:cNvSpPr txBox="1"/>
          <p:nvPr/>
        </p:nvSpPr>
        <p:spPr>
          <a:xfrm>
            <a:off x="5281425" y="2819803"/>
            <a:ext cx="138853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  <a:p>
            <a:endParaRPr lang="en-US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DADED9C-0D6F-D54F-BCB2-1F9307C2EF16}"/>
              </a:ext>
            </a:extLst>
          </p:cNvPr>
          <p:cNvSpPr txBox="1"/>
          <p:nvPr/>
        </p:nvSpPr>
        <p:spPr>
          <a:xfrm>
            <a:off x="5244878" y="3454136"/>
            <a:ext cx="2668361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748DB5-B944-5B4C-BDE5-F2EA01621A9E}"/>
              </a:ext>
            </a:extLst>
          </p:cNvPr>
          <p:cNvSpPr txBox="1"/>
          <p:nvPr/>
        </p:nvSpPr>
        <p:spPr>
          <a:xfrm>
            <a:off x="7949776" y="3200579"/>
            <a:ext cx="943400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5AB7CC4-391E-5F4F-933B-B7597424A380}"/>
              </a:ext>
            </a:extLst>
          </p:cNvPr>
          <p:cNvSpPr txBox="1"/>
          <p:nvPr/>
        </p:nvSpPr>
        <p:spPr>
          <a:xfrm>
            <a:off x="1688038" y="2594132"/>
            <a:ext cx="1620189" cy="14773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38918D-2BC3-A241-A6A9-F6F7AD1048ED}"/>
              </a:ext>
            </a:extLst>
          </p:cNvPr>
          <p:cNvSpPr txBox="1"/>
          <p:nvPr/>
        </p:nvSpPr>
        <p:spPr>
          <a:xfrm rot="19749332">
            <a:off x="7582302" y="540835"/>
            <a:ext cx="1540397" cy="36933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Reactive…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5298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8" grpId="0" animBg="1"/>
      <p:bldP spid="81" grpId="0" animBg="1"/>
      <p:bldP spid="82" grpId="0" animBg="1"/>
      <p:bldP spid="83" grpId="0" animBg="1"/>
      <p:bldP spid="84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3E112E2-AE30-3144-A846-BD93A356F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57" y="1280160"/>
            <a:ext cx="5410979" cy="349793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304" y="235150"/>
            <a:ext cx="7668561" cy="729747"/>
          </a:xfrm>
        </p:spPr>
        <p:txBody>
          <a:bodyPr/>
          <a:lstStyle/>
          <a:p>
            <a:r>
              <a:rPr lang="en-US" dirty="0"/>
              <a:t>Genetic Algorithms can produce “unstructured” designs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15B97-3AE6-3148-85FE-6A5BA20E4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846620"/>
            <a:ext cx="3067194" cy="2931477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2D825B2C-5C3B-1747-B951-1A24552C46B9}"/>
              </a:ext>
            </a:extLst>
          </p:cNvPr>
          <p:cNvSpPr/>
          <p:nvPr/>
        </p:nvSpPr>
        <p:spPr>
          <a:xfrm>
            <a:off x="2974207" y="4347355"/>
            <a:ext cx="1900272" cy="580245"/>
          </a:xfrm>
          <a:prstGeom prst="wedgeRectCallout">
            <a:avLst>
              <a:gd name="adj1" fmla="val 57038"/>
              <a:gd name="adj2" fmla="val -13575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(Anti-bloating by collecting conditions helped a lot)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481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39FA8B1-6020-0446-B1EB-A8879EBB1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Chained BTs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E49C34-7C7A-A348-94DA-8562EBAEF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6" y="1017017"/>
            <a:ext cx="8455742" cy="412648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863237A-1BBF-CB49-98EC-CE6BAAD0C3FD}"/>
              </a:ext>
            </a:extLst>
          </p:cNvPr>
          <p:cNvSpPr/>
          <p:nvPr/>
        </p:nvSpPr>
        <p:spPr>
          <a:xfrm>
            <a:off x="1060463" y="2621034"/>
            <a:ext cx="1938376" cy="9184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060AFB-301D-5C45-B910-5DB82D91F9DE}"/>
              </a:ext>
            </a:extLst>
          </p:cNvPr>
          <p:cNvSpPr/>
          <p:nvPr/>
        </p:nvSpPr>
        <p:spPr>
          <a:xfrm>
            <a:off x="2182760" y="1809135"/>
            <a:ext cx="1120879" cy="8118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9B4BEB-2079-0B4C-902A-AC0200BAFB30}"/>
              </a:ext>
            </a:extLst>
          </p:cNvPr>
          <p:cNvSpPr/>
          <p:nvPr/>
        </p:nvSpPr>
        <p:spPr>
          <a:xfrm>
            <a:off x="4719484" y="2571750"/>
            <a:ext cx="1120879" cy="8118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F076B71-AC13-5746-825D-DE5C3B116D1C}"/>
              </a:ext>
            </a:extLst>
          </p:cNvPr>
          <p:cNvSpPr/>
          <p:nvPr/>
        </p:nvSpPr>
        <p:spPr>
          <a:xfrm>
            <a:off x="319549" y="1695155"/>
            <a:ext cx="1120879" cy="8344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79A66B2-92E9-904E-89AB-A2A041B8CA20}"/>
              </a:ext>
            </a:extLst>
          </p:cNvPr>
          <p:cNvSpPr/>
          <p:nvPr/>
        </p:nvSpPr>
        <p:spPr>
          <a:xfrm>
            <a:off x="3370008" y="1841115"/>
            <a:ext cx="1280650" cy="1256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842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Backward chaining…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7A3B03D-4237-4D46-B857-DD856F2135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2" b="-1337"/>
          <a:stretch/>
        </p:blipFill>
        <p:spPr>
          <a:xfrm>
            <a:off x="4741094" y="100358"/>
            <a:ext cx="4402906" cy="504314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820FC0-8DB5-6341-932C-1C180B37D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2852618"/>
            <a:ext cx="3734602" cy="14251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AC229C-90A2-CD41-9A28-A7923F8C2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30" y="1343978"/>
            <a:ext cx="2880543" cy="12277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3B0950-2B83-6640-A534-01C932E76F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954" y="4254192"/>
            <a:ext cx="1665544" cy="8128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6E8490F-638E-E14B-A80E-F67A98F74943}"/>
              </a:ext>
            </a:extLst>
          </p:cNvPr>
          <p:cNvSpPr txBox="1"/>
          <p:nvPr/>
        </p:nvSpPr>
        <p:spPr>
          <a:xfrm>
            <a:off x="4741094" y="100359"/>
            <a:ext cx="4027521" cy="12436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30E763-10F8-A944-B6E2-1A36E0B30702}"/>
              </a:ext>
            </a:extLst>
          </p:cNvPr>
          <p:cNvSpPr txBox="1"/>
          <p:nvPr/>
        </p:nvSpPr>
        <p:spPr>
          <a:xfrm>
            <a:off x="4663447" y="588688"/>
            <a:ext cx="1082836" cy="2263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4EB5E5-7579-2041-8693-F8487DBB098D}"/>
              </a:ext>
            </a:extLst>
          </p:cNvPr>
          <p:cNvSpPr txBox="1"/>
          <p:nvPr/>
        </p:nvSpPr>
        <p:spPr>
          <a:xfrm>
            <a:off x="4062870" y="4328329"/>
            <a:ext cx="1665544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Note: All subtrees have descriptive names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516058-EBEE-C943-94B1-8324FAE3B085}"/>
              </a:ext>
            </a:extLst>
          </p:cNvPr>
          <p:cNvSpPr txBox="1"/>
          <p:nvPr/>
        </p:nvSpPr>
        <p:spPr>
          <a:xfrm rot="19749332">
            <a:off x="114974" y="1189754"/>
            <a:ext cx="1540397" cy="36933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Proactive!</a:t>
            </a:r>
          </a:p>
        </p:txBody>
      </p:sp>
      <p:pic>
        <p:nvPicPr>
          <p:cNvPr id="6" name="Graphic 5" descr="Ice cream">
            <a:extLst>
              <a:ext uri="{FF2B5EF4-FFF2-40B4-BE49-F238E27FC236}">
                <a16:creationId xmlns:a16="http://schemas.microsoft.com/office/drawing/2014/main" id="{96633E35-7707-C242-B19C-565F912CB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05386" y="2745482"/>
            <a:ext cx="489239" cy="489239"/>
          </a:xfrm>
          <a:prstGeom prst="rect">
            <a:avLst/>
          </a:prstGeom>
        </p:spPr>
      </p:pic>
      <p:pic>
        <p:nvPicPr>
          <p:cNvPr id="19" name="Graphic 18" descr="Ice cream">
            <a:extLst>
              <a:ext uri="{FF2B5EF4-FFF2-40B4-BE49-F238E27FC236}">
                <a16:creationId xmlns:a16="http://schemas.microsoft.com/office/drawing/2014/main" id="{3C68E8D4-3E9B-5249-9B27-0C3E54BEC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8758" y="3324571"/>
            <a:ext cx="481199" cy="481199"/>
          </a:xfrm>
          <a:prstGeom prst="rect">
            <a:avLst/>
          </a:prstGeom>
        </p:spPr>
      </p:pic>
      <p:pic>
        <p:nvPicPr>
          <p:cNvPr id="20" name="Graphic 19" descr="Ice cream">
            <a:extLst>
              <a:ext uri="{FF2B5EF4-FFF2-40B4-BE49-F238E27FC236}">
                <a16:creationId xmlns:a16="http://schemas.microsoft.com/office/drawing/2014/main" id="{2B6C5E08-ABE0-294C-9CF2-C65AA1A44A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67611" y="4284365"/>
            <a:ext cx="388448" cy="388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309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Explainable?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B356216-3506-CB41-B353-B12FF401251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45" y="215900"/>
            <a:ext cx="4302372" cy="4799417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3B0950-2B83-6640-A534-01C932E76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954" y="4254192"/>
            <a:ext cx="1665544" cy="812801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F46599BC-5318-4343-891D-FC1F30AAACAB}"/>
              </a:ext>
            </a:extLst>
          </p:cNvPr>
          <p:cNvSpPr/>
          <p:nvPr/>
        </p:nvSpPr>
        <p:spPr>
          <a:xfrm>
            <a:off x="5942390" y="442762"/>
            <a:ext cx="1503648" cy="4417996"/>
          </a:xfrm>
          <a:custGeom>
            <a:avLst/>
            <a:gdLst>
              <a:gd name="connsiteX0" fmla="*/ 901172 w 1503648"/>
              <a:gd name="connsiteY0" fmla="*/ 4417996 h 4417996"/>
              <a:gd name="connsiteX1" fmla="*/ 516162 w 1503648"/>
              <a:gd name="connsiteY1" fmla="*/ 3975234 h 4417996"/>
              <a:gd name="connsiteX2" fmla="*/ 15648 w 1503648"/>
              <a:gd name="connsiteY2" fmla="*/ 3330341 h 4417996"/>
              <a:gd name="connsiteX3" fmla="*/ 506536 w 1503648"/>
              <a:gd name="connsiteY3" fmla="*/ 2618072 h 4417996"/>
              <a:gd name="connsiteX4" fmla="*/ 25273 w 1503648"/>
              <a:gd name="connsiteY4" fmla="*/ 1915427 h 4417996"/>
              <a:gd name="connsiteX5" fmla="*/ 1459437 w 1503648"/>
              <a:gd name="connsiteY5" fmla="*/ 1405289 h 4417996"/>
              <a:gd name="connsiteX6" fmla="*/ 1112928 w 1503648"/>
              <a:gd name="connsiteY6" fmla="*/ 664143 h 4417996"/>
              <a:gd name="connsiteX7" fmla="*/ 862671 w 1503648"/>
              <a:gd name="connsiteY7" fmla="*/ 0 h 441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3648" h="4417996">
                <a:moveTo>
                  <a:pt x="901172" y="4417996"/>
                </a:moveTo>
                <a:cubicBezTo>
                  <a:pt x="782460" y="4287253"/>
                  <a:pt x="663749" y="4156510"/>
                  <a:pt x="516162" y="3975234"/>
                </a:cubicBezTo>
                <a:cubicBezTo>
                  <a:pt x="368575" y="3793958"/>
                  <a:pt x="17252" y="3556535"/>
                  <a:pt x="15648" y="3330341"/>
                </a:cubicBezTo>
                <a:cubicBezTo>
                  <a:pt x="14044" y="3104147"/>
                  <a:pt x="504932" y="2853891"/>
                  <a:pt x="506536" y="2618072"/>
                </a:cubicBezTo>
                <a:cubicBezTo>
                  <a:pt x="508140" y="2382253"/>
                  <a:pt x="-133544" y="2117557"/>
                  <a:pt x="25273" y="1915427"/>
                </a:cubicBezTo>
                <a:cubicBezTo>
                  <a:pt x="184090" y="1713296"/>
                  <a:pt x="1278161" y="1613836"/>
                  <a:pt x="1459437" y="1405289"/>
                </a:cubicBezTo>
                <a:cubicBezTo>
                  <a:pt x="1640713" y="1196742"/>
                  <a:pt x="1212389" y="898358"/>
                  <a:pt x="1112928" y="664143"/>
                </a:cubicBezTo>
                <a:cubicBezTo>
                  <a:pt x="1013467" y="429928"/>
                  <a:pt x="938069" y="214964"/>
                  <a:pt x="862671" y="0"/>
                </a:cubicBezTo>
              </a:path>
            </a:pathLst>
          </a:cu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A5D59C6-9DEA-F344-B4BC-11C49306B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838474" cy="3781438"/>
          </a:xfrm>
        </p:spPr>
        <p:txBody>
          <a:bodyPr/>
          <a:lstStyle/>
          <a:p>
            <a:r>
              <a:rPr lang="en-US" dirty="0"/>
              <a:t>Action: Move to object</a:t>
            </a:r>
          </a:p>
          <a:p>
            <a:r>
              <a:rPr lang="en-US" dirty="0"/>
              <a:t>Why: </a:t>
            </a:r>
            <a:r>
              <a:rPr lang="en-US" sz="1000" dirty="0"/>
              <a:t>(read bottom up)</a:t>
            </a:r>
          </a:p>
          <a:p>
            <a:pPr lvl="1"/>
            <a:r>
              <a:rPr lang="en-US" dirty="0"/>
              <a:t>? Make sure object at goal</a:t>
            </a:r>
          </a:p>
          <a:p>
            <a:pPr lvl="1"/>
            <a:r>
              <a:rPr lang="en-US" dirty="0">
                <a:sym typeface="Wingdings" pitchFamily="2" charset="2"/>
              </a:rPr>
              <a:t> Place object at goal if possible (to)</a:t>
            </a:r>
            <a:endParaRPr lang="en-US" dirty="0"/>
          </a:p>
          <a:p>
            <a:pPr lvl="1"/>
            <a:r>
              <a:rPr lang="en-US" dirty="0"/>
              <a:t>? Make sure object in gripper (to)</a:t>
            </a:r>
          </a:p>
          <a:p>
            <a:pPr lvl="1"/>
            <a:r>
              <a:rPr lang="en-US" dirty="0">
                <a:sym typeface="Wingdings" pitchFamily="2" charset="2"/>
              </a:rPr>
              <a:t> Grasp Object if possible (to)</a:t>
            </a:r>
            <a:endParaRPr lang="en-US" dirty="0"/>
          </a:p>
          <a:p>
            <a:pPr lvl="1"/>
            <a:r>
              <a:rPr lang="en-US" dirty="0"/>
              <a:t>? Make sure robot near object (to)</a:t>
            </a:r>
          </a:p>
          <a:p>
            <a:pPr lvl="1"/>
            <a:r>
              <a:rPr lang="en-US" dirty="0">
                <a:sym typeface="Wingdings" pitchFamily="2" charset="2"/>
              </a:rPr>
              <a:t> Move to Object if possible (to)</a:t>
            </a:r>
            <a:endParaRPr lang="en-US" dirty="0"/>
          </a:p>
          <a:p>
            <a:r>
              <a:rPr lang="en-US" dirty="0"/>
              <a:t>reading just fallbacks also works (less text)</a:t>
            </a:r>
          </a:p>
          <a:p>
            <a:pPr lvl="1"/>
            <a:r>
              <a:rPr lang="en-US" dirty="0"/>
              <a:t>? Make sure object at goal</a:t>
            </a:r>
          </a:p>
          <a:p>
            <a:pPr lvl="1"/>
            <a:r>
              <a:rPr lang="en-US" dirty="0"/>
              <a:t>? Make sure object in gripper (to)</a:t>
            </a:r>
          </a:p>
          <a:p>
            <a:pPr lvl="1"/>
            <a:r>
              <a:rPr lang="en-US" dirty="0"/>
              <a:t>? Make sure robot near object (to)</a:t>
            </a:r>
          </a:p>
          <a:p>
            <a:r>
              <a:rPr lang="en-US" dirty="0"/>
              <a:t>This works at any level of detail/abstraction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22250" lvl="1" indent="0">
              <a:buNone/>
            </a:pPr>
            <a:endParaRPr lang="en-US" dirty="0"/>
          </a:p>
          <a:p>
            <a:pPr marL="222250" lvl="1" indent="0">
              <a:buNone/>
            </a:pP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0B0516-1238-C149-BD50-AB64EAF1191D}"/>
              </a:ext>
            </a:extLst>
          </p:cNvPr>
          <p:cNvCxnSpPr/>
          <p:nvPr/>
        </p:nvCxnSpPr>
        <p:spPr>
          <a:xfrm>
            <a:off x="4625728" y="2781701"/>
            <a:ext cx="442477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9833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Explainable?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B356216-3506-CB41-B353-B12FF401251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45" y="215900"/>
            <a:ext cx="4302372" cy="4799417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3B0950-2B83-6640-A534-01C932E76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954" y="4254192"/>
            <a:ext cx="1665544" cy="812801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A5D59C6-9DEA-F344-B4BC-11C49306B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249956" cy="3781438"/>
          </a:xfrm>
        </p:spPr>
        <p:txBody>
          <a:bodyPr/>
          <a:lstStyle/>
          <a:p>
            <a:r>
              <a:rPr lang="en-US" dirty="0"/>
              <a:t>Action: Move to Goal</a:t>
            </a:r>
          </a:p>
          <a:p>
            <a:r>
              <a:rPr lang="en-US" dirty="0"/>
              <a:t>Why:</a:t>
            </a:r>
          </a:p>
          <a:p>
            <a:pPr lvl="1"/>
            <a:r>
              <a:rPr lang="en-US" dirty="0"/>
              <a:t>Subgoals (ACCs) achieved:</a:t>
            </a:r>
          </a:p>
          <a:p>
            <a:pPr lvl="2"/>
            <a:r>
              <a:rPr lang="en-US" dirty="0"/>
              <a:t>In Safe area</a:t>
            </a:r>
          </a:p>
          <a:p>
            <a:pPr lvl="2"/>
            <a:r>
              <a:rPr lang="en-US" dirty="0"/>
              <a:t>Proper battery level</a:t>
            </a:r>
          </a:p>
          <a:p>
            <a:pPr lvl="2"/>
            <a:r>
              <a:rPr lang="en-US" dirty="0"/>
              <a:t>Object in gripper</a:t>
            </a:r>
          </a:p>
          <a:p>
            <a:pPr lvl="1"/>
            <a:r>
              <a:rPr lang="en-US" dirty="0"/>
              <a:t>Current action</a:t>
            </a:r>
          </a:p>
          <a:p>
            <a:pPr lvl="2"/>
            <a:r>
              <a:rPr lang="en-US" dirty="0"/>
              <a:t>Move to Goal (to)</a:t>
            </a:r>
          </a:p>
          <a:p>
            <a:pPr lvl="2"/>
            <a:r>
              <a:rPr lang="en-US" dirty="0"/>
              <a:t>Make sure robot close to goal (to)</a:t>
            </a:r>
          </a:p>
          <a:p>
            <a:pPr lvl="2"/>
            <a:r>
              <a:rPr lang="en-US" dirty="0"/>
              <a:t>Make sure object at goal</a:t>
            </a:r>
          </a:p>
          <a:p>
            <a:pPr lvl="1"/>
            <a:r>
              <a:rPr lang="en-US" dirty="0"/>
              <a:t>Subgoals to be addressed:</a:t>
            </a:r>
          </a:p>
          <a:p>
            <a:pPr lvl="2"/>
            <a:r>
              <a:rPr lang="en-US" dirty="0"/>
              <a:t>Robot at charger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22250" lvl="1" indent="0">
              <a:buNone/>
            </a:pPr>
            <a:endParaRPr lang="en-US" dirty="0"/>
          </a:p>
          <a:p>
            <a:pPr marL="222250" lvl="1" indent="0">
              <a:buNone/>
            </a:pP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CF968D2-B308-8749-8409-3ECDD0E978F7}"/>
              </a:ext>
            </a:extLst>
          </p:cNvPr>
          <p:cNvSpPr/>
          <p:nvPr/>
        </p:nvSpPr>
        <p:spPr>
          <a:xfrm>
            <a:off x="6814686" y="539015"/>
            <a:ext cx="972152" cy="3118585"/>
          </a:xfrm>
          <a:custGeom>
            <a:avLst/>
            <a:gdLst>
              <a:gd name="connsiteX0" fmla="*/ 972152 w 972152"/>
              <a:gd name="connsiteY0" fmla="*/ 3118585 h 3118585"/>
              <a:gd name="connsiteX1" fmla="*/ 741146 w 972152"/>
              <a:gd name="connsiteY1" fmla="*/ 2492943 h 3118585"/>
              <a:gd name="connsiteX2" fmla="*/ 288758 w 972152"/>
              <a:gd name="connsiteY2" fmla="*/ 2059806 h 3118585"/>
              <a:gd name="connsiteX3" fmla="*/ 202131 w 972152"/>
              <a:gd name="connsiteY3" fmla="*/ 1694046 h 3118585"/>
              <a:gd name="connsiteX4" fmla="*/ 606392 w 972152"/>
              <a:gd name="connsiteY4" fmla="*/ 1193532 h 3118585"/>
              <a:gd name="connsiteX5" fmla="*/ 259882 w 972152"/>
              <a:gd name="connsiteY5" fmla="*/ 500513 h 3118585"/>
              <a:gd name="connsiteX6" fmla="*/ 0 w 972152"/>
              <a:gd name="connsiteY6" fmla="*/ 0 h 311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2152" h="3118585">
                <a:moveTo>
                  <a:pt x="972152" y="3118585"/>
                </a:moveTo>
                <a:cubicBezTo>
                  <a:pt x="913598" y="2893995"/>
                  <a:pt x="855045" y="2669406"/>
                  <a:pt x="741146" y="2492943"/>
                </a:cubicBezTo>
                <a:cubicBezTo>
                  <a:pt x="627247" y="2316480"/>
                  <a:pt x="378594" y="2192955"/>
                  <a:pt x="288758" y="2059806"/>
                </a:cubicBezTo>
                <a:cubicBezTo>
                  <a:pt x="198922" y="1926656"/>
                  <a:pt x="149192" y="1838425"/>
                  <a:pt x="202131" y="1694046"/>
                </a:cubicBezTo>
                <a:cubicBezTo>
                  <a:pt x="255070" y="1549667"/>
                  <a:pt x="596767" y="1392454"/>
                  <a:pt x="606392" y="1193532"/>
                </a:cubicBezTo>
                <a:cubicBezTo>
                  <a:pt x="616017" y="994610"/>
                  <a:pt x="360947" y="699435"/>
                  <a:pt x="259882" y="500513"/>
                </a:cubicBezTo>
                <a:cubicBezTo>
                  <a:pt x="158817" y="301591"/>
                  <a:pt x="79408" y="150795"/>
                  <a:pt x="0" y="0"/>
                </a:cubicBezTo>
              </a:path>
            </a:pathLst>
          </a:cu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Checkmark">
            <a:extLst>
              <a:ext uri="{FF2B5EF4-FFF2-40B4-BE49-F238E27FC236}">
                <a16:creationId xmlns:a16="http://schemas.microsoft.com/office/drawing/2014/main" id="{6A3FF351-47B3-9740-87DB-C86DC796F6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18273" y="1495181"/>
            <a:ext cx="410621" cy="410621"/>
          </a:xfrm>
          <a:prstGeom prst="rect">
            <a:avLst/>
          </a:prstGeom>
        </p:spPr>
      </p:pic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D0BC134F-AF72-534D-BCD0-13546CA258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7728" y="1265860"/>
            <a:ext cx="410621" cy="410621"/>
          </a:xfrm>
          <a:prstGeom prst="rect">
            <a:avLst/>
          </a:prstGeom>
        </p:spPr>
      </p:pic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08EBCBC-F661-C045-A413-F421728AD0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67107" y="2781701"/>
            <a:ext cx="410621" cy="410621"/>
          </a:xfrm>
          <a:prstGeom prst="rect">
            <a:avLst/>
          </a:prstGeom>
        </p:spPr>
      </p:pic>
      <p:pic>
        <p:nvPicPr>
          <p:cNvPr id="5" name="Graphic 4" descr="Close">
            <a:extLst>
              <a:ext uri="{FF2B5EF4-FFF2-40B4-BE49-F238E27FC236}">
                <a16:creationId xmlns:a16="http://schemas.microsoft.com/office/drawing/2014/main" id="{1B19C9E7-52DF-774F-8930-311B4E46F0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25000" y="1831708"/>
            <a:ext cx="275476" cy="2754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1325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Explainable?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A5D59C6-9DEA-F344-B4BC-11C49306B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184" y="1168082"/>
            <a:ext cx="2254483" cy="3781438"/>
          </a:xfrm>
        </p:spPr>
        <p:txBody>
          <a:bodyPr/>
          <a:lstStyle/>
          <a:p>
            <a:r>
              <a:rPr lang="en-US" dirty="0"/>
              <a:t>Action: Move to Goal</a:t>
            </a:r>
          </a:p>
          <a:p>
            <a:r>
              <a:rPr lang="en-US" dirty="0"/>
              <a:t>Why:</a:t>
            </a:r>
          </a:p>
          <a:p>
            <a:pPr lvl="1"/>
            <a:r>
              <a:rPr lang="en-US" dirty="0"/>
              <a:t>Subgoals (ACCs) achieved:</a:t>
            </a:r>
          </a:p>
          <a:p>
            <a:pPr lvl="2"/>
            <a:r>
              <a:rPr lang="en-US" dirty="0"/>
              <a:t>In Safe area</a:t>
            </a:r>
          </a:p>
          <a:p>
            <a:pPr lvl="2"/>
            <a:r>
              <a:rPr lang="en-US" dirty="0"/>
              <a:t>Proper battery level</a:t>
            </a:r>
          </a:p>
          <a:p>
            <a:pPr lvl="2"/>
            <a:r>
              <a:rPr lang="en-US" dirty="0"/>
              <a:t>Object in gripper</a:t>
            </a:r>
          </a:p>
          <a:p>
            <a:pPr lvl="1"/>
            <a:r>
              <a:rPr lang="en-US" dirty="0"/>
              <a:t>Current action</a:t>
            </a:r>
          </a:p>
          <a:p>
            <a:pPr lvl="2"/>
            <a:r>
              <a:rPr lang="en-US" dirty="0"/>
              <a:t>Move to Goal (to)</a:t>
            </a:r>
          </a:p>
          <a:p>
            <a:pPr lvl="2"/>
            <a:r>
              <a:rPr lang="en-US" dirty="0"/>
              <a:t>Make sure robot close to goal (to)</a:t>
            </a:r>
          </a:p>
          <a:p>
            <a:pPr lvl="2"/>
            <a:r>
              <a:rPr lang="en-US" dirty="0"/>
              <a:t>Make sure object at goal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22250" lvl="1" indent="0">
              <a:buNone/>
            </a:pPr>
            <a:endParaRPr lang="en-US" dirty="0"/>
          </a:p>
          <a:p>
            <a:pPr marL="222250" lvl="1" indent="0">
              <a:buNone/>
            </a:pPr>
            <a:endParaRPr lang="en-US" dirty="0"/>
          </a:p>
        </p:txBody>
      </p:sp>
      <p:pic>
        <p:nvPicPr>
          <p:cNvPr id="9" name="Graphic 8" descr="Checkmark">
            <a:extLst>
              <a:ext uri="{FF2B5EF4-FFF2-40B4-BE49-F238E27FC236}">
                <a16:creationId xmlns:a16="http://schemas.microsoft.com/office/drawing/2014/main" id="{6A3FF351-47B3-9740-87DB-C86DC796F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8273" y="1495181"/>
            <a:ext cx="410621" cy="410621"/>
          </a:xfrm>
          <a:prstGeom prst="rect">
            <a:avLst/>
          </a:prstGeom>
        </p:spPr>
      </p:pic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D0BC134F-AF72-534D-BCD0-13546CA25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77728" y="1265860"/>
            <a:ext cx="410621" cy="410621"/>
          </a:xfrm>
          <a:prstGeom prst="rect">
            <a:avLst/>
          </a:prstGeom>
        </p:spPr>
      </p:pic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B08EBCBC-F661-C045-A413-F421728AD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7107" y="2781701"/>
            <a:ext cx="410621" cy="410621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3570A46-E60D-DE48-A66D-95C50F88119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3"/>
          <a:stretch/>
        </p:blipFill>
        <p:spPr>
          <a:xfrm>
            <a:off x="2385543" y="1029903"/>
            <a:ext cx="6758458" cy="4113597"/>
          </a:xfr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AD96F88-A588-FB45-8890-4C61FE158978}"/>
              </a:ext>
            </a:extLst>
          </p:cNvPr>
          <p:cNvCxnSpPr/>
          <p:nvPr/>
        </p:nvCxnSpPr>
        <p:spPr>
          <a:xfrm flipH="1">
            <a:off x="7600214" y="4418887"/>
            <a:ext cx="79889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CC1817-84E1-2A4E-8E03-E243B16CD1A9}"/>
              </a:ext>
            </a:extLst>
          </p:cNvPr>
          <p:cNvCxnSpPr/>
          <p:nvPr/>
        </p:nvCxnSpPr>
        <p:spPr>
          <a:xfrm flipH="1">
            <a:off x="7316403" y="2471554"/>
            <a:ext cx="798897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7768A34-0BEF-A547-AC12-7D70477C271E}"/>
              </a:ext>
            </a:extLst>
          </p:cNvPr>
          <p:cNvCxnSpPr/>
          <p:nvPr/>
        </p:nvCxnSpPr>
        <p:spPr>
          <a:xfrm flipH="1">
            <a:off x="7608503" y="3242020"/>
            <a:ext cx="798897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F0D616-37C9-FD49-BD25-73DB7C3FD60C}"/>
              </a:ext>
            </a:extLst>
          </p:cNvPr>
          <p:cNvCxnSpPr/>
          <p:nvPr/>
        </p:nvCxnSpPr>
        <p:spPr>
          <a:xfrm flipH="1">
            <a:off x="8129203" y="4029421"/>
            <a:ext cx="79889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019BA9A-4B7F-8745-A392-C27D8C661BFD}"/>
              </a:ext>
            </a:extLst>
          </p:cNvPr>
          <p:cNvCxnSpPr/>
          <p:nvPr/>
        </p:nvCxnSpPr>
        <p:spPr>
          <a:xfrm flipH="1">
            <a:off x="8030321" y="2861021"/>
            <a:ext cx="79889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5271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levels of abstraction?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3570A46-E60D-DE48-A66D-95C50F88119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368425" y="1011004"/>
            <a:ext cx="7559675" cy="3521230"/>
          </a:xfr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AD96F88-A588-FB45-8890-4C61FE158978}"/>
              </a:ext>
            </a:extLst>
          </p:cNvPr>
          <p:cNvCxnSpPr/>
          <p:nvPr/>
        </p:nvCxnSpPr>
        <p:spPr>
          <a:xfrm flipH="1">
            <a:off x="7715851" y="3905368"/>
            <a:ext cx="79889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CC1817-84E1-2A4E-8E03-E243B16CD1A9}"/>
              </a:ext>
            </a:extLst>
          </p:cNvPr>
          <p:cNvCxnSpPr/>
          <p:nvPr/>
        </p:nvCxnSpPr>
        <p:spPr>
          <a:xfrm flipH="1">
            <a:off x="7384204" y="2228153"/>
            <a:ext cx="798897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7768A34-0BEF-A547-AC12-7D70477C271E}"/>
              </a:ext>
            </a:extLst>
          </p:cNvPr>
          <p:cNvCxnSpPr/>
          <p:nvPr/>
        </p:nvCxnSpPr>
        <p:spPr>
          <a:xfrm flipH="1">
            <a:off x="7667709" y="2899254"/>
            <a:ext cx="798897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F0D616-37C9-FD49-BD25-73DB7C3FD60C}"/>
              </a:ext>
            </a:extLst>
          </p:cNvPr>
          <p:cNvCxnSpPr/>
          <p:nvPr/>
        </p:nvCxnSpPr>
        <p:spPr>
          <a:xfrm flipH="1">
            <a:off x="8067157" y="3562353"/>
            <a:ext cx="79889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019BA9A-4B7F-8745-A392-C27D8C661BFD}"/>
              </a:ext>
            </a:extLst>
          </p:cNvPr>
          <p:cNvCxnSpPr/>
          <p:nvPr/>
        </p:nvCxnSpPr>
        <p:spPr>
          <a:xfrm flipH="1">
            <a:off x="8007951" y="2577738"/>
            <a:ext cx="79889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2775AFF-6318-6744-8323-E3DDDA235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2918988"/>
            <a:ext cx="5742039" cy="197276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51AFDA9-C28B-5E44-B220-7E3AA460964A}"/>
              </a:ext>
            </a:extLst>
          </p:cNvPr>
          <p:cNvCxnSpPr/>
          <p:nvPr/>
        </p:nvCxnSpPr>
        <p:spPr>
          <a:xfrm flipH="1">
            <a:off x="4655890" y="3925102"/>
            <a:ext cx="798897" cy="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CA2A207-3089-024C-8805-80C7A90713AE}"/>
              </a:ext>
            </a:extLst>
          </p:cNvPr>
          <p:cNvCxnSpPr/>
          <p:nvPr/>
        </p:nvCxnSpPr>
        <p:spPr>
          <a:xfrm flipH="1">
            <a:off x="4934277" y="4005140"/>
            <a:ext cx="79889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F8BBB79-F62D-8C44-8CA1-4EB0813D4D66}"/>
              </a:ext>
            </a:extLst>
          </p:cNvPr>
          <p:cNvSpPr txBox="1"/>
          <p:nvPr/>
        </p:nvSpPr>
        <p:spPr>
          <a:xfrm rot="20566541">
            <a:off x="1345637" y="2668248"/>
            <a:ext cx="251681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Collapse subtrees that are not interesting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2800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xp_ai_mobman.mov" descr="exp_ai_mobman.mov">
            <a:hlinkClick r:id="" action="ppaction://media"/>
            <a:extLst>
              <a:ext uri="{FF2B5EF4-FFF2-40B4-BE49-F238E27FC236}">
                <a16:creationId xmlns:a16="http://schemas.microsoft.com/office/drawing/2014/main" id="{3D3C7557-B615-4040-AC98-4DF6BB5BED1C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2244" y="317500"/>
            <a:ext cx="7720931" cy="4508500"/>
          </a:xfrm>
        </p:spPr>
      </p:pic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30" y="4469626"/>
            <a:ext cx="3867137" cy="673874"/>
          </a:xfrm>
          <a:solidFill>
            <a:schemeClr val="bg1"/>
          </a:solidFill>
        </p:spPr>
        <p:txBody>
          <a:bodyPr/>
          <a:lstStyle/>
          <a:p>
            <a:r>
              <a:rPr lang="en-GB" dirty="0"/>
              <a:t>Running the example…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Human-Autonomy Teaming Guidelines </a:t>
            </a:r>
            <a:r>
              <a:rPr lang="en-US" sz="1200" dirty="0"/>
              <a:t>(Endsley 2015)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969345" cy="361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AI should:</a:t>
            </a:r>
          </a:p>
          <a:p>
            <a:r>
              <a:rPr lang="en-US" dirty="0"/>
              <a:t>Be congruent with </a:t>
            </a:r>
            <a:r>
              <a:rPr lang="en-US" dirty="0">
                <a:highlight>
                  <a:srgbClr val="FFFF00"/>
                </a:highlight>
              </a:rPr>
              <a:t>how humans parse problems and form solutions</a:t>
            </a:r>
          </a:p>
          <a:p>
            <a:r>
              <a:rPr lang="en-US" dirty="0"/>
              <a:t>Avoid anthropomorphism (human face)</a:t>
            </a:r>
          </a:p>
          <a:p>
            <a:r>
              <a:rPr lang="en-US" dirty="0"/>
              <a:t>Be transparent and traceable 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“the system must be able to explicitly explain its reasoning in a concise and usable format”. </a:t>
            </a:r>
          </a:p>
          <a:p>
            <a:r>
              <a:rPr lang="en-US" b="1" dirty="0"/>
              <a:t> </a:t>
            </a:r>
            <a:r>
              <a:rPr lang="en-US" dirty="0"/>
              <a:t>Support robust </a:t>
            </a:r>
            <a:r>
              <a:rPr lang="en-US" dirty="0">
                <a:highlight>
                  <a:srgbClr val="FFFF00"/>
                </a:highlight>
              </a:rPr>
              <a:t>visualizations</a:t>
            </a:r>
          </a:p>
          <a:p>
            <a:pPr lvl="1"/>
            <a:r>
              <a:rPr lang="en-US" dirty="0"/>
              <a:t>at </a:t>
            </a:r>
            <a:r>
              <a:rPr lang="en-US" dirty="0">
                <a:highlight>
                  <a:srgbClr val="FFFF00"/>
                </a:highlight>
              </a:rPr>
              <a:t>different levels of resolution </a:t>
            </a:r>
            <a:r>
              <a:rPr lang="en-US" dirty="0"/>
              <a:t>and abstraction</a:t>
            </a:r>
          </a:p>
          <a:p>
            <a:r>
              <a:rPr lang="en-US" dirty="0"/>
              <a:t>Enable self health assessment (info updated)</a:t>
            </a:r>
          </a:p>
          <a:p>
            <a:r>
              <a:rPr lang="en-US" dirty="0"/>
              <a:t>Support joint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6C43B-6629-3640-ABFC-AE0EFFA25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854" y="1360273"/>
            <a:ext cx="2340887" cy="2161403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44ED91DA-10A3-FE45-8C0E-3FB5D3657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0724" y="1606500"/>
            <a:ext cx="410621" cy="410621"/>
          </a:xfrm>
          <a:prstGeom prst="rect">
            <a:avLst/>
          </a:prstGeom>
        </p:spPr>
      </p:pic>
      <p:pic>
        <p:nvPicPr>
          <p:cNvPr id="9" name="Graphic 8" descr="Checkmark">
            <a:extLst>
              <a:ext uri="{FF2B5EF4-FFF2-40B4-BE49-F238E27FC236}">
                <a16:creationId xmlns:a16="http://schemas.microsoft.com/office/drawing/2014/main" id="{BE141701-E8C7-6242-A374-B911F1FA04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0723" y="2754829"/>
            <a:ext cx="410621" cy="410621"/>
          </a:xfrm>
          <a:prstGeom prst="rect">
            <a:avLst/>
          </a:prstGeom>
        </p:spPr>
      </p:pic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72454ABE-4FD3-8A45-A752-B80528609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01124" y="3454239"/>
            <a:ext cx="410621" cy="4106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711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6025096" y="294458"/>
            <a:ext cx="2868079" cy="4554583"/>
          </a:xfrm>
        </p:spPr>
      </p:pic>
    </p:spTree>
    <p:extLst>
      <p:ext uri="{BB962C8B-B14F-4D97-AF65-F5344CB8AC3E}">
        <p14:creationId xmlns:p14="http://schemas.microsoft.com/office/powerpoint/2010/main" val="275100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9|13.2|9.2|4.8|2.7|4.7|13.5|9|17.7|4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14.8|4.4|6.3|13.7|2.7|8.8|6.2|11.6|8.2|21.2|1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1|26.3|44.1|10.4|25.4|3|7.4|33.9|10.8|2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9.8|5.6|9.6|3.7|7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2|21|39.5|1|36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3|6.5|10.9|9|15.8|7.1|11.7|6.8|5.7|34.1|12.6|10.3|1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6.9|2.7|1.8|2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8.8|37|9|25.2|22|99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8.2|14.1|52.7|18.2|16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2.6|22.4|6.8|14.8|6.1|1.2|1.7|14|1.9|1.8|13.5|1.5|0.8|5.1|2.8|6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2|6.5|16.5|13.2|7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2|1|4.4|3.3|3.6|4.1|14.8|25.3|12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5.1|17.5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21406</TotalTime>
  <Words>1081</Words>
  <Application>Microsoft Macintosh PowerPoint</Application>
  <PresentationFormat>On-screen Show (16:9)</PresentationFormat>
  <Paragraphs>260</Paragraphs>
  <Slides>17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American Typewriter</vt:lpstr>
      <vt:lpstr>Arial</vt:lpstr>
      <vt:lpstr>Calibri</vt:lpstr>
      <vt:lpstr>Systemtypsnitt</vt:lpstr>
      <vt:lpstr>Times</vt:lpstr>
      <vt:lpstr>KTH_PPT-mall</vt:lpstr>
      <vt:lpstr>Behavior Trees and Explainable AI Why naming subtrees is a good idea</vt:lpstr>
      <vt:lpstr>Explainable AI  (XAI)</vt:lpstr>
      <vt:lpstr>Human-Autonomy Teaming Guidelines (Endsley 2015)</vt:lpstr>
      <vt:lpstr>Can a BT provide explanations?</vt:lpstr>
      <vt:lpstr>Warrior BT using Decision Tree design</vt:lpstr>
      <vt:lpstr>Give Names to subtrees!</vt:lpstr>
      <vt:lpstr>Explanations from operating regions?</vt:lpstr>
      <vt:lpstr>Genetic Algorithms can produce “unstructured” designs</vt:lpstr>
      <vt:lpstr>Backward Chained BTs</vt:lpstr>
      <vt:lpstr>Backward chaining…</vt:lpstr>
      <vt:lpstr>Explainable?</vt:lpstr>
      <vt:lpstr>Explainable?</vt:lpstr>
      <vt:lpstr>Explainable?</vt:lpstr>
      <vt:lpstr>Different levels of abstraction?</vt:lpstr>
      <vt:lpstr>Running the example…</vt:lpstr>
      <vt:lpstr>Human-Autonomy Teaming Guidelines (Endsley 2015)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281</cp:revision>
  <cp:lastPrinted>2013-05-27T09:10:21Z</cp:lastPrinted>
  <dcterms:created xsi:type="dcterms:W3CDTF">2019-02-11T09:39:15Z</dcterms:created>
  <dcterms:modified xsi:type="dcterms:W3CDTF">2022-11-18T08:59:40Z</dcterms:modified>
</cp:coreProperties>
</file>