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316" r:id="rId3"/>
    <p:sldId id="568" r:id="rId4"/>
    <p:sldId id="564" r:id="rId5"/>
    <p:sldId id="565" r:id="rId6"/>
    <p:sldId id="566" r:id="rId7"/>
    <p:sldId id="567" r:id="rId8"/>
    <p:sldId id="558" r:id="rId9"/>
    <p:sldId id="570" r:id="rId10"/>
    <p:sldId id="569" r:id="rId11"/>
    <p:sldId id="273" r:id="rId12"/>
  </p:sldIdLst>
  <p:sldSz cx="9144000" cy="5143500" type="screen16x9"/>
  <p:notesSz cx="6858000" cy="91440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2835" autoAdjust="0"/>
  </p:normalViewPr>
  <p:slideViewPr>
    <p:cSldViewPr snapToGrid="0">
      <p:cViewPr varScale="1">
        <p:scale>
          <a:sx n="124" d="100"/>
          <a:sy n="124" d="100"/>
        </p:scale>
        <p:origin x="184" y="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Transparent: Chris Paxton </a:t>
            </a:r>
          </a:p>
          <a:p>
            <a:r>
              <a:rPr lang="en-US" dirty="0"/>
              <a:t>Provably robust: Francesco </a:t>
            </a:r>
            <a:r>
              <a:rPr lang="en-US" dirty="0" err="1"/>
              <a:t>Rovida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49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Transparent: Chris Paxton </a:t>
            </a:r>
          </a:p>
          <a:p>
            <a:r>
              <a:rPr lang="en-US" dirty="0"/>
              <a:t>Provably robust: Francesco </a:t>
            </a:r>
            <a:r>
              <a:rPr lang="en-US" dirty="0" err="1"/>
              <a:t>Rovida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765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Fast: Get food by going to store A, B, C</a:t>
            </a:r>
          </a:p>
          <a:p>
            <a:r>
              <a:rPr lang="en-US" dirty="0"/>
              <a:t>Cheap: (same)</a:t>
            </a:r>
          </a:p>
          <a:p>
            <a:r>
              <a:rPr lang="en-US" dirty="0"/>
              <a:t>Success</a:t>
            </a:r>
          </a:p>
          <a:p>
            <a:endParaRPr lang="en-US" dirty="0"/>
          </a:p>
          <a:p>
            <a:r>
              <a:rPr lang="en-US" dirty="0"/>
              <a:t>Rare Brazilian Tomatoes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305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Rare Brazilian Tomatoes</a:t>
            </a:r>
          </a:p>
          <a:p>
            <a:r>
              <a:rPr lang="en-US" dirty="0"/>
              <a:t>Wider selection --&gt; success</a:t>
            </a:r>
          </a:p>
          <a:p>
            <a:endParaRPr lang="en-US" dirty="0"/>
          </a:p>
          <a:p>
            <a:r>
              <a:rPr lang="en-US" dirty="0"/>
              <a:t>What if store is closed</a:t>
            </a:r>
          </a:p>
          <a:p>
            <a:r>
              <a:rPr lang="en-US" dirty="0"/>
              <a:t>Opening hours --&gt; success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4757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q_\pi(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s,a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)=\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{E}_\pi[\Sigma_{k=0}^\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gamma^k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R_{t+k+1}|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=a]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discount factor gamma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081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Transparent: Chris Paxton </a:t>
            </a:r>
          </a:p>
          <a:p>
            <a:r>
              <a:rPr lang="en-US" dirty="0"/>
              <a:t>Provably robust: Francesco </a:t>
            </a:r>
            <a:r>
              <a:rPr lang="en-US" dirty="0" err="1"/>
              <a:t>Rovida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314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we have </a:t>
            </a:r>
            <a:r>
              <a:rPr lang="en-US" dirty="0" err="1"/>
              <a:t>icecream</a:t>
            </a:r>
            <a:endParaRPr lang="en-US" dirty="0"/>
          </a:p>
          <a:p>
            <a:endParaRPr lang="en-US" dirty="0"/>
          </a:p>
          <a:p>
            <a:r>
              <a:rPr lang="en-US" dirty="0"/>
              <a:t>Check if we have </a:t>
            </a:r>
            <a:r>
              <a:rPr lang="en-US" dirty="0" err="1"/>
              <a:t>icecream</a:t>
            </a:r>
            <a:endParaRPr lang="en-US" dirty="0"/>
          </a:p>
          <a:p>
            <a:endParaRPr lang="en-US" dirty="0"/>
          </a:p>
          <a:p>
            <a:r>
              <a:rPr lang="en-US" dirty="0"/>
              <a:t>Buy ice cream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494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Transparent: Chris Paxton </a:t>
            </a:r>
          </a:p>
          <a:p>
            <a:r>
              <a:rPr lang="en-US" dirty="0"/>
              <a:t>Provably robust: Francesco </a:t>
            </a:r>
            <a:r>
              <a:rPr lang="en-US" dirty="0" err="1"/>
              <a:t>Rovida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4719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Transparent: Chris Paxton </a:t>
            </a:r>
          </a:p>
          <a:p>
            <a:r>
              <a:rPr lang="en-US" dirty="0"/>
              <a:t>Provably robust: Francesco </a:t>
            </a:r>
            <a:r>
              <a:rPr lang="en-US" dirty="0" err="1"/>
              <a:t>Rovida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9603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10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11" Type="http://schemas.openxmlformats.org/officeDocument/2006/relationships/image" Target="../media/image14.emf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19.emf"/><Relationship Id="rId11" Type="http://schemas.openxmlformats.org/officeDocument/2006/relationships/image" Target="../media/image24.svg"/><Relationship Id="rId5" Type="http://schemas.openxmlformats.org/officeDocument/2006/relationships/image" Target="../media/image18.emf"/><Relationship Id="rId15" Type="http://schemas.openxmlformats.org/officeDocument/2006/relationships/image" Target="../media/image11.svg"/><Relationship Id="rId10" Type="http://schemas.openxmlformats.org/officeDocument/2006/relationships/image" Target="../media/image23.png"/><Relationship Id="rId4" Type="http://schemas.openxmlformats.org/officeDocument/2006/relationships/image" Target="../media/image17.emf"/><Relationship Id="rId9" Type="http://schemas.openxmlformats.org/officeDocument/2006/relationships/image" Target="../media/image22.sv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593989"/>
            <a:ext cx="7792366" cy="643695"/>
          </a:xfrm>
        </p:spPr>
        <p:txBody>
          <a:bodyPr/>
          <a:lstStyle/>
          <a:p>
            <a:r>
              <a:rPr lang="en-GB" sz="3200" dirty="0"/>
              <a:t>Utility </a:t>
            </a:r>
            <a:r>
              <a:rPr lang="en-GB" sz="3200" dirty="0" err="1"/>
              <a:t>Behavior</a:t>
            </a:r>
            <a:r>
              <a:rPr lang="en-GB" sz="3200" dirty="0"/>
              <a:t> Trees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12)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10773D-85B2-9744-A525-CACAF8C81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6605">
            <a:off x="6621008" y="2687443"/>
            <a:ext cx="2037792" cy="18761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Utility BTs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0304" y="1097880"/>
            <a:ext cx="4596222" cy="2012109"/>
          </a:xfrm>
        </p:spPr>
        <p:txBody>
          <a:bodyPr/>
          <a:lstStyle/>
          <a:p>
            <a:r>
              <a:rPr lang="sv-SE" dirty="0"/>
              <a:t>The order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siblings</a:t>
            </a:r>
            <a:r>
              <a:rPr lang="sv-SE" dirty="0"/>
              <a:t> in a BT is </a:t>
            </a:r>
          </a:p>
          <a:p>
            <a:pPr lvl="1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important</a:t>
            </a:r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1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fixed</a:t>
            </a:r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Can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change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the order on the fly?</a:t>
            </a:r>
          </a:p>
          <a:p>
            <a:pPr lvl="1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Yes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: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BTs</a:t>
            </a:r>
          </a:p>
          <a:p>
            <a:pPr lvl="1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Fallbacks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(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most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time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) </a:t>
            </a:r>
          </a:p>
          <a:p>
            <a:pPr lvl="1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Sequences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(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sometimes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</a:p>
          <a:p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423963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765292" y="349136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952504" y="3137489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1170961" y="371487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952504" y="3714871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4233262" y="3137489"/>
            <a:ext cx="689187" cy="357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4233262" y="3137489"/>
            <a:ext cx="3436385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988038" y="3940985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393908" y="396583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735237" y="349474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4140906" y="371825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922449" y="3718251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957984" y="3944365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6141106" y="398392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482435" y="351283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888104" y="373633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669647" y="3736339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705182" y="3962453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953692" y="2806467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48018"/>
          <a:stretch/>
        </p:blipFill>
        <p:spPr>
          <a:xfrm flipH="1">
            <a:off x="7066889" y="2009622"/>
            <a:ext cx="1579940" cy="641571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6145" y="2188424"/>
            <a:ext cx="519798" cy="5197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6492738" y="2305805"/>
            <a:ext cx="216457" cy="216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59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Drawbacks of fixed order…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422" y="1273844"/>
            <a:ext cx="4596222" cy="1536204"/>
          </a:xfrm>
        </p:spPr>
        <p:txBody>
          <a:bodyPr/>
          <a:lstStyle/>
          <a:p>
            <a:r>
              <a:rPr lang="sv-SE" sz="1400" dirty="0" err="1"/>
              <a:t>What</a:t>
            </a:r>
            <a:r>
              <a:rPr lang="sv-SE" sz="1400" dirty="0"/>
              <a:t> </a:t>
            </a:r>
            <a:r>
              <a:rPr lang="sv-SE" sz="1400" dirty="0" err="1"/>
              <a:t>if</a:t>
            </a:r>
            <a:r>
              <a:rPr lang="sv-SE" sz="1400" dirty="0"/>
              <a:t> </a:t>
            </a:r>
            <a:r>
              <a:rPr lang="sv-SE" sz="1400" dirty="0" err="1"/>
              <a:t>enemy</a:t>
            </a:r>
            <a:r>
              <a:rPr lang="sv-SE" sz="1400" dirty="0"/>
              <a:t> has </a:t>
            </a:r>
            <a:r>
              <a:rPr lang="sv-SE" sz="1400" dirty="0" err="1"/>
              <a:t>even</a:t>
            </a:r>
            <a:r>
              <a:rPr lang="sv-SE" sz="1400" dirty="0"/>
              <a:t> </a:t>
            </a:r>
            <a:r>
              <a:rPr lang="sv-SE" sz="1400" dirty="0" err="1"/>
              <a:t>lower</a:t>
            </a:r>
            <a:r>
              <a:rPr lang="sv-SE" sz="1400" dirty="0"/>
              <a:t> </a:t>
            </a:r>
            <a:r>
              <a:rPr lang="sv-SE" sz="1400" dirty="0" err="1"/>
              <a:t>health</a:t>
            </a:r>
            <a:r>
              <a:rPr lang="sv-SE" sz="1400" dirty="0"/>
              <a:t>?</a:t>
            </a:r>
          </a:p>
          <a:p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you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have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your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back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against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wall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?</a:t>
            </a:r>
          </a:p>
          <a:p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enemy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has no long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range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weapons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?</a:t>
            </a:r>
          </a:p>
          <a:p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…?</a:t>
            </a:r>
          </a:p>
          <a:p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100577" y="391784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441906" y="344676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629118" y="3092884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847575" y="367026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629118" y="3670266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3909876" y="3092884"/>
            <a:ext cx="689187" cy="357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3909876" y="3092884"/>
            <a:ext cx="3436385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664652" y="3896380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070522" y="392122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411851" y="345014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3817520" y="367364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599063" y="3673646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634598" y="3899760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5817720" y="3939316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159049" y="3468231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564718" y="3691734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346261" y="3691734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381796" y="391784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630306" y="2761862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48018"/>
          <a:stretch/>
        </p:blipFill>
        <p:spPr>
          <a:xfrm flipH="1">
            <a:off x="6743503" y="1965017"/>
            <a:ext cx="1579940" cy="641571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22759" y="2143819"/>
            <a:ext cx="519798" cy="5197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C9671BB-6D14-8745-9B77-EDA7B014E5E1}"/>
              </a:ext>
            </a:extLst>
          </p:cNvPr>
          <p:cNvSpPr txBox="1"/>
          <p:nvPr/>
        </p:nvSpPr>
        <p:spPr>
          <a:xfrm>
            <a:off x="2536018" y="3304598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A8703A-F214-8C46-81F5-49170B4E8D16}"/>
              </a:ext>
            </a:extLst>
          </p:cNvPr>
          <p:cNvSpPr txBox="1"/>
          <p:nvPr/>
        </p:nvSpPr>
        <p:spPr>
          <a:xfrm>
            <a:off x="5148585" y="3326067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A89EC-522E-1142-8D26-F68BC464A412}"/>
              </a:ext>
            </a:extLst>
          </p:cNvPr>
          <p:cNvSpPr txBox="1"/>
          <p:nvPr/>
        </p:nvSpPr>
        <p:spPr>
          <a:xfrm>
            <a:off x="3513267" y="3561611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FF7D6C-DB93-CB49-B926-24FCB59112A9}"/>
              </a:ext>
            </a:extLst>
          </p:cNvPr>
          <p:cNvSpPr txBox="1"/>
          <p:nvPr/>
        </p:nvSpPr>
        <p:spPr>
          <a:xfrm>
            <a:off x="4572000" y="1183353"/>
            <a:ext cx="45305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could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measure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each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Then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just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choose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best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one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!</a:t>
            </a:r>
          </a:p>
        </p:txBody>
      </p:sp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FB645A50-4B7E-274F-AB76-04D79194F3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7679" y="4094065"/>
            <a:ext cx="666818" cy="666818"/>
          </a:xfrm>
          <a:prstGeom prst="rect">
            <a:avLst/>
          </a:prstGeom>
        </p:spPr>
      </p:pic>
      <p:pic>
        <p:nvPicPr>
          <p:cNvPr id="36" name="Graphic 35" descr="Close">
            <a:extLst>
              <a:ext uri="{FF2B5EF4-FFF2-40B4-BE49-F238E27FC236}">
                <a16:creationId xmlns:a16="http://schemas.microsoft.com/office/drawing/2014/main" id="{007542FB-5886-1A48-BD85-3ED2F3D6D6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4882" y="4030905"/>
            <a:ext cx="666818" cy="666818"/>
          </a:xfrm>
          <a:prstGeom prst="rect">
            <a:avLst/>
          </a:prstGeom>
        </p:spPr>
      </p:pic>
      <p:pic>
        <p:nvPicPr>
          <p:cNvPr id="37" name="Graphic 36" descr="Close">
            <a:extLst>
              <a:ext uri="{FF2B5EF4-FFF2-40B4-BE49-F238E27FC236}">
                <a16:creationId xmlns:a16="http://schemas.microsoft.com/office/drawing/2014/main" id="{DBC3A6CC-ED46-874A-89A5-D33371053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8063" y="4030905"/>
            <a:ext cx="666818" cy="66681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6169352" y="2261200"/>
            <a:ext cx="216457" cy="216457"/>
          </a:xfrm>
          <a:prstGeom prst="rect">
            <a:avLst/>
          </a:prstGeom>
        </p:spPr>
      </p:pic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B446025F-0746-844A-917E-80F595D512CD}"/>
              </a:ext>
            </a:extLst>
          </p:cNvPr>
          <p:cNvCxnSpPr>
            <a:cxnSpLocks/>
            <a:stCxn id="12" idx="3"/>
            <a:endCxn id="29" idx="2"/>
          </p:cNvCxnSpPr>
          <p:nvPr/>
        </p:nvCxnSpPr>
        <p:spPr>
          <a:xfrm flipV="1">
            <a:off x="1816330" y="3092884"/>
            <a:ext cx="2093546" cy="4656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70A59F09-E110-864B-904B-EBC5578DEF3A}"/>
              </a:ext>
            </a:extLst>
          </p:cNvPr>
          <p:cNvCxnSpPr>
            <a:cxnSpLocks/>
            <a:stCxn id="20" idx="1"/>
            <a:endCxn id="29" idx="2"/>
          </p:cNvCxnSpPr>
          <p:nvPr/>
        </p:nvCxnSpPr>
        <p:spPr>
          <a:xfrm rot="10800000">
            <a:off x="3909877" y="3092885"/>
            <a:ext cx="501975" cy="46901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3D49251-4C9E-6D44-AB3A-756196EF32A1}"/>
              </a:ext>
            </a:extLst>
          </p:cNvPr>
          <p:cNvCxnSpPr>
            <a:cxnSpLocks/>
            <a:stCxn id="25" idx="1"/>
            <a:endCxn id="29" idx="2"/>
          </p:cNvCxnSpPr>
          <p:nvPr/>
        </p:nvCxnSpPr>
        <p:spPr>
          <a:xfrm rot="10800000">
            <a:off x="3909877" y="3092885"/>
            <a:ext cx="3249173" cy="4870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9749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32" grpId="0"/>
      <p:bldP spid="33" grpId="0"/>
      <p:bldP spid="34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4" y="251752"/>
            <a:ext cx="2859848" cy="673874"/>
          </a:xfrm>
        </p:spPr>
        <p:txBody>
          <a:bodyPr/>
          <a:lstStyle/>
          <a:p>
            <a:r>
              <a:rPr lang="en-GB" dirty="0"/>
              <a:t>Utility?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422" y="1273844"/>
            <a:ext cx="4596222" cy="1536204"/>
          </a:xfrm>
        </p:spPr>
        <p:txBody>
          <a:bodyPr/>
          <a:lstStyle/>
          <a:p>
            <a:r>
              <a:rPr lang="sv-SE" sz="1400" dirty="0" err="1"/>
              <a:t>What</a:t>
            </a:r>
            <a:r>
              <a:rPr lang="sv-SE" sz="1400" dirty="0"/>
              <a:t> is the </a:t>
            </a:r>
            <a:r>
              <a:rPr lang="sv-SE" sz="1400" dirty="0" err="1"/>
              <a:t>utililty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an action?</a:t>
            </a:r>
          </a:p>
          <a:p>
            <a:pPr lvl="1"/>
            <a:r>
              <a:rPr lang="sv-SE" sz="1200" dirty="0"/>
              <a:t>Fast is </a:t>
            </a:r>
            <a:r>
              <a:rPr lang="sv-SE" sz="1200" dirty="0" err="1"/>
              <a:t>good</a:t>
            </a:r>
            <a:r>
              <a:rPr lang="sv-SE" sz="1200" dirty="0"/>
              <a:t>! (1/ </a:t>
            </a:r>
            <a:r>
              <a:rPr lang="sv-SE" sz="1200" dirty="0" err="1"/>
              <a:t>completion</a:t>
            </a:r>
            <a:r>
              <a:rPr lang="sv-SE" sz="1200" dirty="0"/>
              <a:t> </a:t>
            </a:r>
            <a:r>
              <a:rPr lang="sv-SE" sz="1200" dirty="0" err="1"/>
              <a:t>time</a:t>
            </a:r>
            <a:r>
              <a:rPr lang="sv-SE" sz="1200" dirty="0"/>
              <a:t>)</a:t>
            </a:r>
          </a:p>
          <a:p>
            <a:pPr lvl="1"/>
            <a:r>
              <a:rPr lang="sv-SE" sz="1200" dirty="0" err="1"/>
              <a:t>Cheap</a:t>
            </a:r>
            <a:r>
              <a:rPr lang="sv-SE" sz="1200" dirty="0"/>
              <a:t> is </a:t>
            </a:r>
            <a:r>
              <a:rPr lang="sv-SE" sz="1200" dirty="0" err="1"/>
              <a:t>good</a:t>
            </a:r>
            <a:r>
              <a:rPr lang="sv-SE" sz="1200" dirty="0"/>
              <a:t> (1/</a:t>
            </a:r>
            <a:r>
              <a:rPr lang="sv-SE" sz="1200" dirty="0" err="1"/>
              <a:t>cost</a:t>
            </a:r>
            <a:r>
              <a:rPr lang="sv-SE" sz="1200" dirty="0"/>
              <a:t>)</a:t>
            </a:r>
          </a:p>
          <a:p>
            <a:pPr lvl="1"/>
            <a:r>
              <a:rPr lang="sv-SE" sz="1200" dirty="0" err="1"/>
              <a:t>Success</a:t>
            </a:r>
            <a:r>
              <a:rPr lang="sv-SE" sz="1200" dirty="0"/>
              <a:t> is </a:t>
            </a:r>
            <a:r>
              <a:rPr lang="sv-SE" sz="1200" dirty="0" err="1"/>
              <a:t>good</a:t>
            </a:r>
            <a:r>
              <a:rPr lang="sv-SE" sz="1200" dirty="0"/>
              <a:t> (P(</a:t>
            </a:r>
            <a:r>
              <a:rPr lang="sv-SE" sz="1200" dirty="0" err="1"/>
              <a:t>success</a:t>
            </a:r>
            <a:r>
              <a:rPr lang="sv-SE" sz="1200" dirty="0"/>
              <a:t>) )</a:t>
            </a:r>
          </a:p>
          <a:p>
            <a:pPr lvl="1"/>
            <a:r>
              <a:rPr lang="sv-SE" sz="1200" dirty="0" err="1"/>
              <a:t>Reward</a:t>
            </a:r>
            <a:r>
              <a:rPr lang="sv-SE" sz="1200" dirty="0"/>
              <a:t> is </a:t>
            </a:r>
            <a:r>
              <a:rPr lang="sv-SE" sz="1200" dirty="0" err="1"/>
              <a:t>good</a:t>
            </a:r>
            <a:r>
              <a:rPr lang="sv-SE" sz="1200" dirty="0"/>
              <a:t> </a:t>
            </a:r>
          </a:p>
          <a:p>
            <a:pPr lvl="1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something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reasonable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100577" y="391784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441906" y="344676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629118" y="3092884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847575" y="367026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629118" y="3670266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3909876" y="3092884"/>
            <a:ext cx="689187" cy="357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3909876" y="3092884"/>
            <a:ext cx="3436385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664652" y="3896380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070522" y="392122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411851" y="345014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3817520" y="367364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599063" y="3673646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634598" y="3899760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5817720" y="3939316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159049" y="3468231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564718" y="3691734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346261" y="3691734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381796" y="391784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630306" y="2761862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48018"/>
          <a:stretch/>
        </p:blipFill>
        <p:spPr>
          <a:xfrm>
            <a:off x="4411851" y="1945558"/>
            <a:ext cx="1283595" cy="641571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42557" y="2066352"/>
            <a:ext cx="519798" cy="5197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C9671BB-6D14-8745-9B77-EDA7B014E5E1}"/>
              </a:ext>
            </a:extLst>
          </p:cNvPr>
          <p:cNvSpPr txBox="1"/>
          <p:nvPr/>
        </p:nvSpPr>
        <p:spPr>
          <a:xfrm rot="21052095">
            <a:off x="2153275" y="3042983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A8703A-F214-8C46-81F5-49170B4E8D16}"/>
              </a:ext>
            </a:extLst>
          </p:cNvPr>
          <p:cNvSpPr txBox="1"/>
          <p:nvPr/>
        </p:nvSpPr>
        <p:spPr>
          <a:xfrm rot="366453">
            <a:off x="5470974" y="3042982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A89EC-522E-1142-8D26-F68BC464A412}"/>
              </a:ext>
            </a:extLst>
          </p:cNvPr>
          <p:cNvSpPr txBox="1"/>
          <p:nvPr/>
        </p:nvSpPr>
        <p:spPr>
          <a:xfrm>
            <a:off x="3920311" y="3191050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FF7D6C-DB93-CB49-B926-24FCB59112A9}"/>
              </a:ext>
            </a:extLst>
          </p:cNvPr>
          <p:cNvSpPr txBox="1"/>
          <p:nvPr/>
        </p:nvSpPr>
        <p:spPr>
          <a:xfrm>
            <a:off x="4311689" y="207032"/>
            <a:ext cx="45305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could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measure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each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Then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just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choose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best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one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!</a:t>
            </a:r>
          </a:p>
        </p:txBody>
      </p:sp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FB645A50-4B7E-274F-AB76-04D79194F3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7679" y="4094065"/>
            <a:ext cx="666818" cy="666818"/>
          </a:xfrm>
          <a:prstGeom prst="rect">
            <a:avLst/>
          </a:prstGeom>
        </p:spPr>
      </p:pic>
      <p:pic>
        <p:nvPicPr>
          <p:cNvPr id="36" name="Graphic 35" descr="Close">
            <a:extLst>
              <a:ext uri="{FF2B5EF4-FFF2-40B4-BE49-F238E27FC236}">
                <a16:creationId xmlns:a16="http://schemas.microsoft.com/office/drawing/2014/main" id="{007542FB-5886-1A48-BD85-3ED2F3D6D6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4882" y="4030905"/>
            <a:ext cx="666818" cy="666818"/>
          </a:xfrm>
          <a:prstGeom prst="rect">
            <a:avLst/>
          </a:prstGeom>
        </p:spPr>
      </p:pic>
      <p:pic>
        <p:nvPicPr>
          <p:cNvPr id="37" name="Graphic 36" descr="Close">
            <a:extLst>
              <a:ext uri="{FF2B5EF4-FFF2-40B4-BE49-F238E27FC236}">
                <a16:creationId xmlns:a16="http://schemas.microsoft.com/office/drawing/2014/main" id="{DBC3A6CC-ED46-874A-89A5-D33371053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8063" y="4030905"/>
            <a:ext cx="666818" cy="66681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6689150" y="2183733"/>
            <a:ext cx="216457" cy="216457"/>
          </a:xfrm>
          <a:prstGeom prst="rect">
            <a:avLst/>
          </a:prstGeom>
        </p:spPr>
      </p:pic>
      <p:pic>
        <p:nvPicPr>
          <p:cNvPr id="3" name="Graphic 2" descr="Shopping cart">
            <a:extLst>
              <a:ext uri="{FF2B5EF4-FFF2-40B4-BE49-F238E27FC236}">
                <a16:creationId xmlns:a16="http://schemas.microsoft.com/office/drawing/2014/main" id="{3408331E-BC08-D74F-903B-245BD98734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1593" y="2036313"/>
            <a:ext cx="666229" cy="6662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A10C9D-2FFC-D244-85F2-8E9877D871FF}"/>
              </a:ext>
            </a:extLst>
          </p:cNvPr>
          <p:cNvSpPr txBox="1"/>
          <p:nvPr/>
        </p:nvSpPr>
        <p:spPr>
          <a:xfrm>
            <a:off x="8517419" y="1880936"/>
            <a:ext cx="490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  <a:p>
            <a:pPr algn="ctr"/>
            <a:r>
              <a:rPr lang="en-US" dirty="0"/>
              <a:t>B</a:t>
            </a:r>
          </a:p>
          <a:p>
            <a:pPr algn="ctr"/>
            <a:r>
              <a:rPr lang="en-US" dirty="0"/>
              <a:t>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439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is good </a:t>
            </a:r>
            <a:r>
              <a:rPr lang="en-GB" sz="1800" dirty="0"/>
              <a:t>(Hannaford 2016)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422" y="1273844"/>
            <a:ext cx="4596222" cy="1536204"/>
          </a:xfrm>
        </p:spPr>
        <p:txBody>
          <a:bodyPr/>
          <a:lstStyle/>
          <a:p>
            <a:r>
              <a:rPr lang="sv-SE" sz="1400" dirty="0" err="1"/>
              <a:t>Keep</a:t>
            </a:r>
            <a:r>
              <a:rPr lang="sv-SE" sz="1400" dirty="0"/>
              <a:t> </a:t>
            </a:r>
            <a:r>
              <a:rPr lang="sv-SE" sz="1400" dirty="0" err="1"/>
              <a:t>track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attempts</a:t>
            </a:r>
            <a:r>
              <a:rPr lang="sv-SE" sz="1400" dirty="0"/>
              <a:t> and </a:t>
            </a:r>
            <a:r>
              <a:rPr lang="sv-SE" sz="1400" dirty="0" err="1"/>
              <a:t>successful</a:t>
            </a:r>
            <a:r>
              <a:rPr lang="sv-SE" sz="1400" dirty="0"/>
              <a:t> </a:t>
            </a:r>
            <a:r>
              <a:rPr lang="sv-SE" sz="1400" dirty="0" err="1"/>
              <a:t>attempts</a:t>
            </a:r>
            <a:endParaRPr lang="sv-SE" sz="1400" dirty="0"/>
          </a:p>
          <a:p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Estimate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success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probability</a:t>
            </a:r>
            <a:endParaRPr lang="sv-SE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condition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on sensor data)</a:t>
            </a:r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7098" y="2082702"/>
            <a:ext cx="519798" cy="51979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6FF7D6C-DB93-CB49-B926-24FCB59112A9}"/>
              </a:ext>
            </a:extLst>
          </p:cNvPr>
          <p:cNvSpPr txBox="1"/>
          <p:nvPr/>
        </p:nvSpPr>
        <p:spPr>
          <a:xfrm>
            <a:off x="4570510" y="848211"/>
            <a:ext cx="45305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could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measure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each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Then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just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choose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best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one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!</a:t>
            </a:r>
          </a:p>
        </p:txBody>
      </p:sp>
      <p:pic>
        <p:nvPicPr>
          <p:cNvPr id="38" name="Graphic 37" descr="Shopping cart">
            <a:extLst>
              <a:ext uri="{FF2B5EF4-FFF2-40B4-BE49-F238E27FC236}">
                <a16:creationId xmlns:a16="http://schemas.microsoft.com/office/drawing/2014/main" id="{EA4841B5-D314-CB49-92C9-544B7D2F11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1593" y="2036313"/>
            <a:ext cx="666229" cy="66622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DD5CEC5-D37E-0A47-9E5F-FBE35C13C544}"/>
              </a:ext>
            </a:extLst>
          </p:cNvPr>
          <p:cNvSpPr txBox="1"/>
          <p:nvPr/>
        </p:nvSpPr>
        <p:spPr>
          <a:xfrm>
            <a:off x="8517419" y="1880936"/>
            <a:ext cx="490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  <a:p>
            <a:pPr algn="ctr"/>
            <a:r>
              <a:rPr lang="en-US" dirty="0"/>
              <a:t>B</a:t>
            </a:r>
          </a:p>
          <a:p>
            <a:pPr algn="ctr"/>
            <a:r>
              <a:rPr lang="en-US" dirty="0"/>
              <a:t>C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6D958EB-4AFA-3A4B-A550-6886FD140CCF}"/>
              </a:ext>
            </a:extLst>
          </p:cNvPr>
          <p:cNvCxnSpPr>
            <a:cxnSpLocks/>
            <a:stCxn id="59" idx="2"/>
            <a:endCxn id="48" idx="0"/>
          </p:cNvCxnSpPr>
          <p:nvPr/>
        </p:nvCxnSpPr>
        <p:spPr>
          <a:xfrm flipH="1">
            <a:off x="2291754" y="3092884"/>
            <a:ext cx="1618122" cy="8034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88A90AB-66E0-8B4E-A097-7B82D456B28C}"/>
              </a:ext>
            </a:extLst>
          </p:cNvPr>
          <p:cNvCxnSpPr>
            <a:cxnSpLocks/>
            <a:stCxn id="59" idx="2"/>
            <a:endCxn id="53" idx="0"/>
          </p:cNvCxnSpPr>
          <p:nvPr/>
        </p:nvCxnSpPr>
        <p:spPr>
          <a:xfrm>
            <a:off x="3909876" y="3092884"/>
            <a:ext cx="1243113" cy="806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3FE90B6-4D61-5145-9227-C36316588C81}"/>
              </a:ext>
            </a:extLst>
          </p:cNvPr>
          <p:cNvCxnSpPr>
            <a:cxnSpLocks/>
            <a:stCxn id="59" idx="2"/>
            <a:endCxn id="58" idx="0"/>
          </p:cNvCxnSpPr>
          <p:nvPr/>
        </p:nvCxnSpPr>
        <p:spPr>
          <a:xfrm>
            <a:off x="3909876" y="3092884"/>
            <a:ext cx="3990311" cy="824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B7568A38-F4D8-0647-B9B9-BAD369CEA4E7}"/>
              </a:ext>
            </a:extLst>
          </p:cNvPr>
          <p:cNvSpPr/>
          <p:nvPr/>
        </p:nvSpPr>
        <p:spPr>
          <a:xfrm>
            <a:off x="1664652" y="3896380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A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48F990E-9E96-9246-949C-0F0AE7E77143}"/>
              </a:ext>
            </a:extLst>
          </p:cNvPr>
          <p:cNvSpPr/>
          <p:nvPr/>
        </p:nvSpPr>
        <p:spPr>
          <a:xfrm>
            <a:off x="4634598" y="3899760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B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F243EB0-C227-1343-96CB-02A532AA71AC}"/>
              </a:ext>
            </a:extLst>
          </p:cNvPr>
          <p:cNvSpPr/>
          <p:nvPr/>
        </p:nvSpPr>
        <p:spPr>
          <a:xfrm>
            <a:off x="7381796" y="391784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C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EAD0ED-3C95-9440-96EB-3E56E2F6681B}"/>
              </a:ext>
            </a:extLst>
          </p:cNvPr>
          <p:cNvSpPr/>
          <p:nvPr/>
        </p:nvSpPr>
        <p:spPr>
          <a:xfrm>
            <a:off x="3630306" y="2761862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DD0ACF4-443D-7441-8F7C-74202CD4D151}"/>
              </a:ext>
            </a:extLst>
          </p:cNvPr>
          <p:cNvSpPr txBox="1"/>
          <p:nvPr/>
        </p:nvSpPr>
        <p:spPr>
          <a:xfrm>
            <a:off x="2488596" y="3400652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BB9B8F1-E4F7-054C-8F7C-1C108284261A}"/>
              </a:ext>
            </a:extLst>
          </p:cNvPr>
          <p:cNvSpPr txBox="1"/>
          <p:nvPr/>
        </p:nvSpPr>
        <p:spPr>
          <a:xfrm>
            <a:off x="5614557" y="3055349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BC1BA9-7D75-2549-A759-F61125FCF4B0}"/>
              </a:ext>
            </a:extLst>
          </p:cNvPr>
          <p:cNvSpPr txBox="1"/>
          <p:nvPr/>
        </p:nvSpPr>
        <p:spPr>
          <a:xfrm>
            <a:off x="4040380" y="3400652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F3E59B-E164-1149-9B14-555590C65A47}"/>
                  </a:ext>
                </a:extLst>
              </p:cNvPr>
              <p:cNvSpPr txBox="1"/>
              <p:nvPr/>
            </p:nvSpPr>
            <p:spPr>
              <a:xfrm>
                <a:off x="6491654" y="2950990"/>
                <a:ext cx="1391953" cy="521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𝑠𝑢𝑐𝑐𝑒𝑠𝑠𝑒𝑠</m:t>
                        </m:r>
                      </m:num>
                      <m:den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𝑎𝑡𝑡𝑒𝑚𝑝𝑡𝑠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F3E59B-E164-1149-9B14-555590C65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654" y="2950990"/>
                <a:ext cx="1391953" cy="521810"/>
              </a:xfrm>
              <a:prstGeom prst="rect">
                <a:avLst/>
              </a:prstGeom>
              <a:blipFill>
                <a:blip r:embed="rId10"/>
                <a:stretch>
                  <a:fillRect l="-4545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9059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Reward is good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0517" y="5179980"/>
            <a:ext cx="2057400" cy="117474"/>
          </a:xfrm>
        </p:spPr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5482" y="995192"/>
            <a:ext cx="4945501" cy="2343130"/>
          </a:xfrm>
        </p:spPr>
        <p:txBody>
          <a:bodyPr/>
          <a:lstStyle/>
          <a:p>
            <a:r>
              <a:rPr lang="sv-SE" sz="1400" dirty="0" err="1"/>
              <a:t>What</a:t>
            </a:r>
            <a:r>
              <a:rPr lang="sv-SE" sz="1400" dirty="0"/>
              <a:t> is the </a:t>
            </a:r>
            <a:r>
              <a:rPr lang="sv-SE" sz="1400" dirty="0" err="1"/>
              <a:t>utililty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an action?</a:t>
            </a:r>
          </a:p>
          <a:p>
            <a:r>
              <a:rPr lang="sv-SE" sz="1400" dirty="0" err="1"/>
              <a:t>What</a:t>
            </a:r>
            <a:r>
              <a:rPr lang="sv-SE" sz="1400" dirty="0"/>
              <a:t> </a:t>
            </a:r>
            <a:r>
              <a:rPr lang="sv-SE" sz="1400" dirty="0" err="1"/>
              <a:t>if</a:t>
            </a:r>
            <a:r>
              <a:rPr lang="sv-SE" sz="1400" dirty="0"/>
              <a:t> </a:t>
            </a:r>
            <a:r>
              <a:rPr lang="sv-SE" sz="1400" dirty="0" err="1"/>
              <a:t>we</a:t>
            </a:r>
            <a:r>
              <a:rPr lang="sv-SE" sz="1400" dirty="0"/>
              <a:t> </a:t>
            </a:r>
            <a:r>
              <a:rPr lang="sv-SE" sz="1400" dirty="0" err="1"/>
              <a:t>have</a:t>
            </a:r>
            <a:r>
              <a:rPr lang="sv-SE" sz="1400" dirty="0"/>
              <a:t> access to a </a:t>
            </a:r>
            <a:r>
              <a:rPr lang="sv-SE" sz="1400" dirty="0" err="1"/>
              <a:t>reward</a:t>
            </a:r>
            <a:r>
              <a:rPr lang="sv-SE" sz="1400" dirty="0"/>
              <a:t>…</a:t>
            </a:r>
          </a:p>
          <a:p>
            <a:r>
              <a:rPr lang="sv-SE" sz="1400" dirty="0" err="1"/>
              <a:t>Use</a:t>
            </a:r>
            <a:r>
              <a:rPr lang="sv-SE" sz="1400" dirty="0"/>
              <a:t>: </a:t>
            </a:r>
            <a:r>
              <a:rPr lang="sv-SE" sz="1400" dirty="0" err="1"/>
              <a:t>Expected</a:t>
            </a:r>
            <a:r>
              <a:rPr lang="sv-SE" sz="1400" dirty="0"/>
              <a:t> </a:t>
            </a:r>
            <a:r>
              <a:rPr lang="sv-SE" sz="1400" dirty="0" err="1"/>
              <a:t>accumulated</a:t>
            </a:r>
            <a:r>
              <a:rPr lang="sv-SE" sz="1400" dirty="0"/>
              <a:t> </a:t>
            </a:r>
            <a:r>
              <a:rPr lang="sv-SE" sz="1400" dirty="0" err="1"/>
              <a:t>future</a:t>
            </a:r>
            <a:r>
              <a:rPr lang="sv-SE" sz="1400" dirty="0"/>
              <a:t> </a:t>
            </a:r>
            <a:r>
              <a:rPr lang="sv-SE" sz="1400" dirty="0" err="1"/>
              <a:t>reward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an action</a:t>
            </a:r>
          </a:p>
          <a:p>
            <a:pPr lvl="1"/>
            <a:r>
              <a:rPr lang="sv-SE" sz="1200" dirty="0" err="1"/>
              <a:t>Solve</a:t>
            </a:r>
            <a:r>
              <a:rPr lang="sv-SE" sz="1200" dirty="0"/>
              <a:t> RL problem:</a:t>
            </a:r>
          </a:p>
          <a:p>
            <a:pPr lvl="1"/>
            <a:r>
              <a:rPr lang="sv-SE" sz="1200" dirty="0" err="1"/>
              <a:t>Solve</a:t>
            </a:r>
            <a:r>
              <a:rPr lang="sv-SE" sz="1200" dirty="0"/>
              <a:t> MCTS problem</a:t>
            </a:r>
          </a:p>
          <a:p>
            <a:pPr lvl="1"/>
            <a:r>
              <a:rPr lang="sv-SE" sz="1200" dirty="0"/>
              <a:t>…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7030517" y="517998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295319" y="414830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636648" y="367722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823860" y="3323344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1042317" y="390072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823860" y="3900726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4104618" y="3323344"/>
            <a:ext cx="689187" cy="357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4104618" y="3323344"/>
            <a:ext cx="3436385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859394" y="4126840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265264" y="415168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606593" y="368060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4012262" y="390410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793805" y="3904106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829340" y="4130220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6012462" y="4169776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353791" y="3698691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759460" y="3922194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541003" y="3922194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576538" y="414830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825048" y="2992322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48018"/>
          <a:stretch/>
        </p:blipFill>
        <p:spPr>
          <a:xfrm flipH="1">
            <a:off x="7709624" y="2809060"/>
            <a:ext cx="1579940" cy="641571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88880" y="2987862"/>
            <a:ext cx="519798" cy="5197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C9671BB-6D14-8745-9B77-EDA7B014E5E1}"/>
              </a:ext>
            </a:extLst>
          </p:cNvPr>
          <p:cNvSpPr txBox="1"/>
          <p:nvPr/>
        </p:nvSpPr>
        <p:spPr>
          <a:xfrm rot="21052095">
            <a:off x="2348017" y="3273443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A8703A-F214-8C46-81F5-49170B4E8D16}"/>
              </a:ext>
            </a:extLst>
          </p:cNvPr>
          <p:cNvSpPr txBox="1"/>
          <p:nvPr/>
        </p:nvSpPr>
        <p:spPr>
          <a:xfrm rot="366453">
            <a:off x="5665716" y="3273442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A89EC-522E-1142-8D26-F68BC464A412}"/>
              </a:ext>
            </a:extLst>
          </p:cNvPr>
          <p:cNvSpPr txBox="1"/>
          <p:nvPr/>
        </p:nvSpPr>
        <p:spPr>
          <a:xfrm>
            <a:off x="4115053" y="3421510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FB645A50-4B7E-274F-AB76-04D79194F3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2421" y="4324525"/>
            <a:ext cx="666818" cy="666818"/>
          </a:xfrm>
          <a:prstGeom prst="rect">
            <a:avLst/>
          </a:prstGeom>
        </p:spPr>
      </p:pic>
      <p:pic>
        <p:nvPicPr>
          <p:cNvPr id="36" name="Graphic 35" descr="Close">
            <a:extLst>
              <a:ext uri="{FF2B5EF4-FFF2-40B4-BE49-F238E27FC236}">
                <a16:creationId xmlns:a16="http://schemas.microsoft.com/office/drawing/2014/main" id="{007542FB-5886-1A48-BD85-3ED2F3D6D6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9624" y="4261365"/>
            <a:ext cx="666818" cy="666818"/>
          </a:xfrm>
          <a:prstGeom prst="rect">
            <a:avLst/>
          </a:prstGeom>
        </p:spPr>
      </p:pic>
      <p:pic>
        <p:nvPicPr>
          <p:cNvPr id="37" name="Graphic 36" descr="Close">
            <a:extLst>
              <a:ext uri="{FF2B5EF4-FFF2-40B4-BE49-F238E27FC236}">
                <a16:creationId xmlns:a16="http://schemas.microsoft.com/office/drawing/2014/main" id="{DBC3A6CC-ED46-874A-89A5-D33371053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52805" y="4261365"/>
            <a:ext cx="666818" cy="66681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7135473" y="3105243"/>
            <a:ext cx="216457" cy="2164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D4542B-A392-584C-9E53-CC1177060A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2231" y="1915115"/>
            <a:ext cx="4765599" cy="29915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DD0E946-5F61-2A41-9E68-FDFF91A8DF44}"/>
              </a:ext>
            </a:extLst>
          </p:cNvPr>
          <p:cNvSpPr txBox="1"/>
          <p:nvPr/>
        </p:nvSpPr>
        <p:spPr>
          <a:xfrm>
            <a:off x="4311689" y="207032"/>
            <a:ext cx="45305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could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measure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each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Then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just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choose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best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one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559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we aggregate Utility up the BT?</a:t>
            </a:r>
            <a:endParaRPr lang="en-GB" b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540" y="1152538"/>
            <a:ext cx="2769486" cy="3130888"/>
          </a:xfrm>
        </p:spPr>
        <p:txBody>
          <a:bodyPr/>
          <a:lstStyle/>
          <a:p>
            <a:r>
              <a:rPr lang="sv-SE" dirty="0" err="1"/>
              <a:t>Cost</a:t>
            </a:r>
            <a:r>
              <a:rPr lang="sv-SE" dirty="0"/>
              <a:t> </a:t>
            </a:r>
          </a:p>
          <a:p>
            <a:pPr lvl="1"/>
            <a:r>
              <a:rPr lang="sv-SE" sz="1100" dirty="0" err="1"/>
              <a:t>fallback</a:t>
            </a:r>
            <a:r>
              <a:rPr lang="sv-SE" sz="1100" dirty="0"/>
              <a:t>: </a:t>
            </a:r>
            <a:r>
              <a:rPr lang="sv-SE" sz="1100" dirty="0" err="1"/>
              <a:t>smallest</a:t>
            </a:r>
            <a:endParaRPr lang="sv-SE" sz="1100" dirty="0"/>
          </a:p>
          <a:p>
            <a:pPr lvl="1"/>
            <a:r>
              <a:rPr lang="sv-SE" sz="1100" dirty="0" err="1"/>
              <a:t>sequence</a:t>
            </a:r>
            <a:r>
              <a:rPr lang="sv-SE" sz="1100" dirty="0"/>
              <a:t>: </a:t>
            </a:r>
            <a:r>
              <a:rPr lang="sv-SE" sz="1100" dirty="0" err="1"/>
              <a:t>sum</a:t>
            </a:r>
            <a:endParaRPr lang="sv-SE" sz="1100" dirty="0"/>
          </a:p>
          <a:p>
            <a:r>
              <a:rPr lang="sv-SE" dirty="0" err="1"/>
              <a:t>Time</a:t>
            </a:r>
            <a:endParaRPr lang="sv-SE" dirty="0"/>
          </a:p>
          <a:p>
            <a:pPr lvl="1"/>
            <a:r>
              <a:rPr lang="sv-SE" sz="1100" dirty="0"/>
              <a:t>same as </a:t>
            </a:r>
            <a:r>
              <a:rPr lang="sv-SE" sz="1100" dirty="0" err="1"/>
              <a:t>cost</a:t>
            </a:r>
            <a:endParaRPr lang="sv-SE" sz="1100" dirty="0"/>
          </a:p>
          <a:p>
            <a:r>
              <a:rPr lang="sv-SE" dirty="0" err="1"/>
              <a:t>Success</a:t>
            </a:r>
            <a:r>
              <a:rPr lang="sv-SE" dirty="0"/>
              <a:t> </a:t>
            </a:r>
            <a:r>
              <a:rPr lang="sv-SE" dirty="0" err="1"/>
              <a:t>probability</a:t>
            </a:r>
            <a:endParaRPr lang="sv-SE" dirty="0"/>
          </a:p>
          <a:p>
            <a:pPr lvl="1"/>
            <a:r>
              <a:rPr lang="sv-SE" sz="1100" dirty="0" err="1"/>
              <a:t>sequence</a:t>
            </a:r>
            <a:r>
              <a:rPr lang="sv-SE" sz="1100" dirty="0"/>
              <a:t>: </a:t>
            </a:r>
          </a:p>
          <a:p>
            <a:pPr lvl="1"/>
            <a:r>
              <a:rPr lang="sv-SE" sz="1100" dirty="0" err="1"/>
              <a:t>fallback</a:t>
            </a:r>
            <a:r>
              <a:rPr lang="sv-SE" sz="1100" dirty="0"/>
              <a:t>: </a:t>
            </a:r>
          </a:p>
          <a:p>
            <a:pPr lvl="1"/>
            <a:endParaRPr lang="sv-SE" sz="1100" dirty="0"/>
          </a:p>
          <a:p>
            <a:r>
              <a:rPr lang="sv-SE" dirty="0" err="1"/>
              <a:t>Reward</a:t>
            </a:r>
            <a:r>
              <a:rPr lang="sv-SE" dirty="0"/>
              <a:t>?</a:t>
            </a:r>
          </a:p>
          <a:p>
            <a:pPr lvl="1"/>
            <a:r>
              <a:rPr lang="sv-SE" sz="1100" dirty="0" err="1"/>
              <a:t>unclear</a:t>
            </a:r>
            <a:endParaRPr lang="sv-SE" sz="1100" dirty="0"/>
          </a:p>
          <a:p>
            <a:pPr lvl="1"/>
            <a:r>
              <a:rPr lang="sv-SE" sz="1100" dirty="0"/>
              <a:t>RL </a:t>
            </a:r>
            <a:r>
              <a:rPr lang="sv-SE" sz="1100" dirty="0" err="1"/>
              <a:t>assumes</a:t>
            </a:r>
            <a:r>
              <a:rPr lang="sv-SE" sz="1100" dirty="0"/>
              <a:t> </a:t>
            </a:r>
            <a:r>
              <a:rPr lang="sv-SE" sz="1100" dirty="0" err="1"/>
              <a:t>running</a:t>
            </a:r>
            <a:r>
              <a:rPr lang="sv-SE" sz="1100" dirty="0"/>
              <a:t> </a:t>
            </a:r>
            <a:r>
              <a:rPr lang="sv-SE" sz="1100" dirty="0" err="1"/>
              <a:t>forever</a:t>
            </a:r>
            <a:endParaRPr lang="sv-SE" sz="1100" dirty="0"/>
          </a:p>
          <a:p>
            <a:pPr lvl="1"/>
            <a:r>
              <a:rPr lang="sv-SE" sz="1100" dirty="0" err="1"/>
              <a:t>possibly</a:t>
            </a:r>
            <a:r>
              <a:rPr lang="sv-SE" sz="1100" dirty="0"/>
              <a:t> as </a:t>
            </a:r>
            <a:r>
              <a:rPr lang="sv-SE" sz="1100" dirty="0" err="1"/>
              <a:t>above</a:t>
            </a:r>
            <a:endParaRPr lang="sv-SE" sz="11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3" name="Graphic 52" descr="Man">
            <a:extLst>
              <a:ext uri="{FF2B5EF4-FFF2-40B4-BE49-F238E27FC236}">
                <a16:creationId xmlns:a16="http://schemas.microsoft.com/office/drawing/2014/main" id="{E9A96215-F90B-FF49-BA1D-6A5706A76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6619" y="1660362"/>
            <a:ext cx="519798" cy="519798"/>
          </a:xfrm>
          <a:prstGeom prst="rect">
            <a:avLst/>
          </a:prstGeom>
        </p:spPr>
      </p:pic>
      <p:pic>
        <p:nvPicPr>
          <p:cNvPr id="54" name="Graphic 53" descr="Shopping cart">
            <a:extLst>
              <a:ext uri="{FF2B5EF4-FFF2-40B4-BE49-F238E27FC236}">
                <a16:creationId xmlns:a16="http://schemas.microsoft.com/office/drawing/2014/main" id="{5976062E-E40D-1E4E-A25D-21F8A7281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56693" y="1786737"/>
            <a:ext cx="432560" cy="432560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3D730D9-757A-A043-94EF-24E1191C2FCE}"/>
              </a:ext>
            </a:extLst>
          </p:cNvPr>
          <p:cNvCxnSpPr>
            <a:cxnSpLocks/>
            <a:stCxn id="62" idx="2"/>
            <a:endCxn id="59" idx="0"/>
          </p:cNvCxnSpPr>
          <p:nvPr/>
        </p:nvCxnSpPr>
        <p:spPr>
          <a:xfrm flipH="1">
            <a:off x="5123278" y="3617026"/>
            <a:ext cx="1440665" cy="2987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F9199E5-52A9-E94A-A1B5-AD4C7EDCEB10}"/>
              </a:ext>
            </a:extLst>
          </p:cNvPr>
          <p:cNvCxnSpPr>
            <a:cxnSpLocks/>
            <a:stCxn id="62" idx="2"/>
            <a:endCxn id="60" idx="0"/>
          </p:cNvCxnSpPr>
          <p:nvPr/>
        </p:nvCxnSpPr>
        <p:spPr>
          <a:xfrm flipH="1">
            <a:off x="6563206" y="3617026"/>
            <a:ext cx="737" cy="2987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3074D72-EFCC-8B48-AEF5-87728CB96A7B}"/>
              </a:ext>
            </a:extLst>
          </p:cNvPr>
          <p:cNvCxnSpPr>
            <a:cxnSpLocks/>
            <a:stCxn id="62" idx="2"/>
            <a:endCxn id="61" idx="0"/>
          </p:cNvCxnSpPr>
          <p:nvPr/>
        </p:nvCxnSpPr>
        <p:spPr>
          <a:xfrm>
            <a:off x="6563943" y="3617026"/>
            <a:ext cx="1336244" cy="300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3AA8D6AB-D2F4-6444-9074-8137295A3339}"/>
              </a:ext>
            </a:extLst>
          </p:cNvPr>
          <p:cNvSpPr/>
          <p:nvPr/>
        </p:nvSpPr>
        <p:spPr>
          <a:xfrm>
            <a:off x="4496176" y="3915757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0A76A81-CA51-A745-B71D-9F9A0F13A0D6}"/>
              </a:ext>
            </a:extLst>
          </p:cNvPr>
          <p:cNvSpPr/>
          <p:nvPr/>
        </p:nvSpPr>
        <p:spPr>
          <a:xfrm>
            <a:off x="6044815" y="391575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B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2935BFA-D2FD-804E-9CC9-7B150CDF0546}"/>
              </a:ext>
            </a:extLst>
          </p:cNvPr>
          <p:cNvSpPr/>
          <p:nvPr/>
        </p:nvSpPr>
        <p:spPr>
          <a:xfrm>
            <a:off x="7381796" y="391784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Shop at Store C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509E20-87E8-2244-82D6-386FF1A11B04}"/>
              </a:ext>
            </a:extLst>
          </p:cNvPr>
          <p:cNvSpPr/>
          <p:nvPr/>
        </p:nvSpPr>
        <p:spPr>
          <a:xfrm>
            <a:off x="6284373" y="3286004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5DCB8D2-28C7-9A48-8DB8-CB31FC82F5C1}"/>
              </a:ext>
            </a:extLst>
          </p:cNvPr>
          <p:cNvSpPr txBox="1"/>
          <p:nvPr/>
        </p:nvSpPr>
        <p:spPr>
          <a:xfrm>
            <a:off x="4962808" y="3518385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FFDD507-5DE5-E04F-ABD9-AF317BA58BF7}"/>
              </a:ext>
            </a:extLst>
          </p:cNvPr>
          <p:cNvSpPr txBox="1"/>
          <p:nvPr/>
        </p:nvSpPr>
        <p:spPr>
          <a:xfrm>
            <a:off x="6252137" y="2841626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EE8148-A126-D648-92A2-A0EC16F58D2A}"/>
              </a:ext>
            </a:extLst>
          </p:cNvPr>
          <p:cNvSpPr txBox="1"/>
          <p:nvPr/>
        </p:nvSpPr>
        <p:spPr>
          <a:xfrm>
            <a:off x="7837753" y="2810048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BA0C1A7-0A27-7E4D-B0CF-E79119F66544}"/>
              </a:ext>
            </a:extLst>
          </p:cNvPr>
          <p:cNvCxnSpPr>
            <a:cxnSpLocks/>
            <a:stCxn id="69" idx="2"/>
            <a:endCxn id="68" idx="0"/>
          </p:cNvCxnSpPr>
          <p:nvPr/>
        </p:nvCxnSpPr>
        <p:spPr>
          <a:xfrm>
            <a:off x="7381796" y="2883493"/>
            <a:ext cx="1243113" cy="2472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B0BC6DDC-FF72-2248-B944-81C2ED2D84EB}"/>
              </a:ext>
            </a:extLst>
          </p:cNvPr>
          <p:cNvSpPr/>
          <p:nvPr/>
        </p:nvSpPr>
        <p:spPr>
          <a:xfrm>
            <a:off x="8106518" y="3130730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Eat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8713CEE-4556-C94F-8A7A-F4AB958C8397}"/>
              </a:ext>
            </a:extLst>
          </p:cNvPr>
          <p:cNvSpPr/>
          <p:nvPr/>
        </p:nvSpPr>
        <p:spPr>
          <a:xfrm>
            <a:off x="7102226" y="2552471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 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3328B38-E850-5448-BDF4-1755B8C548DD}"/>
              </a:ext>
            </a:extLst>
          </p:cNvPr>
          <p:cNvCxnSpPr>
            <a:cxnSpLocks/>
            <a:stCxn id="69" idx="2"/>
            <a:endCxn id="62" idx="0"/>
          </p:cNvCxnSpPr>
          <p:nvPr/>
        </p:nvCxnSpPr>
        <p:spPr>
          <a:xfrm flipH="1">
            <a:off x="6563943" y="2883493"/>
            <a:ext cx="817853" cy="4025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78A703A-EE39-654F-B24C-5A74FE595321}"/>
              </a:ext>
            </a:extLst>
          </p:cNvPr>
          <p:cNvSpPr txBox="1"/>
          <p:nvPr/>
        </p:nvSpPr>
        <p:spPr>
          <a:xfrm>
            <a:off x="7110541" y="3513521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DAA00C2-D514-684B-A445-5BF1BB2E0DFC}"/>
              </a:ext>
            </a:extLst>
          </p:cNvPr>
          <p:cNvSpPr txBox="1"/>
          <p:nvPr/>
        </p:nvSpPr>
        <p:spPr>
          <a:xfrm>
            <a:off x="6169120" y="3671493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993DC33-0A44-6E4D-948F-27C37109B01B}"/>
              </a:ext>
            </a:extLst>
          </p:cNvPr>
          <p:cNvSpPr txBox="1"/>
          <p:nvPr/>
        </p:nvSpPr>
        <p:spPr>
          <a:xfrm>
            <a:off x="6542610" y="2183772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69CA27A-595D-A94A-B771-1035BD181F5A}"/>
              </a:ext>
            </a:extLst>
          </p:cNvPr>
          <p:cNvCxnSpPr>
            <a:cxnSpLocks/>
            <a:stCxn id="69" idx="0"/>
          </p:cNvCxnSpPr>
          <p:nvPr/>
        </p:nvCxnSpPr>
        <p:spPr>
          <a:xfrm flipH="1" flipV="1">
            <a:off x="7381795" y="1967890"/>
            <a:ext cx="1" cy="5845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E625A74A-C352-6747-B851-E992DDD051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796" y="2890446"/>
            <a:ext cx="714358" cy="240284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5AD5B1E5-81AC-4041-B6E3-EDB96B421C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2796" y="3165705"/>
            <a:ext cx="1643160" cy="2347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4192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4" y="251752"/>
            <a:ext cx="3342444" cy="614024"/>
          </a:xfrm>
        </p:spPr>
        <p:txBody>
          <a:bodyPr/>
          <a:lstStyle/>
          <a:p>
            <a:r>
              <a:rPr lang="en-GB" dirty="0"/>
              <a:t>Backward chaining and Utility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7A3B03D-4237-4D46-B857-DD856F2135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2" b="-1337"/>
          <a:stretch/>
        </p:blipFill>
        <p:spPr>
          <a:xfrm>
            <a:off x="4741094" y="100358"/>
            <a:ext cx="4402906" cy="504314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820FC0-8DB5-6341-932C-1C180B37D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2852618"/>
            <a:ext cx="3734602" cy="1425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AC229C-90A2-CD41-9A28-A7923F8C2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0" y="1343978"/>
            <a:ext cx="2880543" cy="1227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3B0950-2B83-6640-A534-01C932E76F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54" y="4254192"/>
            <a:ext cx="1665544" cy="812801"/>
          </a:xfrm>
          <a:prstGeom prst="rect">
            <a:avLst/>
          </a:prstGeom>
        </p:spPr>
      </p:pic>
      <p:pic>
        <p:nvPicPr>
          <p:cNvPr id="3" name="Graphic 2" descr="Spoon">
            <a:extLst>
              <a:ext uri="{FF2B5EF4-FFF2-40B4-BE49-F238E27FC236}">
                <a16:creationId xmlns:a16="http://schemas.microsoft.com/office/drawing/2014/main" id="{8990052F-F980-5646-A1D5-F3377A5A1E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01212" y="4325090"/>
            <a:ext cx="495761" cy="495761"/>
          </a:xfrm>
          <a:prstGeom prst="rect">
            <a:avLst/>
          </a:prstGeom>
        </p:spPr>
      </p:pic>
      <p:pic>
        <p:nvPicPr>
          <p:cNvPr id="10" name="Graphic 9" descr="Table setting">
            <a:extLst>
              <a:ext uri="{FF2B5EF4-FFF2-40B4-BE49-F238E27FC236}">
                <a16:creationId xmlns:a16="http://schemas.microsoft.com/office/drawing/2014/main" id="{8DBF09DA-4171-F741-9B5B-39789BFABA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96973" y="4254192"/>
            <a:ext cx="614025" cy="614025"/>
          </a:xfrm>
          <a:prstGeom prst="rect">
            <a:avLst/>
          </a:prstGeom>
        </p:spPr>
      </p:pic>
      <p:pic>
        <p:nvPicPr>
          <p:cNvPr id="21" name="Graphic 20" descr="Fork">
            <a:extLst>
              <a:ext uri="{FF2B5EF4-FFF2-40B4-BE49-F238E27FC236}">
                <a16:creationId xmlns:a16="http://schemas.microsoft.com/office/drawing/2014/main" id="{A86340AA-4ECA-F946-A169-566DDF0F34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71952" y="4325090"/>
            <a:ext cx="495761" cy="49576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5505ABB-DEF3-904B-B93A-51C9FAFD6B4D}"/>
              </a:ext>
            </a:extLst>
          </p:cNvPr>
          <p:cNvCxnSpPr>
            <a:cxnSpLocks/>
          </p:cNvCxnSpPr>
          <p:nvPr/>
        </p:nvCxnSpPr>
        <p:spPr>
          <a:xfrm>
            <a:off x="2699768" y="4077327"/>
            <a:ext cx="40144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82728E3-40DF-DA49-B3FA-01BE28EC4C71}"/>
              </a:ext>
            </a:extLst>
          </p:cNvPr>
          <p:cNvCxnSpPr>
            <a:cxnSpLocks/>
          </p:cNvCxnSpPr>
          <p:nvPr/>
        </p:nvCxnSpPr>
        <p:spPr>
          <a:xfrm>
            <a:off x="1871230" y="3516049"/>
            <a:ext cx="696483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86E8E8-B0F4-FB4D-BF18-5DF53A9C2F86}"/>
              </a:ext>
            </a:extLst>
          </p:cNvPr>
          <p:cNvCxnSpPr>
            <a:cxnSpLocks/>
          </p:cNvCxnSpPr>
          <p:nvPr/>
        </p:nvCxnSpPr>
        <p:spPr>
          <a:xfrm>
            <a:off x="6249942" y="2397210"/>
            <a:ext cx="429638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73EA81-B1AD-2347-9423-487E4335FDCC}"/>
              </a:ext>
            </a:extLst>
          </p:cNvPr>
          <p:cNvCxnSpPr>
            <a:cxnSpLocks/>
          </p:cNvCxnSpPr>
          <p:nvPr/>
        </p:nvCxnSpPr>
        <p:spPr>
          <a:xfrm>
            <a:off x="7407274" y="1343978"/>
            <a:ext cx="457201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Close">
            <a:extLst>
              <a:ext uri="{FF2B5EF4-FFF2-40B4-BE49-F238E27FC236}">
                <a16:creationId xmlns:a16="http://schemas.microsoft.com/office/drawing/2014/main" id="{495B3B30-9DA4-E943-91BF-D564821206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84646" y="2317545"/>
            <a:ext cx="183422" cy="1834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309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a Utility BT to a standard one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422" y="1273844"/>
            <a:ext cx="4596222" cy="1536204"/>
          </a:xfrm>
        </p:spPr>
        <p:txBody>
          <a:bodyPr/>
          <a:lstStyle/>
          <a:p>
            <a:r>
              <a:rPr lang="sv-SE" sz="1400" dirty="0"/>
              <a:t>By </a:t>
            </a:r>
            <a:r>
              <a:rPr lang="sv-SE" sz="1400" dirty="0" err="1"/>
              <a:t>choosing</a:t>
            </a:r>
            <a:r>
              <a:rPr lang="sv-SE" sz="1400" dirty="0"/>
              <a:t> the </a:t>
            </a:r>
            <a:r>
              <a:rPr lang="sv-SE" sz="1400" dirty="0" err="1"/>
              <a:t>conditions</a:t>
            </a:r>
            <a:r>
              <a:rPr lang="sv-SE" sz="1400" dirty="0"/>
              <a:t> </a:t>
            </a:r>
            <a:r>
              <a:rPr lang="sv-SE" sz="1400" dirty="0" err="1"/>
              <a:t>we</a:t>
            </a:r>
            <a:r>
              <a:rPr lang="sv-SE" sz="1400" dirty="0"/>
              <a:t> </a:t>
            </a:r>
            <a:r>
              <a:rPr lang="sv-SE" sz="1400" dirty="0" err="1"/>
              <a:t>can</a:t>
            </a:r>
            <a:r>
              <a:rPr lang="sv-SE" sz="1400" dirty="0"/>
              <a:t> </a:t>
            </a:r>
            <a:r>
              <a:rPr lang="sv-SE" sz="1400" dirty="0" err="1"/>
              <a:t>create</a:t>
            </a:r>
            <a:r>
              <a:rPr lang="sv-SE" sz="1400" dirty="0"/>
              <a:t> an </a:t>
            </a:r>
            <a:r>
              <a:rPr lang="sv-SE" sz="1400" dirty="0" err="1"/>
              <a:t>equivalent</a:t>
            </a:r>
            <a:r>
              <a:rPr lang="sv-SE" sz="1400" dirty="0"/>
              <a:t> BT</a:t>
            </a:r>
          </a:p>
          <a:p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possibly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less transparent)</a:t>
            </a:r>
          </a:p>
          <a:p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difficult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for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subtrees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</a:p>
          <a:p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100577" y="3917848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441906" y="344676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629118" y="3092884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847575" y="3670266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629118" y="3670266"/>
            <a:ext cx="810801" cy="2386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3909876" y="3092884"/>
            <a:ext cx="923105" cy="358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3909876" y="3092884"/>
            <a:ext cx="3858920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812817" y="3908911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A: 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304440" y="3921980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645769" y="3450895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4051438" y="3674398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832981" y="3674398"/>
            <a:ext cx="654427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969017" y="3900512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B: 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6240255" y="3939316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581584" y="3468231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987253" y="3691734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768796" y="3691734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804331" y="3917848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C: 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630306" y="2761862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r>
              <a:rPr lang="en-US" baseline="-25000" dirty="0">
                <a:solidFill>
                  <a:schemeClr val="tx1"/>
                </a:solidFill>
                <a:sym typeface="Wingdings" pitchFamily="2" charset="2"/>
              </a:rPr>
              <a:t>U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48018"/>
          <a:stretch/>
        </p:blipFill>
        <p:spPr>
          <a:xfrm flipH="1">
            <a:off x="6743503" y="1965017"/>
            <a:ext cx="1579940" cy="641571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22759" y="2143819"/>
            <a:ext cx="519798" cy="5197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C9671BB-6D14-8745-9B77-EDA7B014E5E1}"/>
              </a:ext>
            </a:extLst>
          </p:cNvPr>
          <p:cNvSpPr txBox="1"/>
          <p:nvPr/>
        </p:nvSpPr>
        <p:spPr>
          <a:xfrm>
            <a:off x="2536018" y="3304598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A8703A-F214-8C46-81F5-49170B4E8D16}"/>
              </a:ext>
            </a:extLst>
          </p:cNvPr>
          <p:cNvSpPr txBox="1"/>
          <p:nvPr/>
        </p:nvSpPr>
        <p:spPr>
          <a:xfrm>
            <a:off x="5148585" y="3326067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8A89EC-522E-1142-8D26-F68BC464A412}"/>
              </a:ext>
            </a:extLst>
          </p:cNvPr>
          <p:cNvSpPr txBox="1"/>
          <p:nvPr/>
        </p:nvSpPr>
        <p:spPr>
          <a:xfrm>
            <a:off x="3747185" y="3562363"/>
            <a:ext cx="8605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utility value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FF7D6C-DB93-CB49-B926-24FCB59112A9}"/>
              </a:ext>
            </a:extLst>
          </p:cNvPr>
          <p:cNvSpPr txBox="1"/>
          <p:nvPr/>
        </p:nvSpPr>
        <p:spPr>
          <a:xfrm>
            <a:off x="4572000" y="1183353"/>
            <a:ext cx="45305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What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if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could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measure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each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Then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just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choose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best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one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!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6169352" y="2261200"/>
            <a:ext cx="216457" cy="216457"/>
          </a:xfrm>
          <a:prstGeom prst="rect">
            <a:avLst/>
          </a:prstGeom>
        </p:spPr>
      </p:pic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B446025F-0746-844A-917E-80F595D512CD}"/>
              </a:ext>
            </a:extLst>
          </p:cNvPr>
          <p:cNvCxnSpPr>
            <a:cxnSpLocks/>
            <a:stCxn id="12" idx="3"/>
            <a:endCxn id="29" idx="2"/>
          </p:cNvCxnSpPr>
          <p:nvPr/>
        </p:nvCxnSpPr>
        <p:spPr>
          <a:xfrm flipV="1">
            <a:off x="1816330" y="3092884"/>
            <a:ext cx="2093546" cy="4656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70A59F09-E110-864B-904B-EBC5578DEF3A}"/>
              </a:ext>
            </a:extLst>
          </p:cNvPr>
          <p:cNvCxnSpPr>
            <a:cxnSpLocks/>
            <a:stCxn id="20" idx="1"/>
            <a:endCxn id="29" idx="2"/>
          </p:cNvCxnSpPr>
          <p:nvPr/>
        </p:nvCxnSpPr>
        <p:spPr>
          <a:xfrm rot="10800000">
            <a:off x="3909877" y="3092885"/>
            <a:ext cx="735893" cy="4697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3D49251-4C9E-6D44-AB3A-756196EF32A1}"/>
              </a:ext>
            </a:extLst>
          </p:cNvPr>
          <p:cNvCxnSpPr>
            <a:cxnSpLocks/>
            <a:stCxn id="25" idx="1"/>
            <a:endCxn id="29" idx="2"/>
          </p:cNvCxnSpPr>
          <p:nvPr/>
        </p:nvCxnSpPr>
        <p:spPr>
          <a:xfrm rot="10800000">
            <a:off x="3909876" y="3092885"/>
            <a:ext cx="3671708" cy="4870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627A067F-86AA-904E-BB2D-2B898990D036}"/>
              </a:ext>
            </a:extLst>
          </p:cNvPr>
          <p:cNvSpPr/>
          <p:nvPr/>
        </p:nvSpPr>
        <p:spPr>
          <a:xfrm>
            <a:off x="25452" y="3994247"/>
            <a:ext cx="1644243" cy="71466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Util. A &gt; Util. B AND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Util. A &gt; Util. C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69DB929-5B5D-E049-962B-5E0C1B122C32}"/>
              </a:ext>
            </a:extLst>
          </p:cNvPr>
          <p:cNvSpPr/>
          <p:nvPr/>
        </p:nvSpPr>
        <p:spPr>
          <a:xfrm>
            <a:off x="3187128" y="3994173"/>
            <a:ext cx="1706064" cy="71466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Util. B &gt; Util. C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87BFF2-51AA-1A4A-95F9-3C245B8C5306}"/>
              </a:ext>
            </a:extLst>
          </p:cNvPr>
          <p:cNvSpPr/>
          <p:nvPr/>
        </p:nvSpPr>
        <p:spPr>
          <a:xfrm>
            <a:off x="6075880" y="4001214"/>
            <a:ext cx="1706064" cy="71466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True</a:t>
            </a:r>
          </a:p>
        </p:txBody>
      </p:sp>
      <p:pic>
        <p:nvPicPr>
          <p:cNvPr id="49" name="Graphic 48" descr="Close">
            <a:extLst>
              <a:ext uri="{FF2B5EF4-FFF2-40B4-BE49-F238E27FC236}">
                <a16:creationId xmlns:a16="http://schemas.microsoft.com/office/drawing/2014/main" id="{BE10751B-288D-844C-9E43-316DBB00B2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7810" y="2960082"/>
            <a:ext cx="183422" cy="1834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729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32" grpId="0"/>
      <p:bldP spid="33" grpId="0"/>
      <p:bldP spid="34" grpId="0"/>
      <p:bldP spid="38" grpId="0" animBg="1"/>
      <p:bldP spid="41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9FDE19E-5CD8-F546-9AA5-0F1F5D7F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Utility BTs</a:t>
            </a:r>
            <a:endParaRPr lang="en-GB" b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C771317-7A3B-AB4F-A106-3CFD0649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88D7F-59A6-8048-B7DE-9BBE6CD06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422" y="1273844"/>
            <a:ext cx="4596222" cy="1536204"/>
          </a:xfrm>
        </p:spPr>
        <p:txBody>
          <a:bodyPr/>
          <a:lstStyle/>
          <a:p>
            <a:r>
              <a:rPr lang="sv-SE" sz="1400" dirty="0"/>
              <a:t>The order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siblings</a:t>
            </a:r>
            <a:r>
              <a:rPr lang="sv-SE" sz="1400" dirty="0"/>
              <a:t> in a BT is </a:t>
            </a:r>
          </a:p>
          <a:p>
            <a:pPr lvl="1"/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important</a:t>
            </a:r>
            <a:endParaRPr lang="sv-SE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1"/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fixed</a:t>
            </a:r>
            <a:endParaRPr lang="sv-SE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Can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we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change</a:t>
            </a:r>
            <a:r>
              <a:rPr lang="sv-SE" sz="1400" dirty="0">
                <a:solidFill>
                  <a:srgbClr val="222222"/>
                </a:solidFill>
                <a:latin typeface="Arial" panose="020B0604020202020204" pitchFamily="34" charset="0"/>
              </a:rPr>
              <a:t> the order on the fly?</a:t>
            </a:r>
          </a:p>
          <a:p>
            <a:pPr lvl="1"/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Yes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: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Utility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 BTs</a:t>
            </a:r>
          </a:p>
          <a:p>
            <a:pPr lvl="1"/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Fallbacks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 (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most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of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 the 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time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) </a:t>
            </a:r>
          </a:p>
          <a:p>
            <a:pPr lvl="1"/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Sequences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 (</a:t>
            </a:r>
            <a:r>
              <a:rPr lang="sv-SE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sometimes</a:t>
            </a:r>
            <a:r>
              <a:rPr lang="sv-SE" sz="12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</a:p>
          <a:p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31BA90D-9B69-FE41-A395-47AADAFC0828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0A1DA-887D-C847-83AA-413843865A53}"/>
              </a:ext>
            </a:extLst>
          </p:cNvPr>
          <p:cNvSpPr/>
          <p:nvPr/>
        </p:nvSpPr>
        <p:spPr>
          <a:xfrm>
            <a:off x="423963" y="396245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1F372-006E-BD48-8434-426C347F2C67}"/>
              </a:ext>
            </a:extLst>
          </p:cNvPr>
          <p:cNvSpPr/>
          <p:nvPr/>
        </p:nvSpPr>
        <p:spPr>
          <a:xfrm>
            <a:off x="1765292" y="349136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09C14D-23BF-0E41-AE9B-D97F845B7EB7}"/>
              </a:ext>
            </a:extLst>
          </p:cNvPr>
          <p:cNvCxnSpPr>
            <a:cxnSpLocks/>
            <a:stCxn id="29" idx="2"/>
            <a:endCxn id="12" idx="0"/>
          </p:cNvCxnSpPr>
          <p:nvPr/>
        </p:nvCxnSpPr>
        <p:spPr>
          <a:xfrm flipH="1">
            <a:off x="1952504" y="3137489"/>
            <a:ext cx="2280758" cy="353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1CE25D-48DA-F045-AA9A-9000CC5297FB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1170961" y="371487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2661DD-C6B6-CF42-9D62-DBD821E8545D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>
            <a:off x="1952504" y="3714871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86DFF-C969-4547-8A80-4F2C87E797FB}"/>
              </a:ext>
            </a:extLst>
          </p:cNvPr>
          <p:cNvCxnSpPr>
            <a:cxnSpLocks/>
            <a:stCxn id="29" idx="2"/>
            <a:endCxn id="20" idx="0"/>
          </p:cNvCxnSpPr>
          <p:nvPr/>
        </p:nvCxnSpPr>
        <p:spPr>
          <a:xfrm>
            <a:off x="4233262" y="3137489"/>
            <a:ext cx="689187" cy="357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8BEF2E-D606-3C4D-81E6-BAA2F02D3E5C}"/>
              </a:ext>
            </a:extLst>
          </p:cNvPr>
          <p:cNvCxnSpPr>
            <a:cxnSpLocks/>
            <a:stCxn id="29" idx="2"/>
            <a:endCxn id="25" idx="0"/>
          </p:cNvCxnSpPr>
          <p:nvPr/>
        </p:nvCxnSpPr>
        <p:spPr>
          <a:xfrm>
            <a:off x="4233262" y="3137489"/>
            <a:ext cx="3436385" cy="375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054CDAE-A520-534D-B344-C8B831C36879}"/>
              </a:ext>
            </a:extLst>
          </p:cNvPr>
          <p:cNvSpPr/>
          <p:nvPr/>
        </p:nvSpPr>
        <p:spPr>
          <a:xfrm>
            <a:off x="1988038" y="3940985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Retreat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C21F416-23BB-FF4F-9241-6C9C96DE4936}"/>
              </a:ext>
            </a:extLst>
          </p:cNvPr>
          <p:cNvSpPr/>
          <p:nvPr/>
        </p:nvSpPr>
        <p:spPr>
          <a:xfrm>
            <a:off x="3393908" y="3965833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far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C5E844-1AEF-B34A-8F9A-706032FCF3A4}"/>
              </a:ext>
            </a:extLst>
          </p:cNvPr>
          <p:cNvSpPr/>
          <p:nvPr/>
        </p:nvSpPr>
        <p:spPr>
          <a:xfrm>
            <a:off x="4735237" y="3494748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C1DE86-65FE-D148-BFEF-9682225C2CCE}"/>
              </a:ext>
            </a:extLst>
          </p:cNvPr>
          <p:cNvCxnSpPr>
            <a:cxnSpLocks/>
            <a:stCxn id="20" idx="2"/>
            <a:endCxn id="19" idx="0"/>
          </p:cNvCxnSpPr>
          <p:nvPr/>
        </p:nvCxnSpPr>
        <p:spPr>
          <a:xfrm flipH="1">
            <a:off x="4140906" y="3718251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FF1A76-CF8B-B34F-B794-B48C317C0EDC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4922449" y="3718251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9F3C1F0-733D-8E47-A3E5-C1D4F6A0E675}"/>
              </a:ext>
            </a:extLst>
          </p:cNvPr>
          <p:cNvSpPr/>
          <p:nvPr/>
        </p:nvSpPr>
        <p:spPr>
          <a:xfrm>
            <a:off x="4957984" y="3944365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longbow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EDA5F2-7DB0-1B4B-897E-17700C913059}"/>
              </a:ext>
            </a:extLst>
          </p:cNvPr>
          <p:cNvSpPr/>
          <p:nvPr/>
        </p:nvSpPr>
        <p:spPr>
          <a:xfrm>
            <a:off x="6141106" y="398392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Enemy close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2A51F9-6C08-DA4A-96A9-68FA0ED6DF65}"/>
              </a:ext>
            </a:extLst>
          </p:cNvPr>
          <p:cNvSpPr/>
          <p:nvPr/>
        </p:nvSpPr>
        <p:spPr>
          <a:xfrm>
            <a:off x="7482435" y="351283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8A662-1A04-2C4D-B4A6-12530B5F49DD}"/>
              </a:ext>
            </a:extLst>
          </p:cNvPr>
          <p:cNvCxnSpPr>
            <a:cxnSpLocks/>
            <a:stCxn id="25" idx="2"/>
            <a:endCxn id="24" idx="0"/>
          </p:cNvCxnSpPr>
          <p:nvPr/>
        </p:nvCxnSpPr>
        <p:spPr>
          <a:xfrm flipH="1">
            <a:off x="6888104" y="373633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E76594-6A8D-9045-BDCD-A0E144127D6B}"/>
              </a:ext>
            </a:extLst>
          </p:cNvPr>
          <p:cNvCxnSpPr>
            <a:cxnSpLocks/>
            <a:stCxn id="25" idx="2"/>
            <a:endCxn id="28" idx="0"/>
          </p:cNvCxnSpPr>
          <p:nvPr/>
        </p:nvCxnSpPr>
        <p:spPr>
          <a:xfrm>
            <a:off x="7669647" y="3736339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9AC43-598A-B24C-AB28-76DEAF9E2439}"/>
              </a:ext>
            </a:extLst>
          </p:cNvPr>
          <p:cNvSpPr/>
          <p:nvPr/>
        </p:nvSpPr>
        <p:spPr>
          <a:xfrm>
            <a:off x="7705182" y="3962453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Use sword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ACD37-FAEA-E747-8FF9-0C8891EC900A}"/>
              </a:ext>
            </a:extLst>
          </p:cNvPr>
          <p:cNvSpPr/>
          <p:nvPr/>
        </p:nvSpPr>
        <p:spPr>
          <a:xfrm>
            <a:off x="3953692" y="2806467"/>
            <a:ext cx="559139" cy="3310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" name="Graphic 29" descr="Dragon dance">
            <a:extLst>
              <a:ext uri="{FF2B5EF4-FFF2-40B4-BE49-F238E27FC236}">
                <a16:creationId xmlns:a16="http://schemas.microsoft.com/office/drawing/2014/main" id="{FACBF1EA-6ECB-CD44-AF72-AC00BF6FE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-1735"/>
          <a:stretch/>
        </p:blipFill>
        <p:spPr>
          <a:xfrm flipH="1">
            <a:off x="7066889" y="2009622"/>
            <a:ext cx="1579940" cy="1255632"/>
          </a:xfrm>
          <a:prstGeom prst="rect">
            <a:avLst/>
          </a:prstGeom>
        </p:spPr>
      </p:pic>
      <p:pic>
        <p:nvPicPr>
          <p:cNvPr id="31" name="Graphic 30" descr="Man">
            <a:extLst>
              <a:ext uri="{FF2B5EF4-FFF2-40B4-BE49-F238E27FC236}">
                <a16:creationId xmlns:a16="http://schemas.microsoft.com/office/drawing/2014/main" id="{B87312EA-6F2F-3445-B2CB-5EB9A09EE8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6145" y="2188424"/>
            <a:ext cx="519798" cy="5197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DF12E16-84CA-9F4D-809D-862778A8C8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3162">
            <a:off x="6492738" y="2305805"/>
            <a:ext cx="216457" cy="2164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C5937F-1227-0D43-9344-60AAAB05749E}"/>
              </a:ext>
            </a:extLst>
          </p:cNvPr>
          <p:cNvSpPr/>
          <p:nvPr/>
        </p:nvSpPr>
        <p:spPr>
          <a:xfrm>
            <a:off x="7191496" y="2640746"/>
            <a:ext cx="1655586" cy="59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69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|11.2|1.3|13.1|21.3|4.9|1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20.5|14.8|18.2|20|55.4|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6.3|26.7|22.7|32.2|2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6.3|8.5|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.5|3|6.2|5.1|65.3|1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4|11|21.9|13.2|9.2|37.8|3.5|2.4|14.1|6.4|20.2|4.9|35.7|1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20.7|20.3|17.5|2.9|2.5|24.9|8.7|26.8|4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8|11.6|1.9|7.2|4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9.2|28.8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38030</TotalTime>
  <Words>832</Words>
  <Application>Microsoft Macintosh PowerPoint</Application>
  <PresentationFormat>On-screen Show (16:9)</PresentationFormat>
  <Paragraphs>239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Systemtypsnitt</vt:lpstr>
      <vt:lpstr>KTH_PPT-mall</vt:lpstr>
      <vt:lpstr>Utility Behavior Trees </vt:lpstr>
      <vt:lpstr>Utility BTs</vt:lpstr>
      <vt:lpstr>Drawbacks of fixed order…</vt:lpstr>
      <vt:lpstr>Utility?</vt:lpstr>
      <vt:lpstr>Success is good (Hannaford 2016)</vt:lpstr>
      <vt:lpstr>Reward is good</vt:lpstr>
      <vt:lpstr>Can we aggregate Utility up the BT?</vt:lpstr>
      <vt:lpstr>Backward chaining and Utility</vt:lpstr>
      <vt:lpstr>Converting a Utility BT to a standard one</vt:lpstr>
      <vt:lpstr>Utility BTs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303</cp:revision>
  <cp:lastPrinted>2013-05-27T09:10:21Z</cp:lastPrinted>
  <dcterms:created xsi:type="dcterms:W3CDTF">2019-02-11T09:39:15Z</dcterms:created>
  <dcterms:modified xsi:type="dcterms:W3CDTF">2022-11-18T09:02:03Z</dcterms:modified>
</cp:coreProperties>
</file>