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9" r:id="rId2"/>
    <p:sldId id="529" r:id="rId3"/>
    <p:sldId id="552" r:id="rId4"/>
    <p:sldId id="546" r:id="rId5"/>
    <p:sldId id="547" r:id="rId6"/>
    <p:sldId id="553" r:id="rId7"/>
    <p:sldId id="549" r:id="rId8"/>
    <p:sldId id="550" r:id="rId9"/>
    <p:sldId id="555" r:id="rId10"/>
    <p:sldId id="554" r:id="rId11"/>
    <p:sldId id="273" r:id="rId12"/>
  </p:sldIdLst>
  <p:sldSz cx="9144000" cy="5143500" type="screen16x9"/>
  <p:notesSz cx="6858000" cy="91440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495" autoAdjust="0"/>
    <p:restoredTop sz="92683" autoAdjust="0"/>
  </p:normalViewPr>
  <p:slideViewPr>
    <p:cSldViewPr snapToGrid="0">
      <p:cViewPr varScale="1">
        <p:scale>
          <a:sx n="125" d="100"/>
          <a:sy n="125" d="100"/>
        </p:scale>
        <p:origin x="160" y="4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714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80 different feelings (did you know that?)</a:t>
            </a:r>
          </a:p>
          <a:p>
            <a:endParaRPr lang="en-US" dirty="0"/>
          </a:p>
          <a:p>
            <a:r>
              <a:rPr lang="en-US" dirty="0"/>
              <a:t>mourning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7776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628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3" Type="http://schemas.openxmlformats.org/officeDocument/2006/relationships/image" Target="../media/image7.pn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jp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hyperlink" Target="https://en.wikipedia.org/wiki/Psychological_Review" TargetMode="External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135840"/>
            <a:ext cx="6834196" cy="1159818"/>
          </a:xfrm>
        </p:spPr>
        <p:txBody>
          <a:bodyPr/>
          <a:lstStyle/>
          <a:p>
            <a:r>
              <a:rPr lang="en-GB" sz="3200" dirty="0" err="1"/>
              <a:t>Behavior</a:t>
            </a:r>
            <a:r>
              <a:rPr lang="en-GB" sz="3200" dirty="0"/>
              <a:t> Trees and the Needs of Maslow, Asimov and Rosenberg</a:t>
            </a:r>
            <a:br>
              <a:rPr lang="en-GB" sz="3200" dirty="0"/>
            </a:br>
            <a:endParaRPr lang="en-GB" sz="28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354803"/>
            <a:ext cx="8181215" cy="4338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</a:t>
            </a:r>
            <a:r>
              <a:rPr lang="en-GB" sz="1400"/>
              <a:t>part 13)</a:t>
            </a:r>
            <a:endParaRPr lang="en-GB" sz="1400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</a:t>
            </a:r>
            <a:r>
              <a:rPr lang="en-GB" sz="1400" dirty="0" err="1"/>
              <a:t>Petter</a:t>
            </a:r>
            <a:r>
              <a:rPr lang="en-GB" sz="1400" dirty="0"/>
              <a:t>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E642D5-E90C-2F49-AA18-6B173D59A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714" y="3175821"/>
            <a:ext cx="3102978" cy="12759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148D1D-87DB-2947-A836-06BE10C4C748}"/>
              </a:ext>
            </a:extLst>
          </p:cNvPr>
          <p:cNvSpPr txBox="1"/>
          <p:nvPr/>
        </p:nvSpPr>
        <p:spPr>
          <a:xfrm rot="20578920">
            <a:off x="379297" y="3861413"/>
            <a:ext cx="177437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What are the top level goals of my agent?</a:t>
            </a:r>
          </a:p>
        </p:txBody>
      </p:sp>
    </p:spTree>
    <p:extLst>
      <p:ext uri="{BB962C8B-B14F-4D97-AF65-F5344CB8AC3E}">
        <p14:creationId xmlns:p14="http://schemas.microsoft.com/office/powerpoint/2010/main" val="79248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507C77-7520-CB45-84EB-E2D273AA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Choosing the top level goals of an agent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84B31-02AD-394D-BB2E-FBEF186F35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4969345" cy="3612000"/>
          </a:xfrm>
        </p:spPr>
        <p:txBody>
          <a:bodyPr/>
          <a:lstStyle/>
          <a:p>
            <a:r>
              <a:rPr lang="en-US" dirty="0"/>
              <a:t>When doing </a:t>
            </a:r>
            <a:r>
              <a:rPr lang="en-US" dirty="0" err="1"/>
              <a:t>Backchained</a:t>
            </a:r>
            <a:r>
              <a:rPr lang="en-US" dirty="0"/>
              <a:t> designs, we start from the “top level goals” of an agent</a:t>
            </a:r>
          </a:p>
          <a:p>
            <a:r>
              <a:rPr lang="en-US" dirty="0"/>
              <a:t>What are those?</a:t>
            </a:r>
          </a:p>
          <a:p>
            <a:r>
              <a:rPr lang="en-US" dirty="0"/>
              <a:t>What motivates a human?</a:t>
            </a:r>
          </a:p>
          <a:p>
            <a:pPr lvl="1"/>
            <a:r>
              <a:rPr lang="en-US" dirty="0"/>
              <a:t>Needs (ex: need rest)</a:t>
            </a:r>
          </a:p>
          <a:p>
            <a:pPr lvl="1"/>
            <a:r>
              <a:rPr lang="en-US" dirty="0"/>
              <a:t>Feelings (ex: feel tired)</a:t>
            </a:r>
          </a:p>
          <a:p>
            <a:pPr lvl="1"/>
            <a:endParaRPr lang="en-US" dirty="0"/>
          </a:p>
          <a:p>
            <a:r>
              <a:rPr lang="en-US" dirty="0"/>
              <a:t>Can this be translated to agent AI?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808C6E-965B-A54C-88C8-36CC91FC2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835" y="3299294"/>
            <a:ext cx="3734602" cy="1425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E74958-1912-F141-93F7-95BB3D929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864" y="1343978"/>
            <a:ext cx="2880543" cy="12277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5B4F0E-A6DC-1246-B95D-4E04DA456125}"/>
              </a:ext>
            </a:extLst>
          </p:cNvPr>
          <p:cNvSpPr txBox="1"/>
          <p:nvPr/>
        </p:nvSpPr>
        <p:spPr>
          <a:xfrm rot="20578920">
            <a:off x="379297" y="3999912"/>
            <a:ext cx="177437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What are the top level goals?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6546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AC9A3F-8C77-B745-9B8B-D0B3F36258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7"/>
          <a:stretch/>
        </p:blipFill>
        <p:spPr>
          <a:xfrm>
            <a:off x="5086248" y="71522"/>
            <a:ext cx="3806927" cy="30871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E61B29-4F5B-9D45-BCC9-E31DFEB44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Maslow's hierarchy of needs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7CD1ED-97CB-8A48-9AD6-2BAD5C24BE0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E0C69-506A-EB4B-BB7B-EEEB0A1FE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D271F4-68DC-DE40-866E-A4174A3918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4270396" cy="1676282"/>
          </a:xfrm>
        </p:spPr>
        <p:txBody>
          <a:bodyPr/>
          <a:lstStyle/>
          <a:p>
            <a:r>
              <a:rPr lang="en-US" dirty="0"/>
              <a:t>"A Theory of Human Motivation" in </a:t>
            </a:r>
            <a:r>
              <a:rPr lang="en-US" i="1" dirty="0">
                <a:hlinkClick r:id="rId4" tooltip="Psychological Review"/>
              </a:rPr>
              <a:t>Psychological Review</a:t>
            </a:r>
            <a:r>
              <a:rPr lang="en-US" i="1" dirty="0"/>
              <a:t> (1943)</a:t>
            </a:r>
          </a:p>
          <a:p>
            <a:r>
              <a:rPr lang="en-US" dirty="0"/>
              <a:t>Assumption: In order for </a:t>
            </a:r>
            <a:r>
              <a:rPr lang="en-US" b="1" dirty="0"/>
              <a:t>motivation to arise</a:t>
            </a:r>
            <a:r>
              <a:rPr lang="en-US" dirty="0"/>
              <a:t> at the next stage, </a:t>
            </a:r>
            <a:r>
              <a:rPr lang="en-US" b="1" dirty="0"/>
              <a:t>the previous stage must be satisfied</a:t>
            </a:r>
            <a:r>
              <a:rPr lang="en-US" dirty="0"/>
              <a:t> within the agent.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0BAFA6-2501-A546-B022-40D390B911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29"/>
          <a:stretch/>
        </p:blipFill>
        <p:spPr>
          <a:xfrm>
            <a:off x="7830098" y="71522"/>
            <a:ext cx="1190334" cy="78548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0F6962E-D304-714B-ACB9-E1FA3D55675E}"/>
              </a:ext>
            </a:extLst>
          </p:cNvPr>
          <p:cNvSpPr/>
          <p:nvPr/>
        </p:nvSpPr>
        <p:spPr>
          <a:xfrm>
            <a:off x="187697" y="396245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Not hungry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7AA39B-2428-E145-B31E-B736D6625232}"/>
              </a:ext>
            </a:extLst>
          </p:cNvPr>
          <p:cNvCxnSpPr>
            <a:cxnSpLocks/>
            <a:stCxn id="27" idx="2"/>
            <a:endCxn id="51" idx="0"/>
          </p:cNvCxnSpPr>
          <p:nvPr/>
        </p:nvCxnSpPr>
        <p:spPr>
          <a:xfrm>
            <a:off x="4648250" y="3715295"/>
            <a:ext cx="2233849" cy="2471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B4858E-93F2-EB42-8459-4FD6D2D05360}"/>
              </a:ext>
            </a:extLst>
          </p:cNvPr>
          <p:cNvCxnSpPr>
            <a:cxnSpLocks/>
            <a:stCxn id="27" idx="2"/>
            <a:endCxn id="9" idx="0"/>
          </p:cNvCxnSpPr>
          <p:nvPr/>
        </p:nvCxnSpPr>
        <p:spPr>
          <a:xfrm flipH="1">
            <a:off x="934695" y="3715295"/>
            <a:ext cx="3713555" cy="2471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C46B3B-2DBB-FD46-B903-378EF9BC9E2F}"/>
              </a:ext>
            </a:extLst>
          </p:cNvPr>
          <p:cNvCxnSpPr>
            <a:cxnSpLocks/>
            <a:stCxn id="27" idx="2"/>
            <a:endCxn id="64" idx="0"/>
          </p:cNvCxnSpPr>
          <p:nvPr/>
        </p:nvCxnSpPr>
        <p:spPr>
          <a:xfrm>
            <a:off x="4648250" y="3715295"/>
            <a:ext cx="3720700" cy="238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3AFDB6AB-1E56-0042-BABF-4EB8C94BFC6E}"/>
              </a:ext>
            </a:extLst>
          </p:cNvPr>
          <p:cNvSpPr/>
          <p:nvPr/>
        </p:nvSpPr>
        <p:spPr>
          <a:xfrm>
            <a:off x="1674548" y="395372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Not homeless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66B394-4696-C141-BA96-07807DE566FE}"/>
              </a:ext>
            </a:extLst>
          </p:cNvPr>
          <p:cNvCxnSpPr>
            <a:cxnSpLocks/>
            <a:stCxn id="27" idx="2"/>
            <a:endCxn id="17" idx="0"/>
          </p:cNvCxnSpPr>
          <p:nvPr/>
        </p:nvCxnSpPr>
        <p:spPr>
          <a:xfrm flipH="1">
            <a:off x="2421546" y="3715295"/>
            <a:ext cx="2226704" cy="238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ACC2EA90-B410-3E4E-AE79-3C40F5D066CB}"/>
              </a:ext>
            </a:extLst>
          </p:cNvPr>
          <p:cNvSpPr/>
          <p:nvPr/>
        </p:nvSpPr>
        <p:spPr>
          <a:xfrm>
            <a:off x="3161399" y="394041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Not lonely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96C5626-6688-8748-9A94-88CEEEEF985F}"/>
              </a:ext>
            </a:extLst>
          </p:cNvPr>
          <p:cNvCxnSpPr>
            <a:cxnSpLocks/>
            <a:stCxn id="27" idx="2"/>
            <a:endCxn id="22" idx="0"/>
          </p:cNvCxnSpPr>
          <p:nvPr/>
        </p:nvCxnSpPr>
        <p:spPr>
          <a:xfrm flipH="1">
            <a:off x="3908397" y="3715295"/>
            <a:ext cx="739853" cy="225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41379146-C232-6D4F-857D-B22B513330AF}"/>
              </a:ext>
            </a:extLst>
          </p:cNvPr>
          <p:cNvSpPr/>
          <p:nvPr/>
        </p:nvSpPr>
        <p:spPr>
          <a:xfrm>
            <a:off x="4368680" y="3384273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8" name="Graphic 27" descr="Chicken leg">
            <a:extLst>
              <a:ext uri="{FF2B5EF4-FFF2-40B4-BE49-F238E27FC236}">
                <a16:creationId xmlns:a16="http://schemas.microsoft.com/office/drawing/2014/main" id="{787C4EF6-997A-A449-A0CF-28E43D5F20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48878" y="2788683"/>
            <a:ext cx="302148" cy="302148"/>
          </a:xfrm>
          <a:prstGeom prst="rect">
            <a:avLst/>
          </a:prstGeom>
        </p:spPr>
      </p:pic>
      <p:pic>
        <p:nvPicPr>
          <p:cNvPr id="30" name="Graphic 29" descr="House">
            <a:extLst>
              <a:ext uri="{FF2B5EF4-FFF2-40B4-BE49-F238E27FC236}">
                <a16:creationId xmlns:a16="http://schemas.microsoft.com/office/drawing/2014/main" id="{1980F7ED-92BD-5642-844D-CA7268F399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27740" y="2405371"/>
            <a:ext cx="404313" cy="404313"/>
          </a:xfrm>
          <a:prstGeom prst="rect">
            <a:avLst/>
          </a:prstGeom>
        </p:spPr>
      </p:pic>
      <p:pic>
        <p:nvPicPr>
          <p:cNvPr id="32" name="Graphic 31" descr="Man and woman">
            <a:extLst>
              <a:ext uri="{FF2B5EF4-FFF2-40B4-BE49-F238E27FC236}">
                <a16:creationId xmlns:a16="http://schemas.microsoft.com/office/drawing/2014/main" id="{E63A4AF9-D134-E84C-B5E3-060ECC80B4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3773" y="2124225"/>
            <a:ext cx="338661" cy="338661"/>
          </a:xfrm>
          <a:prstGeom prst="rect">
            <a:avLst/>
          </a:prstGeom>
        </p:spPr>
      </p:pic>
      <p:pic>
        <p:nvPicPr>
          <p:cNvPr id="34" name="Graphic 33" descr="Two Men">
            <a:extLst>
              <a:ext uri="{FF2B5EF4-FFF2-40B4-BE49-F238E27FC236}">
                <a16:creationId xmlns:a16="http://schemas.microsoft.com/office/drawing/2014/main" id="{6840A8DA-1410-AB4F-9A92-D3AAD9BE41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56507" y="2124225"/>
            <a:ext cx="361129" cy="361129"/>
          </a:xfrm>
          <a:prstGeom prst="rect">
            <a:avLst/>
          </a:prstGeom>
        </p:spPr>
      </p:pic>
      <p:pic>
        <p:nvPicPr>
          <p:cNvPr id="36" name="Graphic 35" descr="Group brainstorm">
            <a:extLst>
              <a:ext uri="{FF2B5EF4-FFF2-40B4-BE49-F238E27FC236}">
                <a16:creationId xmlns:a16="http://schemas.microsoft.com/office/drawing/2014/main" id="{011076C9-05BB-C346-9AA9-6AA3E8D02E5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31234" y="1408412"/>
            <a:ext cx="594227" cy="594227"/>
          </a:xfrm>
          <a:prstGeom prst="rect">
            <a:avLst/>
          </a:prstGeom>
        </p:spPr>
      </p:pic>
      <p:pic>
        <p:nvPicPr>
          <p:cNvPr id="38" name="Graphic 37" descr="Body builder">
            <a:extLst>
              <a:ext uri="{FF2B5EF4-FFF2-40B4-BE49-F238E27FC236}">
                <a16:creationId xmlns:a16="http://schemas.microsoft.com/office/drawing/2014/main" id="{5BE42BB9-923E-6A4C-BDB3-60DC7628FF2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92163" y="1877104"/>
            <a:ext cx="361129" cy="361129"/>
          </a:xfrm>
          <a:prstGeom prst="rect">
            <a:avLst/>
          </a:prstGeom>
        </p:spPr>
      </p:pic>
      <p:pic>
        <p:nvPicPr>
          <p:cNvPr id="40" name="Graphic 39" descr="Planet">
            <a:extLst>
              <a:ext uri="{FF2B5EF4-FFF2-40B4-BE49-F238E27FC236}">
                <a16:creationId xmlns:a16="http://schemas.microsoft.com/office/drawing/2014/main" id="{0DD35CA7-E7D1-EB44-9ED4-D07DADA4E03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162877" y="75411"/>
            <a:ext cx="472224" cy="472224"/>
          </a:xfrm>
          <a:prstGeom prst="rect">
            <a:avLst/>
          </a:prstGeom>
        </p:spPr>
      </p:pic>
      <p:pic>
        <p:nvPicPr>
          <p:cNvPr id="42" name="Graphic 41" descr="Artist">
            <a:extLst>
              <a:ext uri="{FF2B5EF4-FFF2-40B4-BE49-F238E27FC236}">
                <a16:creationId xmlns:a16="http://schemas.microsoft.com/office/drawing/2014/main" id="{BE00D98D-2B27-044E-9E83-B61ED060DAE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938809" y="1082234"/>
            <a:ext cx="579742" cy="579742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775EE199-A3FE-B54F-84AA-4D5E0F56AA66}"/>
              </a:ext>
            </a:extLst>
          </p:cNvPr>
          <p:cNvSpPr/>
          <p:nvPr/>
        </p:nvSpPr>
        <p:spPr>
          <a:xfrm>
            <a:off x="4648250" y="394041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High status 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861D747-C954-B949-8109-0951697184DF}"/>
              </a:ext>
            </a:extLst>
          </p:cNvPr>
          <p:cNvCxnSpPr>
            <a:cxnSpLocks/>
            <a:stCxn id="27" idx="2"/>
            <a:endCxn id="48" idx="0"/>
          </p:cNvCxnSpPr>
          <p:nvPr/>
        </p:nvCxnSpPr>
        <p:spPr>
          <a:xfrm>
            <a:off x="4648250" y="3715295"/>
            <a:ext cx="746998" cy="225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8564F8DA-CF0A-E042-A3DC-AE261965E8C1}"/>
              </a:ext>
            </a:extLst>
          </p:cNvPr>
          <p:cNvSpPr/>
          <p:nvPr/>
        </p:nvSpPr>
        <p:spPr>
          <a:xfrm>
            <a:off x="6135101" y="396245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Have Knowledge 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A7D8896-49C2-7244-AC17-C142EB07FE95}"/>
              </a:ext>
            </a:extLst>
          </p:cNvPr>
          <p:cNvSpPr/>
          <p:nvPr/>
        </p:nvSpPr>
        <p:spPr>
          <a:xfrm>
            <a:off x="7621952" y="395372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Have Spotify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F4E03EC-4ADC-0046-84AC-15EAEDD1ADC9}"/>
              </a:ext>
            </a:extLst>
          </p:cNvPr>
          <p:cNvSpPr txBox="1"/>
          <p:nvPr/>
        </p:nvSpPr>
        <p:spPr>
          <a:xfrm>
            <a:off x="5762445" y="4882551"/>
            <a:ext cx="2441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What about feelings?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3C0B70-59ED-1543-A68A-C0CBB5803A2A}"/>
              </a:ext>
            </a:extLst>
          </p:cNvPr>
          <p:cNvSpPr txBox="1"/>
          <p:nvPr/>
        </p:nvSpPr>
        <p:spPr>
          <a:xfrm rot="20578920">
            <a:off x="227555" y="2905107"/>
            <a:ext cx="177437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What are the top level goals?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0935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 animBg="1"/>
      <p:bldP spid="17" grpId="0" animBg="1"/>
      <p:bldP spid="22" grpId="0" animBg="1"/>
      <p:bldP spid="27" grpId="0" animBg="1"/>
      <p:bldP spid="48" grpId="0" animBg="1"/>
      <p:bldP spid="51" grpId="0" animBg="1"/>
      <p:bldP spid="64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3733A-4407-C140-8A8A-1FEE4AD04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Fundamental assumptions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9CA438-BEF1-C944-9828-96277A12EF3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F76F1-018B-8245-8AD7-5EBE590E3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78FB2B-4594-344A-A77E-9EB9A37A579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/>
              <a:t>Everything we do </a:t>
            </a:r>
            <a:r>
              <a:rPr lang="en-US" dirty="0"/>
              <a:t>is motivated by universal human </a:t>
            </a:r>
            <a:r>
              <a:rPr lang="en-US" b="1" dirty="0"/>
              <a:t>needs</a:t>
            </a:r>
          </a:p>
          <a:p>
            <a:r>
              <a:rPr lang="en-US" dirty="0"/>
              <a:t>Feelings arise when needs are </a:t>
            </a:r>
            <a:r>
              <a:rPr lang="en-US" b="1" dirty="0"/>
              <a:t>met or not met</a:t>
            </a:r>
          </a:p>
          <a:p>
            <a:endParaRPr lang="en-US" dirty="0"/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Need energy 	</a:t>
            </a:r>
            <a:r>
              <a:rPr lang="en-US" dirty="0">
                <a:sym typeface="Wingdings" pitchFamily="2" charset="2"/>
              </a:rPr>
              <a:t> Feel hungry 	 Eat</a:t>
            </a:r>
          </a:p>
          <a:p>
            <a:pPr lvl="1"/>
            <a:r>
              <a:rPr lang="en-US" dirty="0">
                <a:sym typeface="Wingdings" pitchFamily="2" charset="2"/>
              </a:rPr>
              <a:t>Need sleep 	 Feel tired 	 Sleep</a:t>
            </a:r>
          </a:p>
          <a:p>
            <a:pPr lvl="1"/>
            <a:r>
              <a:rPr lang="en-US" dirty="0">
                <a:sym typeface="Wingdings" pitchFamily="2" charset="2"/>
              </a:rPr>
              <a:t>Need companion  Feel lonely 	 Go on date</a:t>
            </a:r>
          </a:p>
          <a:p>
            <a:pPr lvl="1"/>
            <a:r>
              <a:rPr lang="en-US" dirty="0">
                <a:sym typeface="Wingdings" pitchFamily="2" charset="2"/>
              </a:rPr>
              <a:t>Need shelter 	 Freezing 	 Buy a house</a:t>
            </a:r>
          </a:p>
          <a:p>
            <a:pPr lvl="1"/>
            <a:r>
              <a:rPr lang="en-US" dirty="0">
                <a:sym typeface="Wingdings" pitchFamily="2" charset="2"/>
              </a:rPr>
              <a:t> 		 Worry about freezing in future  Get job to get € to buy house</a:t>
            </a:r>
          </a:p>
          <a:p>
            <a:pPr lvl="1"/>
            <a:r>
              <a:rPr lang="en-US" dirty="0">
                <a:sym typeface="Wingdings" pitchFamily="2" charset="2"/>
              </a:rPr>
              <a:t>Healthy body	 Back pain	 Do exercise</a:t>
            </a:r>
          </a:p>
          <a:p>
            <a:pPr lvl="1"/>
            <a:r>
              <a:rPr lang="en-US" dirty="0">
                <a:sym typeface="Wingdings" pitchFamily="2" charset="2"/>
              </a:rPr>
              <a:t>Need freedom	 “feel trapped”	 leave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BCE08D-AE78-ED4B-B406-C280569277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5"/>
          <a:stretch/>
        </p:blipFill>
        <p:spPr>
          <a:xfrm>
            <a:off x="7535806" y="54688"/>
            <a:ext cx="1608194" cy="14068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7306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1F196-53A6-4F4E-9034-D60A4D827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		and 		feelings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23F245-3D28-9C49-AD4C-7DFB4C18CD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1B76A-3C19-274A-BBB3-212982BE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E47DAC2-9D0A-8747-AE55-7AEDAAAA3C9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05" y="1131792"/>
            <a:ext cx="4094005" cy="3611562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F791D0-8D07-3D42-9CC3-89E5DC293A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6" t="7717" r="25243" b="7114"/>
          <a:stretch/>
        </p:blipFill>
        <p:spPr>
          <a:xfrm>
            <a:off x="4893245" y="1112991"/>
            <a:ext cx="3885060" cy="383652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2C9722E-3A4D-A74F-810D-7E03D425B272}"/>
              </a:ext>
            </a:extLst>
          </p:cNvPr>
          <p:cNvCxnSpPr/>
          <p:nvPr/>
        </p:nvCxnSpPr>
        <p:spPr>
          <a:xfrm flipH="1">
            <a:off x="8371398" y="1957137"/>
            <a:ext cx="3529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90640E-9FE2-5E4B-85A0-C792988F6B09}"/>
              </a:ext>
            </a:extLst>
          </p:cNvPr>
          <p:cNvCxnSpPr/>
          <p:nvPr/>
        </p:nvCxnSpPr>
        <p:spPr>
          <a:xfrm flipH="1">
            <a:off x="8216417" y="4203031"/>
            <a:ext cx="3529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6C17269-840E-4342-A6BB-CEB6F7AE5677}"/>
              </a:ext>
            </a:extLst>
          </p:cNvPr>
          <p:cNvCxnSpPr>
            <a:cxnSpLocks/>
          </p:cNvCxnSpPr>
          <p:nvPr/>
        </p:nvCxnSpPr>
        <p:spPr>
          <a:xfrm>
            <a:off x="5165558" y="1748588"/>
            <a:ext cx="2434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8C53A5A-8295-864C-ADA6-ACCFF6F7B0BF}"/>
              </a:ext>
            </a:extLst>
          </p:cNvPr>
          <p:cNvCxnSpPr>
            <a:cxnSpLocks/>
          </p:cNvCxnSpPr>
          <p:nvPr/>
        </p:nvCxnSpPr>
        <p:spPr>
          <a:xfrm>
            <a:off x="4708358" y="3296652"/>
            <a:ext cx="2434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99274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6">
            <a:extLst>
              <a:ext uri="{FF2B5EF4-FFF2-40B4-BE49-F238E27FC236}">
                <a16:creationId xmlns:a16="http://schemas.microsoft.com/office/drawing/2014/main" id="{A0EE2F3B-0B00-5540-AE18-24906C42D0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19"/>
          <a:stretch/>
        </p:blipFill>
        <p:spPr>
          <a:xfrm>
            <a:off x="5082038" y="1011736"/>
            <a:ext cx="4033910" cy="29066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3733A-4407-C140-8A8A-1FEE4AD04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prioritize needs?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9CA438-BEF1-C944-9828-96277A12EF3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F76F1-018B-8245-8AD7-5EBE590E3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78FB2B-4594-344A-A77E-9EB9A37A57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0826" y="1162130"/>
            <a:ext cx="4901277" cy="1178516"/>
          </a:xfrm>
        </p:spPr>
        <p:txBody>
          <a:bodyPr/>
          <a:lstStyle/>
          <a:p>
            <a:r>
              <a:rPr lang="en-US" dirty="0"/>
              <a:t>Everything we do is motivated by universal human needs</a:t>
            </a:r>
          </a:p>
          <a:p>
            <a:r>
              <a:rPr lang="en-US" dirty="0"/>
              <a:t>Feelings arise when needs are met or not met</a:t>
            </a:r>
          </a:p>
          <a:p>
            <a:r>
              <a:rPr lang="en-US" dirty="0"/>
              <a:t>Idea: Use feeling intensity as “Utility”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BCE08D-AE78-ED4B-B406-C280569277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096" y="25141"/>
            <a:ext cx="814509" cy="67387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0DADF47-8991-E54F-9224-7BC0CDCAF11F}"/>
              </a:ext>
            </a:extLst>
          </p:cNvPr>
          <p:cNvSpPr/>
          <p:nvPr/>
        </p:nvSpPr>
        <p:spPr>
          <a:xfrm>
            <a:off x="187697" y="396245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Not hungry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361BBB-BB61-4440-A708-228053757ECB}"/>
              </a:ext>
            </a:extLst>
          </p:cNvPr>
          <p:cNvCxnSpPr>
            <a:cxnSpLocks/>
            <a:stCxn id="16" idx="2"/>
            <a:endCxn id="19" idx="0"/>
          </p:cNvCxnSpPr>
          <p:nvPr/>
        </p:nvCxnSpPr>
        <p:spPr>
          <a:xfrm>
            <a:off x="4648250" y="3715295"/>
            <a:ext cx="2233849" cy="2471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DD84B1-38EA-8946-B82D-CB111ADA4C1C}"/>
              </a:ext>
            </a:extLst>
          </p:cNvPr>
          <p:cNvCxnSpPr>
            <a:cxnSpLocks/>
            <a:stCxn id="16" idx="2"/>
            <a:endCxn id="8" idx="0"/>
          </p:cNvCxnSpPr>
          <p:nvPr/>
        </p:nvCxnSpPr>
        <p:spPr>
          <a:xfrm flipH="1">
            <a:off x="934695" y="3715295"/>
            <a:ext cx="3713555" cy="2471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CC5090-A9B3-EF49-9DFC-00D5920A39DA}"/>
              </a:ext>
            </a:extLst>
          </p:cNvPr>
          <p:cNvCxnSpPr>
            <a:cxnSpLocks/>
            <a:stCxn id="16" idx="2"/>
            <a:endCxn id="20" idx="0"/>
          </p:cNvCxnSpPr>
          <p:nvPr/>
        </p:nvCxnSpPr>
        <p:spPr>
          <a:xfrm>
            <a:off x="4648250" y="3715295"/>
            <a:ext cx="3720700" cy="238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AFF08100-4108-664E-805F-A559EFFC132C}"/>
              </a:ext>
            </a:extLst>
          </p:cNvPr>
          <p:cNvSpPr/>
          <p:nvPr/>
        </p:nvSpPr>
        <p:spPr>
          <a:xfrm>
            <a:off x="1674548" y="395372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Not tired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DD7B67-2EE9-DC48-B1AB-DE419A315DEF}"/>
              </a:ext>
            </a:extLst>
          </p:cNvPr>
          <p:cNvCxnSpPr>
            <a:cxnSpLocks/>
            <a:stCxn id="16" idx="2"/>
            <a:endCxn id="12" idx="0"/>
          </p:cNvCxnSpPr>
          <p:nvPr/>
        </p:nvCxnSpPr>
        <p:spPr>
          <a:xfrm flipH="1">
            <a:off x="2421546" y="3715295"/>
            <a:ext cx="2226704" cy="238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FA06322B-0B2F-2546-BC20-69C387446B3B}"/>
              </a:ext>
            </a:extLst>
          </p:cNvPr>
          <p:cNvSpPr/>
          <p:nvPr/>
        </p:nvSpPr>
        <p:spPr>
          <a:xfrm>
            <a:off x="3161399" y="394041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Not lonely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A94B2D8-06F9-744D-9839-979EF305900B}"/>
              </a:ext>
            </a:extLst>
          </p:cNvPr>
          <p:cNvCxnSpPr>
            <a:cxnSpLocks/>
            <a:stCxn id="16" idx="2"/>
            <a:endCxn id="14" idx="0"/>
          </p:cNvCxnSpPr>
          <p:nvPr/>
        </p:nvCxnSpPr>
        <p:spPr>
          <a:xfrm flipH="1">
            <a:off x="3908397" y="3715295"/>
            <a:ext cx="739853" cy="225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D5191DA-909B-0446-987A-C025BF891DE6}"/>
              </a:ext>
            </a:extLst>
          </p:cNvPr>
          <p:cNvSpPr/>
          <p:nvPr/>
        </p:nvSpPr>
        <p:spPr>
          <a:xfrm>
            <a:off x="4368680" y="3384273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B66CAA6-AF75-9F45-A63F-597F7E1E284B}"/>
              </a:ext>
            </a:extLst>
          </p:cNvPr>
          <p:cNvSpPr/>
          <p:nvPr/>
        </p:nvSpPr>
        <p:spPr>
          <a:xfrm>
            <a:off x="4648250" y="394041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99AA113-CD0A-4D43-84DC-AB0B7DB40A0D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4648250" y="3715295"/>
            <a:ext cx="746998" cy="225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2F1DD4AE-922D-5448-9745-178151D1AB8A}"/>
              </a:ext>
            </a:extLst>
          </p:cNvPr>
          <p:cNvSpPr/>
          <p:nvPr/>
        </p:nvSpPr>
        <p:spPr>
          <a:xfrm>
            <a:off x="6135101" y="396245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…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C215F45-35BB-9543-ABCF-974DDA6C2908}"/>
              </a:ext>
            </a:extLst>
          </p:cNvPr>
          <p:cNvSpPr/>
          <p:nvPr/>
        </p:nvSpPr>
        <p:spPr>
          <a:xfrm>
            <a:off x="7621952" y="395372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Not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free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9B8D066-6437-9145-8D20-B4E0E3B305DE}"/>
              </a:ext>
            </a:extLst>
          </p:cNvPr>
          <p:cNvSpPr/>
          <p:nvPr/>
        </p:nvSpPr>
        <p:spPr>
          <a:xfrm>
            <a:off x="5986641" y="2780813"/>
            <a:ext cx="759216" cy="247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38C9458-C03E-AA4F-B21A-8AB31EA21AB5}"/>
              </a:ext>
            </a:extLst>
          </p:cNvPr>
          <p:cNvSpPr/>
          <p:nvPr/>
        </p:nvSpPr>
        <p:spPr>
          <a:xfrm>
            <a:off x="5978015" y="2571124"/>
            <a:ext cx="759216" cy="247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7B2B773-A07D-4A4C-8F03-529B85447CE1}"/>
              </a:ext>
            </a:extLst>
          </p:cNvPr>
          <p:cNvSpPr/>
          <p:nvPr/>
        </p:nvSpPr>
        <p:spPr>
          <a:xfrm>
            <a:off x="5021749" y="1386050"/>
            <a:ext cx="759216" cy="247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128424A-91CD-0D45-A0B5-EF1EA973C7F5}"/>
              </a:ext>
            </a:extLst>
          </p:cNvPr>
          <p:cNvSpPr/>
          <p:nvPr/>
        </p:nvSpPr>
        <p:spPr>
          <a:xfrm>
            <a:off x="7139858" y="2700132"/>
            <a:ext cx="759216" cy="247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B893695-A61D-494F-84E8-78D073499CA8}"/>
              </a:ext>
            </a:extLst>
          </p:cNvPr>
          <p:cNvSpPr/>
          <p:nvPr/>
        </p:nvSpPr>
        <p:spPr>
          <a:xfrm>
            <a:off x="7139858" y="3106436"/>
            <a:ext cx="759216" cy="247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C3FE8C6-2C83-074D-8B2C-46E61782402F}"/>
              </a:ext>
            </a:extLst>
          </p:cNvPr>
          <p:cNvSpPr/>
          <p:nvPr/>
        </p:nvSpPr>
        <p:spPr>
          <a:xfrm>
            <a:off x="8067522" y="2904392"/>
            <a:ext cx="759216" cy="247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E6342B-EB78-E04D-88B1-38991DCE4F22}"/>
              </a:ext>
            </a:extLst>
          </p:cNvPr>
          <p:cNvSpPr/>
          <p:nvPr/>
        </p:nvSpPr>
        <p:spPr>
          <a:xfrm>
            <a:off x="8103820" y="1407677"/>
            <a:ext cx="759216" cy="247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DBAD449-AB0B-BC49-BF5E-79C59F926777}"/>
              </a:ext>
            </a:extLst>
          </p:cNvPr>
          <p:cNvSpPr/>
          <p:nvPr/>
        </p:nvSpPr>
        <p:spPr>
          <a:xfrm>
            <a:off x="7072419" y="1665927"/>
            <a:ext cx="759216" cy="247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355BABA3-ADDB-C842-93EF-A944A0034BDD}"/>
              </a:ext>
            </a:extLst>
          </p:cNvPr>
          <p:cNvCxnSpPr>
            <a:cxnSpLocks/>
            <a:stCxn id="8" idx="0"/>
            <a:endCxn id="16" idx="1"/>
          </p:cNvCxnSpPr>
          <p:nvPr/>
        </p:nvCxnSpPr>
        <p:spPr>
          <a:xfrm rot="5400000" flipH="1" flipV="1">
            <a:off x="2445353" y="2039127"/>
            <a:ext cx="412669" cy="34339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AD0C38F-6EED-254B-912F-AC611D148BA9}"/>
              </a:ext>
            </a:extLst>
          </p:cNvPr>
          <p:cNvSpPr txBox="1"/>
          <p:nvPr/>
        </p:nvSpPr>
        <p:spPr>
          <a:xfrm>
            <a:off x="1060463" y="3304842"/>
            <a:ext cx="29207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super hungry (utility of eating very high) </a:t>
            </a:r>
          </a:p>
        </p:txBody>
      </p: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B20CA260-EDC6-2949-9F71-94FB557452E6}"/>
              </a:ext>
            </a:extLst>
          </p:cNvPr>
          <p:cNvCxnSpPr>
            <a:cxnSpLocks/>
            <a:stCxn id="12" idx="0"/>
            <a:endCxn id="16" idx="1"/>
          </p:cNvCxnSpPr>
          <p:nvPr/>
        </p:nvCxnSpPr>
        <p:spPr>
          <a:xfrm rot="5400000" flipH="1" flipV="1">
            <a:off x="3193143" y="2778188"/>
            <a:ext cx="403941" cy="19471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0EA0C0C-AE95-B447-821B-CFD3C95B82B9}"/>
              </a:ext>
            </a:extLst>
          </p:cNvPr>
          <p:cNvSpPr txBox="1"/>
          <p:nvPr/>
        </p:nvSpPr>
        <p:spPr>
          <a:xfrm>
            <a:off x="1254218" y="3514937"/>
            <a:ext cx="29207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super tired (utility of sleeping very high)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1481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4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7FFDF-178E-8C49-8FA3-F2F6F50E5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Asimov’s Laws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30D47-4143-8046-B1F0-C1EBFC90763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24E50-BAE3-4E46-BCF5-29D446FC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40AE5F-E398-5E46-A730-F8A74D45F7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78795" y="992024"/>
            <a:ext cx="5773775" cy="3612000"/>
          </a:xfrm>
        </p:spPr>
        <p:txBody>
          <a:bodyPr/>
          <a:lstStyle/>
          <a:p>
            <a:r>
              <a:rPr lang="en-US" dirty="0"/>
              <a:t>First Law: A robot </a:t>
            </a:r>
            <a:r>
              <a:rPr lang="en-US" b="1" dirty="0"/>
              <a:t>may not injure a human being </a:t>
            </a:r>
            <a:r>
              <a:rPr lang="en-US" dirty="0"/>
              <a:t>or, through inaction, allow a human being to come to harm.</a:t>
            </a:r>
          </a:p>
          <a:p>
            <a:r>
              <a:rPr lang="en-US" dirty="0"/>
              <a:t>Second Law: A robot must </a:t>
            </a:r>
            <a:r>
              <a:rPr lang="en-US" b="1" dirty="0"/>
              <a:t>obey the orders given </a:t>
            </a:r>
            <a:r>
              <a:rPr lang="en-US" dirty="0"/>
              <a:t>it by human beings except where such orders would conflict with the First Law.</a:t>
            </a:r>
          </a:p>
          <a:p>
            <a:r>
              <a:rPr lang="en-US" dirty="0"/>
              <a:t>Third Law: A robot must </a:t>
            </a:r>
            <a:r>
              <a:rPr lang="en-US" b="1" dirty="0"/>
              <a:t>protect its own existence </a:t>
            </a:r>
            <a:r>
              <a:rPr lang="en-US" dirty="0"/>
              <a:t>as long as such protection does not conflict with the First or Second Law.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B25A06-A7E2-F845-B672-7AD03E951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86" y="251752"/>
            <a:ext cx="1196889" cy="19405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F4B3B6-8ACE-3C42-94FB-23E4AC5BB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435" y="2349176"/>
            <a:ext cx="1410739" cy="89826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AB81A6C-15C2-E74F-B06A-36CFA86E3AC4}"/>
              </a:ext>
            </a:extLst>
          </p:cNvPr>
          <p:cNvSpPr/>
          <p:nvPr/>
        </p:nvSpPr>
        <p:spPr>
          <a:xfrm>
            <a:off x="423963" y="396245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Humans safe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065A8D-C055-4D46-A0C4-5B58BE82932B}"/>
              </a:ext>
            </a:extLst>
          </p:cNvPr>
          <p:cNvSpPr/>
          <p:nvPr/>
        </p:nvSpPr>
        <p:spPr>
          <a:xfrm>
            <a:off x="1765292" y="3491368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4D05B7-2D51-BD4A-8655-EF88EFF1D46C}"/>
              </a:ext>
            </a:extLst>
          </p:cNvPr>
          <p:cNvCxnSpPr>
            <a:cxnSpLocks/>
            <a:stCxn id="28" idx="2"/>
            <a:endCxn id="11" idx="0"/>
          </p:cNvCxnSpPr>
          <p:nvPr/>
        </p:nvCxnSpPr>
        <p:spPr>
          <a:xfrm flipH="1">
            <a:off x="1952504" y="3302999"/>
            <a:ext cx="2969945" cy="1883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107B82-2721-724F-84B4-3646C1B941A3}"/>
              </a:ext>
            </a:extLst>
          </p:cNvPr>
          <p:cNvCxnSpPr>
            <a:cxnSpLocks/>
            <a:stCxn id="11" idx="2"/>
            <a:endCxn id="10" idx="0"/>
          </p:cNvCxnSpPr>
          <p:nvPr/>
        </p:nvCxnSpPr>
        <p:spPr>
          <a:xfrm flipH="1">
            <a:off x="1170961" y="3714871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48B28D1-5EC7-6C4B-8ACC-856D6F26F366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>
            <a:off x="1952504" y="3714871"/>
            <a:ext cx="720702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6B85FC-94DF-F24B-8563-83E9CA0E1EA3}"/>
              </a:ext>
            </a:extLst>
          </p:cNvPr>
          <p:cNvCxnSpPr>
            <a:cxnSpLocks/>
            <a:stCxn id="28" idx="2"/>
            <a:endCxn id="19" idx="0"/>
          </p:cNvCxnSpPr>
          <p:nvPr/>
        </p:nvCxnSpPr>
        <p:spPr>
          <a:xfrm>
            <a:off x="4922449" y="3302999"/>
            <a:ext cx="0" cy="1917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66306C4-4E1A-1D4F-B94C-7D2CD65E57A1}"/>
              </a:ext>
            </a:extLst>
          </p:cNvPr>
          <p:cNvCxnSpPr>
            <a:cxnSpLocks/>
            <a:stCxn id="28" idx="2"/>
            <a:endCxn id="24" idx="0"/>
          </p:cNvCxnSpPr>
          <p:nvPr/>
        </p:nvCxnSpPr>
        <p:spPr>
          <a:xfrm>
            <a:off x="4922449" y="3302999"/>
            <a:ext cx="2747198" cy="209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0EF3613F-DC41-FC46-959F-DAC6481961D1}"/>
              </a:ext>
            </a:extLst>
          </p:cNvPr>
          <p:cNvSpPr/>
          <p:nvPr/>
        </p:nvSpPr>
        <p:spPr>
          <a:xfrm>
            <a:off x="1988038" y="3940985"/>
            <a:ext cx="1370335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Make humans safe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485E2DC-EA7A-6A47-AFDA-6DEF4157ECD0}"/>
              </a:ext>
            </a:extLst>
          </p:cNvPr>
          <p:cNvSpPr/>
          <p:nvPr/>
        </p:nvSpPr>
        <p:spPr>
          <a:xfrm>
            <a:off x="3393908" y="396583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Orders executed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5D5F43-F3DA-2E41-9FF8-0BCF9F1A08E5}"/>
              </a:ext>
            </a:extLst>
          </p:cNvPr>
          <p:cNvSpPr/>
          <p:nvPr/>
        </p:nvSpPr>
        <p:spPr>
          <a:xfrm>
            <a:off x="4735237" y="3494748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E2D9FD-C0A8-F147-A959-1C50A4FE6180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 flipH="1">
            <a:off x="4140906" y="3718251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A39CED8-A11E-4049-962D-50E73022FBBC}"/>
              </a:ext>
            </a:extLst>
          </p:cNvPr>
          <p:cNvCxnSpPr>
            <a:cxnSpLocks/>
            <a:stCxn id="19" idx="2"/>
            <a:endCxn id="22" idx="0"/>
          </p:cNvCxnSpPr>
          <p:nvPr/>
        </p:nvCxnSpPr>
        <p:spPr>
          <a:xfrm>
            <a:off x="4922449" y="3718251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A9283EE-7839-684A-B80E-9AA167A11D03}"/>
              </a:ext>
            </a:extLst>
          </p:cNvPr>
          <p:cNvSpPr/>
          <p:nvPr/>
        </p:nvSpPr>
        <p:spPr>
          <a:xfrm>
            <a:off x="4957984" y="3944365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Execute orders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9DF3232-A342-2D4C-B050-282747F40E47}"/>
              </a:ext>
            </a:extLst>
          </p:cNvPr>
          <p:cNvSpPr/>
          <p:nvPr/>
        </p:nvSpPr>
        <p:spPr>
          <a:xfrm>
            <a:off x="6141106" y="3983921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Robot safe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5FEDD8-24BD-584D-A909-E112A1A20E0E}"/>
              </a:ext>
            </a:extLst>
          </p:cNvPr>
          <p:cNvSpPr/>
          <p:nvPr/>
        </p:nvSpPr>
        <p:spPr>
          <a:xfrm>
            <a:off x="7482435" y="351283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26FB36A-1EC3-2B40-9B76-80D12648467D}"/>
              </a:ext>
            </a:extLst>
          </p:cNvPr>
          <p:cNvCxnSpPr>
            <a:cxnSpLocks/>
            <a:stCxn id="24" idx="2"/>
            <a:endCxn id="23" idx="0"/>
          </p:cNvCxnSpPr>
          <p:nvPr/>
        </p:nvCxnSpPr>
        <p:spPr>
          <a:xfrm flipH="1">
            <a:off x="6888104" y="3736339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272C7A-24E8-E241-BDE2-DDF38B14F48B}"/>
              </a:ext>
            </a:extLst>
          </p:cNvPr>
          <p:cNvCxnSpPr>
            <a:cxnSpLocks/>
            <a:stCxn id="24" idx="2"/>
            <a:endCxn id="27" idx="0"/>
          </p:cNvCxnSpPr>
          <p:nvPr/>
        </p:nvCxnSpPr>
        <p:spPr>
          <a:xfrm>
            <a:off x="7669647" y="3736339"/>
            <a:ext cx="629531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B9D7D152-99D5-6D4A-8C94-407B3ECA040B}"/>
              </a:ext>
            </a:extLst>
          </p:cNvPr>
          <p:cNvSpPr/>
          <p:nvPr/>
        </p:nvSpPr>
        <p:spPr>
          <a:xfrm>
            <a:off x="7705181" y="3962453"/>
            <a:ext cx="118799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Make robot safe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B3E5BD-4CA7-8040-9035-C42EFE65D8B2}"/>
              </a:ext>
            </a:extLst>
          </p:cNvPr>
          <p:cNvSpPr/>
          <p:nvPr/>
        </p:nvSpPr>
        <p:spPr>
          <a:xfrm>
            <a:off x="4642879" y="2971977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7459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0" grpId="0" animBg="1"/>
      <p:bldP spid="11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D7DD3-EAFF-F047-A31F-D792B5095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needs </a:t>
            </a:r>
            <a:r>
              <a:rPr lang="en-US" sz="2000" dirty="0"/>
              <a:t>(Yang 2019)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F958E3-FF6F-BD49-825D-BC7C3E69A0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7754" y="1143864"/>
            <a:ext cx="3025902" cy="3266772"/>
          </a:xfrm>
        </p:spPr>
        <p:txBody>
          <a:bodyPr/>
          <a:lstStyle/>
          <a:p>
            <a:r>
              <a:rPr lang="en-US" dirty="0"/>
              <a:t>Safety needs</a:t>
            </a:r>
          </a:p>
          <a:p>
            <a:pPr lvl="1"/>
            <a:r>
              <a:rPr lang="en-US" dirty="0"/>
              <a:t>Avoid collisions, avoid harm </a:t>
            </a:r>
          </a:p>
          <a:p>
            <a:r>
              <a:rPr lang="en-US" dirty="0"/>
              <a:t>Basic needs</a:t>
            </a:r>
          </a:p>
          <a:p>
            <a:pPr lvl="1"/>
            <a:r>
              <a:rPr lang="en-US" dirty="0"/>
              <a:t>Avoid running out of battery </a:t>
            </a:r>
          </a:p>
          <a:p>
            <a:r>
              <a:rPr lang="en-US" dirty="0"/>
              <a:t>Current task needs</a:t>
            </a:r>
          </a:p>
          <a:p>
            <a:pPr lvl="1"/>
            <a:r>
              <a:rPr lang="en-US" dirty="0"/>
              <a:t>Execute task</a:t>
            </a:r>
          </a:p>
          <a:p>
            <a:r>
              <a:rPr lang="en-US" dirty="0"/>
              <a:t>Team task needs</a:t>
            </a:r>
          </a:p>
          <a:p>
            <a:pPr lvl="1"/>
            <a:r>
              <a:rPr lang="en-US" dirty="0"/>
              <a:t>Help in executing team tasks</a:t>
            </a:r>
          </a:p>
          <a:p>
            <a:r>
              <a:rPr lang="en-US" dirty="0"/>
              <a:t>Self actualization</a:t>
            </a:r>
          </a:p>
          <a:p>
            <a:pPr lvl="1"/>
            <a:r>
              <a:rPr lang="en-US" dirty="0"/>
              <a:t>Learn new skills using RL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76933A2-0AE7-6A4C-BBB4-A2BC9648CC49}"/>
              </a:ext>
            </a:extLst>
          </p:cNvPr>
          <p:cNvSpPr/>
          <p:nvPr/>
        </p:nvSpPr>
        <p:spPr>
          <a:xfrm>
            <a:off x="2850932" y="4225819"/>
            <a:ext cx="770781" cy="3939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Safe?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E1F1FB-E47F-ED41-811F-E66648F338EB}"/>
              </a:ext>
            </a:extLst>
          </p:cNvPr>
          <p:cNvSpPr/>
          <p:nvPr/>
        </p:nvSpPr>
        <p:spPr>
          <a:xfrm>
            <a:off x="3511668" y="3715757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52FCED5-5F7E-3247-841E-6E3CF4AB90BF}"/>
              </a:ext>
            </a:extLst>
          </p:cNvPr>
          <p:cNvCxnSpPr>
            <a:cxnSpLocks/>
            <a:stCxn id="29" idx="2"/>
            <a:endCxn id="28" idx="0"/>
          </p:cNvCxnSpPr>
          <p:nvPr/>
        </p:nvCxnSpPr>
        <p:spPr>
          <a:xfrm flipH="1">
            <a:off x="3236323" y="3939260"/>
            <a:ext cx="462557" cy="2865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632C0FF-6FB0-164D-9B0B-1A0633C35C55}"/>
              </a:ext>
            </a:extLst>
          </p:cNvPr>
          <p:cNvCxnSpPr>
            <a:cxnSpLocks/>
            <a:stCxn id="29" idx="2"/>
            <a:endCxn id="35" idx="0"/>
          </p:cNvCxnSpPr>
          <p:nvPr/>
        </p:nvCxnSpPr>
        <p:spPr>
          <a:xfrm>
            <a:off x="3698880" y="3939260"/>
            <a:ext cx="353492" cy="265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DB687072-3A5F-CF49-A805-669A14DB02CF}"/>
              </a:ext>
            </a:extLst>
          </p:cNvPr>
          <p:cNvSpPr/>
          <p:nvPr/>
        </p:nvSpPr>
        <p:spPr>
          <a:xfrm>
            <a:off x="3698880" y="4205197"/>
            <a:ext cx="706983" cy="435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Make sure safe!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2536A6-A858-1543-BDAC-B8F37D0599E4}"/>
              </a:ext>
            </a:extLst>
          </p:cNvPr>
          <p:cNvSpPr/>
          <p:nvPr/>
        </p:nvSpPr>
        <p:spPr>
          <a:xfrm>
            <a:off x="6115300" y="1028179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765BE11-207E-8342-8E97-9277D426053E}"/>
              </a:ext>
            </a:extLst>
          </p:cNvPr>
          <p:cNvSpPr/>
          <p:nvPr/>
        </p:nvSpPr>
        <p:spPr>
          <a:xfrm>
            <a:off x="3946155" y="3035964"/>
            <a:ext cx="988668" cy="3939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Battery ok?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7177824-C419-5A4F-AFE8-602D9E1D28C7}"/>
              </a:ext>
            </a:extLst>
          </p:cNvPr>
          <p:cNvSpPr/>
          <p:nvPr/>
        </p:nvSpPr>
        <p:spPr>
          <a:xfrm>
            <a:off x="4800147" y="2557430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377A98D-86AD-7F44-88A2-F49E00328E6D}"/>
              </a:ext>
            </a:extLst>
          </p:cNvPr>
          <p:cNvCxnSpPr>
            <a:cxnSpLocks/>
            <a:stCxn id="61" idx="2"/>
            <a:endCxn id="60" idx="0"/>
          </p:cNvCxnSpPr>
          <p:nvPr/>
        </p:nvCxnSpPr>
        <p:spPr>
          <a:xfrm flipH="1">
            <a:off x="4440489" y="2780933"/>
            <a:ext cx="546870" cy="2550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877448A-2E1D-FD4E-ACC3-4E17819C6E95}"/>
              </a:ext>
            </a:extLst>
          </p:cNvPr>
          <p:cNvCxnSpPr>
            <a:cxnSpLocks/>
            <a:stCxn id="61" idx="2"/>
            <a:endCxn id="64" idx="0"/>
          </p:cNvCxnSpPr>
          <p:nvPr/>
        </p:nvCxnSpPr>
        <p:spPr>
          <a:xfrm>
            <a:off x="4987359" y="2780933"/>
            <a:ext cx="409854" cy="2344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F01E04F1-E712-A445-8287-F36DFA3F8DFF}"/>
              </a:ext>
            </a:extLst>
          </p:cNvPr>
          <p:cNvSpPr/>
          <p:nvPr/>
        </p:nvSpPr>
        <p:spPr>
          <a:xfrm>
            <a:off x="5011989" y="3015342"/>
            <a:ext cx="770447" cy="435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Recharge!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CFA17AC-01E1-F140-84BB-493AC9F3B8E0}"/>
              </a:ext>
            </a:extLst>
          </p:cNvPr>
          <p:cNvSpPr/>
          <p:nvPr/>
        </p:nvSpPr>
        <p:spPr>
          <a:xfrm>
            <a:off x="4841107" y="4236369"/>
            <a:ext cx="1144981" cy="3939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Own tasks done?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B650FE7-6B31-B542-95ED-DBA0BD453175}"/>
              </a:ext>
            </a:extLst>
          </p:cNvPr>
          <p:cNvSpPr/>
          <p:nvPr/>
        </p:nvSpPr>
        <p:spPr>
          <a:xfrm>
            <a:off x="5876042" y="3726307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FEB39E2-03A1-FC44-A563-024D51845B19}"/>
              </a:ext>
            </a:extLst>
          </p:cNvPr>
          <p:cNvCxnSpPr>
            <a:cxnSpLocks/>
            <a:stCxn id="68" idx="2"/>
            <a:endCxn id="67" idx="0"/>
          </p:cNvCxnSpPr>
          <p:nvPr/>
        </p:nvCxnSpPr>
        <p:spPr>
          <a:xfrm flipH="1">
            <a:off x="5413598" y="3949810"/>
            <a:ext cx="649656" cy="2865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625807D-41EE-7742-B42A-22E60486E85E}"/>
              </a:ext>
            </a:extLst>
          </p:cNvPr>
          <p:cNvCxnSpPr>
            <a:cxnSpLocks/>
            <a:stCxn id="68" idx="2"/>
            <a:endCxn id="71" idx="0"/>
          </p:cNvCxnSpPr>
          <p:nvPr/>
        </p:nvCxnSpPr>
        <p:spPr>
          <a:xfrm>
            <a:off x="6063254" y="3949810"/>
            <a:ext cx="385224" cy="265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991343E2-D368-3B4B-8D03-78A476CB2624}"/>
              </a:ext>
            </a:extLst>
          </p:cNvPr>
          <p:cNvSpPr/>
          <p:nvPr/>
        </p:nvSpPr>
        <p:spPr>
          <a:xfrm>
            <a:off x="6063254" y="4215747"/>
            <a:ext cx="770447" cy="435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Do tasks!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0C0BC08-A7AC-8347-B7A8-5B99F8A9ECFE}"/>
              </a:ext>
            </a:extLst>
          </p:cNvPr>
          <p:cNvSpPr/>
          <p:nvPr/>
        </p:nvSpPr>
        <p:spPr>
          <a:xfrm>
            <a:off x="7173538" y="4256990"/>
            <a:ext cx="988668" cy="3939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Fully skilled?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5D60135-26F2-8243-B168-1329E4E323BD}"/>
              </a:ext>
            </a:extLst>
          </p:cNvPr>
          <p:cNvSpPr/>
          <p:nvPr/>
        </p:nvSpPr>
        <p:spPr>
          <a:xfrm>
            <a:off x="8052160" y="3746928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51FA971-02F9-6747-A163-6E6FC8EAEDCA}"/>
              </a:ext>
            </a:extLst>
          </p:cNvPr>
          <p:cNvCxnSpPr>
            <a:cxnSpLocks/>
            <a:stCxn id="73" idx="2"/>
            <a:endCxn id="72" idx="0"/>
          </p:cNvCxnSpPr>
          <p:nvPr/>
        </p:nvCxnSpPr>
        <p:spPr>
          <a:xfrm flipH="1">
            <a:off x="7667872" y="3970431"/>
            <a:ext cx="571500" cy="2865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2E92005-ACEB-E24A-9572-FC7AF7140C1D}"/>
              </a:ext>
            </a:extLst>
          </p:cNvPr>
          <p:cNvCxnSpPr>
            <a:cxnSpLocks/>
            <a:stCxn id="73" idx="2"/>
            <a:endCxn id="76" idx="0"/>
          </p:cNvCxnSpPr>
          <p:nvPr/>
        </p:nvCxnSpPr>
        <p:spPr>
          <a:xfrm>
            <a:off x="8239372" y="3970431"/>
            <a:ext cx="385224" cy="265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CACB810D-C62F-3146-A4EE-FC694AE6797F}"/>
              </a:ext>
            </a:extLst>
          </p:cNvPr>
          <p:cNvSpPr/>
          <p:nvPr/>
        </p:nvSpPr>
        <p:spPr>
          <a:xfrm>
            <a:off x="8239372" y="4236368"/>
            <a:ext cx="770447" cy="435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Learn!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470635C1-EA1A-564D-B9B9-A2FC4DF1F97A}"/>
              </a:ext>
            </a:extLst>
          </p:cNvPr>
          <p:cNvSpPr/>
          <p:nvPr/>
        </p:nvSpPr>
        <p:spPr>
          <a:xfrm>
            <a:off x="6215879" y="3071477"/>
            <a:ext cx="988668" cy="3939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Team done?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D67BB13-834C-4E4E-AEB6-990B83216B1E}"/>
              </a:ext>
            </a:extLst>
          </p:cNvPr>
          <p:cNvSpPr/>
          <p:nvPr/>
        </p:nvSpPr>
        <p:spPr>
          <a:xfrm>
            <a:off x="7094501" y="2561415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788DC66-2174-664A-9B67-D11A7F8E5E59}"/>
              </a:ext>
            </a:extLst>
          </p:cNvPr>
          <p:cNvCxnSpPr>
            <a:cxnSpLocks/>
            <a:stCxn id="78" idx="2"/>
            <a:endCxn id="77" idx="0"/>
          </p:cNvCxnSpPr>
          <p:nvPr/>
        </p:nvCxnSpPr>
        <p:spPr>
          <a:xfrm flipH="1">
            <a:off x="6710213" y="2784918"/>
            <a:ext cx="571500" cy="2865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17DDB50-9CB5-B84A-B6F4-253D5B0B27B3}"/>
              </a:ext>
            </a:extLst>
          </p:cNvPr>
          <p:cNvCxnSpPr>
            <a:cxnSpLocks/>
            <a:stCxn id="78" idx="2"/>
            <a:endCxn id="81" idx="0"/>
          </p:cNvCxnSpPr>
          <p:nvPr/>
        </p:nvCxnSpPr>
        <p:spPr>
          <a:xfrm>
            <a:off x="7281713" y="2784918"/>
            <a:ext cx="385224" cy="265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0E80B891-113E-3A43-8BC7-0FBA95F1CA18}"/>
              </a:ext>
            </a:extLst>
          </p:cNvPr>
          <p:cNvSpPr/>
          <p:nvPr/>
        </p:nvSpPr>
        <p:spPr>
          <a:xfrm>
            <a:off x="7281713" y="3050855"/>
            <a:ext cx="770447" cy="435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Do team tasks!</a:t>
            </a:r>
          </a:p>
        </p:txBody>
      </p:sp>
      <p:cxnSp>
        <p:nvCxnSpPr>
          <p:cNvPr id="84" name="Elbow Connector 83">
            <a:extLst>
              <a:ext uri="{FF2B5EF4-FFF2-40B4-BE49-F238E27FC236}">
                <a16:creationId xmlns:a16="http://schemas.microsoft.com/office/drawing/2014/main" id="{B7845748-90D0-6E49-9900-B1FDA5A51768}"/>
              </a:ext>
            </a:extLst>
          </p:cNvPr>
          <p:cNvCxnSpPr>
            <a:cxnSpLocks/>
            <a:stCxn id="46" idx="2"/>
            <a:endCxn id="29" idx="0"/>
          </p:cNvCxnSpPr>
          <p:nvPr/>
        </p:nvCxnSpPr>
        <p:spPr>
          <a:xfrm rot="5400000">
            <a:off x="3868597" y="1189484"/>
            <a:ext cx="2356556" cy="2695990"/>
          </a:xfrm>
          <a:prstGeom prst="bentConnector3">
            <a:avLst>
              <a:gd name="adj1" fmla="val 25801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0">
            <a:extLst>
              <a:ext uri="{FF2B5EF4-FFF2-40B4-BE49-F238E27FC236}">
                <a16:creationId xmlns:a16="http://schemas.microsoft.com/office/drawing/2014/main" id="{CD804A24-22FC-714C-B61A-8EBC3CD83F8E}"/>
              </a:ext>
            </a:extLst>
          </p:cNvPr>
          <p:cNvCxnSpPr>
            <a:cxnSpLocks/>
            <a:stCxn id="46" idx="2"/>
            <a:endCxn id="61" idx="0"/>
          </p:cNvCxnSpPr>
          <p:nvPr/>
        </p:nvCxnSpPr>
        <p:spPr>
          <a:xfrm rot="5400000">
            <a:off x="5092001" y="1254560"/>
            <a:ext cx="1198229" cy="1407511"/>
          </a:xfrm>
          <a:prstGeom prst="bentConnector3">
            <a:avLst>
              <a:gd name="adj1" fmla="val 50001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lbow Connector 93">
            <a:extLst>
              <a:ext uri="{FF2B5EF4-FFF2-40B4-BE49-F238E27FC236}">
                <a16:creationId xmlns:a16="http://schemas.microsoft.com/office/drawing/2014/main" id="{081576E7-3900-7A4D-88F5-0FE700479B28}"/>
              </a:ext>
            </a:extLst>
          </p:cNvPr>
          <p:cNvCxnSpPr>
            <a:cxnSpLocks/>
            <a:stCxn id="46" idx="2"/>
            <a:endCxn id="68" idx="0"/>
          </p:cNvCxnSpPr>
          <p:nvPr/>
        </p:nvCxnSpPr>
        <p:spPr>
          <a:xfrm rot="5400000">
            <a:off x="5045509" y="2376946"/>
            <a:ext cx="2367106" cy="331616"/>
          </a:xfrm>
          <a:prstGeom prst="bentConnector3">
            <a:avLst>
              <a:gd name="adj1" fmla="val 50000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Elbow Connector 96">
            <a:extLst>
              <a:ext uri="{FF2B5EF4-FFF2-40B4-BE49-F238E27FC236}">
                <a16:creationId xmlns:a16="http://schemas.microsoft.com/office/drawing/2014/main" id="{C592690B-6FF3-FD4F-A945-866CEF268789}"/>
              </a:ext>
            </a:extLst>
          </p:cNvPr>
          <p:cNvCxnSpPr>
            <a:cxnSpLocks/>
            <a:stCxn id="46" idx="2"/>
            <a:endCxn id="78" idx="0"/>
          </p:cNvCxnSpPr>
          <p:nvPr/>
        </p:nvCxnSpPr>
        <p:spPr>
          <a:xfrm rot="16200000" flipH="1">
            <a:off x="6237184" y="1516886"/>
            <a:ext cx="1202214" cy="886843"/>
          </a:xfrm>
          <a:prstGeom prst="bentConnector3">
            <a:avLst>
              <a:gd name="adj1" fmla="val 50000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EDA93A1B-B430-0148-974A-50E14FF0C2A7}"/>
              </a:ext>
            </a:extLst>
          </p:cNvPr>
          <p:cNvCxnSpPr>
            <a:cxnSpLocks/>
            <a:stCxn id="46" idx="2"/>
            <a:endCxn id="73" idx="0"/>
          </p:cNvCxnSpPr>
          <p:nvPr/>
        </p:nvCxnSpPr>
        <p:spPr>
          <a:xfrm rot="16200000" flipH="1">
            <a:off x="6123258" y="1630813"/>
            <a:ext cx="2387727" cy="1844502"/>
          </a:xfrm>
          <a:prstGeom prst="bentConnector3">
            <a:avLst>
              <a:gd name="adj1" fmla="val 24881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Picture 109">
            <a:extLst>
              <a:ext uri="{FF2B5EF4-FFF2-40B4-BE49-F238E27FC236}">
                <a16:creationId xmlns:a16="http://schemas.microsoft.com/office/drawing/2014/main" id="{50E96527-F59D-A040-846F-F26B32AA8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713" y="173118"/>
            <a:ext cx="1707362" cy="7020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4471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8" grpId="0" animBg="1"/>
      <p:bldP spid="29" grpId="0" animBg="1"/>
      <p:bldP spid="35" grpId="0" animBg="1"/>
      <p:bldP spid="46" grpId="0" animBg="1"/>
      <p:bldP spid="60" grpId="0" animBg="1"/>
      <p:bldP spid="61" grpId="0" animBg="1"/>
      <p:bldP spid="64" grpId="0" animBg="1"/>
      <p:bldP spid="67" grpId="0" animBg="1"/>
      <p:bldP spid="68" grpId="0" animBg="1"/>
      <p:bldP spid="71" grpId="0" animBg="1"/>
      <p:bldP spid="72" grpId="0" animBg="1"/>
      <p:bldP spid="73" grpId="0" animBg="1"/>
      <p:bldP spid="76" grpId="0" animBg="1"/>
      <p:bldP spid="77" grpId="0" animBg="1"/>
      <p:bldP spid="78" grpId="0" animBg="1"/>
      <p:bldP spid="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AA0FB-A19D-114D-970A-FEE18FF0C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common mistake…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C78A7F-E493-AA44-B004-7A28EF34159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5B5C3-133E-4543-80DE-DED58485F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DAC42E-51DC-9946-932E-3921847ABA0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Top level goals should be independent</a:t>
            </a:r>
          </a:p>
          <a:p>
            <a:r>
              <a:rPr lang="en-US" dirty="0"/>
              <a:t>Not: subgoals of other top level needs</a:t>
            </a:r>
          </a:p>
          <a:p>
            <a:endParaRPr lang="en-US" dirty="0"/>
          </a:p>
          <a:p>
            <a:r>
              <a:rPr lang="en-US" dirty="0"/>
              <a:t>The subgoals will appear as ways of achieving top level goals (if needed)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87E20F1-52B8-2E48-88B0-7C5DFCE47589}"/>
              </a:ext>
            </a:extLst>
          </p:cNvPr>
          <p:cNvSpPr/>
          <p:nvPr/>
        </p:nvSpPr>
        <p:spPr>
          <a:xfrm>
            <a:off x="187697" y="396245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Oven is 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DA45A2-BB4A-2D45-9468-55E2D68F3321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4648250" y="3715295"/>
            <a:ext cx="2233849" cy="2471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CEABD9-964B-D54E-A060-B4EFC9207B9A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 flipH="1">
            <a:off x="934695" y="3715295"/>
            <a:ext cx="3713555" cy="2471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336046-5CA0-9845-971C-C3CF553A9D48}"/>
              </a:ext>
            </a:extLst>
          </p:cNvPr>
          <p:cNvCxnSpPr>
            <a:cxnSpLocks/>
            <a:stCxn id="14" idx="2"/>
            <a:endCxn id="18" idx="0"/>
          </p:cNvCxnSpPr>
          <p:nvPr/>
        </p:nvCxnSpPr>
        <p:spPr>
          <a:xfrm>
            <a:off x="4648250" y="3715295"/>
            <a:ext cx="3720700" cy="238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0C7DF1D1-1E27-D245-A8E0-AED52E32B8D3}"/>
              </a:ext>
            </a:extLst>
          </p:cNvPr>
          <p:cNvSpPr/>
          <p:nvPr/>
        </p:nvSpPr>
        <p:spPr>
          <a:xfrm>
            <a:off x="1674548" y="395372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Food is warm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9CC1B9A-894A-524D-8DCB-5CA33B569208}"/>
              </a:ext>
            </a:extLst>
          </p:cNvPr>
          <p:cNvCxnSpPr>
            <a:cxnSpLocks/>
            <a:stCxn id="14" idx="2"/>
            <a:endCxn id="10" idx="0"/>
          </p:cNvCxnSpPr>
          <p:nvPr/>
        </p:nvCxnSpPr>
        <p:spPr>
          <a:xfrm flipH="1">
            <a:off x="2421546" y="3715295"/>
            <a:ext cx="2226704" cy="238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B78164C1-E310-464A-84C8-9D443DCCE984}"/>
              </a:ext>
            </a:extLst>
          </p:cNvPr>
          <p:cNvSpPr/>
          <p:nvPr/>
        </p:nvSpPr>
        <p:spPr>
          <a:xfrm>
            <a:off x="3161399" y="394041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Not hungry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8A6AD9A-EB57-0444-A17C-D9CA29DDCC2D}"/>
              </a:ext>
            </a:extLst>
          </p:cNvPr>
          <p:cNvCxnSpPr>
            <a:cxnSpLocks/>
            <a:stCxn id="14" idx="2"/>
            <a:endCxn id="12" idx="0"/>
          </p:cNvCxnSpPr>
          <p:nvPr/>
        </p:nvCxnSpPr>
        <p:spPr>
          <a:xfrm flipH="1">
            <a:off x="3908397" y="3715295"/>
            <a:ext cx="739853" cy="225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D2F7C23-417D-3E4C-8504-68BB10EBFDE0}"/>
              </a:ext>
            </a:extLst>
          </p:cNvPr>
          <p:cNvSpPr/>
          <p:nvPr/>
        </p:nvSpPr>
        <p:spPr>
          <a:xfrm>
            <a:off x="4368680" y="3384273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094D87E-373A-C74A-AC22-C2FC5A265DBB}"/>
              </a:ext>
            </a:extLst>
          </p:cNvPr>
          <p:cNvSpPr/>
          <p:nvPr/>
        </p:nvSpPr>
        <p:spPr>
          <a:xfrm>
            <a:off x="4648250" y="394041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EC7D35-9F04-CE4F-9F07-7DC975E65310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4648250" y="3715295"/>
            <a:ext cx="746998" cy="225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9D8913EC-0159-A949-B809-278E4FD9A7EF}"/>
              </a:ext>
            </a:extLst>
          </p:cNvPr>
          <p:cNvSpPr/>
          <p:nvPr/>
        </p:nvSpPr>
        <p:spPr>
          <a:xfrm>
            <a:off x="6135101" y="396245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961D4B7-8519-FA44-A8F5-434F305A9B67}"/>
              </a:ext>
            </a:extLst>
          </p:cNvPr>
          <p:cNvSpPr/>
          <p:nvPr/>
        </p:nvSpPr>
        <p:spPr>
          <a:xfrm>
            <a:off x="7621952" y="3953725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20" name="Graphic 19" descr="No sign">
            <a:extLst>
              <a:ext uri="{FF2B5EF4-FFF2-40B4-BE49-F238E27FC236}">
                <a16:creationId xmlns:a16="http://schemas.microsoft.com/office/drawing/2014/main" id="{18686F5D-1AF3-F043-A937-10F625C28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987" y="4218356"/>
            <a:ext cx="482917" cy="482917"/>
          </a:xfrm>
          <a:prstGeom prst="rect">
            <a:avLst/>
          </a:prstGeom>
        </p:spPr>
      </p:pic>
      <p:pic>
        <p:nvPicPr>
          <p:cNvPr id="21" name="Graphic 20" descr="No sign">
            <a:extLst>
              <a:ext uri="{FF2B5EF4-FFF2-40B4-BE49-F238E27FC236}">
                <a16:creationId xmlns:a16="http://schemas.microsoft.com/office/drawing/2014/main" id="{FAFCA50E-AB78-404D-B844-3201885B7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78482" y="4244106"/>
            <a:ext cx="482917" cy="4829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492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9A8DF2-5FC4-3941-8902-45FDCE44B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294" y="3240505"/>
            <a:ext cx="2469411" cy="148389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7507C77-7520-CB45-84EB-E2D273AA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top level goals of an agent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84B31-02AD-394D-BB2E-FBEF186F35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4969345" cy="3612000"/>
          </a:xfrm>
        </p:spPr>
        <p:txBody>
          <a:bodyPr/>
          <a:lstStyle/>
          <a:p>
            <a:r>
              <a:rPr lang="en-US" dirty="0"/>
              <a:t>When doing </a:t>
            </a:r>
            <a:r>
              <a:rPr lang="en-US" dirty="0" err="1"/>
              <a:t>Backchained</a:t>
            </a:r>
            <a:r>
              <a:rPr lang="en-US" dirty="0"/>
              <a:t> designs, we start from the “top level goals” of an agent</a:t>
            </a:r>
          </a:p>
          <a:p>
            <a:r>
              <a:rPr lang="en-US" dirty="0"/>
              <a:t>What are those?</a:t>
            </a:r>
          </a:p>
          <a:p>
            <a:r>
              <a:rPr lang="en-US" dirty="0"/>
              <a:t>What motivates a human?</a:t>
            </a:r>
          </a:p>
          <a:p>
            <a:pPr lvl="1"/>
            <a:r>
              <a:rPr lang="en-US" dirty="0"/>
              <a:t>Needs (need rest)</a:t>
            </a:r>
          </a:p>
          <a:p>
            <a:pPr lvl="1"/>
            <a:r>
              <a:rPr lang="en-US" dirty="0"/>
              <a:t>Feelings (feel tired)</a:t>
            </a:r>
          </a:p>
          <a:p>
            <a:pPr lvl="1"/>
            <a:endParaRPr lang="en-US" dirty="0"/>
          </a:p>
          <a:p>
            <a:r>
              <a:rPr lang="en-US" dirty="0"/>
              <a:t>Can this be translated to agent AI?</a:t>
            </a:r>
          </a:p>
          <a:p>
            <a:pPr lvl="1"/>
            <a:r>
              <a:rPr lang="en-US" dirty="0"/>
              <a:t>Yes…</a:t>
            </a:r>
          </a:p>
          <a:p>
            <a:pPr lvl="2"/>
            <a:r>
              <a:rPr lang="en-US" dirty="0"/>
              <a:t>Maslow’s priority pyramid</a:t>
            </a:r>
          </a:p>
          <a:p>
            <a:pPr lvl="2"/>
            <a:r>
              <a:rPr lang="en-US" dirty="0"/>
              <a:t>Use feeling intensity as utility (flexible priority)</a:t>
            </a:r>
          </a:p>
          <a:p>
            <a:pPr lvl="1"/>
            <a:r>
              <a:rPr lang="en-US" dirty="0"/>
              <a:t>Robot needs…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808C6E-965B-A54C-88C8-36CC91FC2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158" y="1910664"/>
            <a:ext cx="1765658" cy="6737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E74958-1912-F141-93F7-95BB3D929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989" y="936603"/>
            <a:ext cx="2041868" cy="8703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956CCF-FDE5-8B43-8DDD-8DFBF51F4F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588" y="2688189"/>
            <a:ext cx="995269" cy="9180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7C99DC-4695-6643-82A9-1F1309B1ABE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6" t="7717" r="25243" b="7114"/>
          <a:stretch/>
        </p:blipFill>
        <p:spPr>
          <a:xfrm>
            <a:off x="5196173" y="2426982"/>
            <a:ext cx="995269" cy="98283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DE67FF-0C5A-A449-9AAD-749A185142F4}"/>
              </a:ext>
            </a:extLst>
          </p:cNvPr>
          <p:cNvSpPr/>
          <p:nvPr/>
        </p:nvSpPr>
        <p:spPr>
          <a:xfrm>
            <a:off x="5460820" y="3409818"/>
            <a:ext cx="360947" cy="905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60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watching…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DD96003-4F3B-834B-835B-B8C4B58389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4" b="-5523"/>
          <a:stretch/>
        </p:blipFill>
        <p:spPr>
          <a:xfrm>
            <a:off x="6025096" y="294458"/>
            <a:ext cx="2868079" cy="4554583"/>
          </a:xfrm>
        </p:spPr>
      </p:pic>
    </p:spTree>
    <p:extLst>
      <p:ext uri="{BB962C8B-B14F-4D97-AF65-F5344CB8AC3E}">
        <p14:creationId xmlns:p14="http://schemas.microsoft.com/office/powerpoint/2010/main" val="275100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25|1.8|1.2|21.2|12|7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9.1|14.6|13.9|8.1|5.5|7.1|3.9|6.6|4.1|19.8|6|24.7|2.3|4|4|3.1|37.3|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9.3|15.5|1.2|16.1|4.1|11.6|13.1|7.6|1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7|7.3|14.6|6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9|5.8|1.9|2|6.3|2.3|2.5|13.8|0.9|6.6|3.1|13.2|1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16.9|17.6|23.2|19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4|7.4|4.4|6.3|16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|5.8|3.9|29.9|0.8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22666</TotalTime>
  <Words>703</Words>
  <Application>Microsoft Macintosh PowerPoint</Application>
  <PresentationFormat>On-screen Show (16:9)</PresentationFormat>
  <Paragraphs>141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Systemtypsnitt</vt:lpstr>
      <vt:lpstr>KTH_PPT-mall</vt:lpstr>
      <vt:lpstr>Behavior Trees and the Needs of Maslow, Asimov and Rosenberg </vt:lpstr>
      <vt:lpstr>Choosing the top level goals of an agent</vt:lpstr>
      <vt:lpstr>Maslow's hierarchy of needs</vt:lpstr>
      <vt:lpstr>2 Fundamental assumptions</vt:lpstr>
      <vt:lpstr>Needs   and   feelings</vt:lpstr>
      <vt:lpstr>How to prioritize needs?</vt:lpstr>
      <vt:lpstr>Asimov’s Laws</vt:lpstr>
      <vt:lpstr>Robot needs (Yang 2019)</vt:lpstr>
      <vt:lpstr>A common mistake…</vt:lpstr>
      <vt:lpstr>Choosing the top level goals of an agent</vt:lpstr>
      <vt:lpstr>Thank you for watching…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269</cp:revision>
  <cp:lastPrinted>2013-05-27T09:10:21Z</cp:lastPrinted>
  <dcterms:created xsi:type="dcterms:W3CDTF">2019-02-11T09:39:15Z</dcterms:created>
  <dcterms:modified xsi:type="dcterms:W3CDTF">2022-11-18T09:01:15Z</dcterms:modified>
</cp:coreProperties>
</file>