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86" r:id="rId2"/>
    <p:sldId id="348" r:id="rId3"/>
    <p:sldId id="349" r:id="rId4"/>
    <p:sldId id="456" r:id="rId5"/>
    <p:sldId id="457" r:id="rId6"/>
    <p:sldId id="467" r:id="rId7"/>
    <p:sldId id="468" r:id="rId8"/>
    <p:sldId id="469" r:id="rId9"/>
    <p:sldId id="472" r:id="rId10"/>
    <p:sldId id="473" r:id="rId11"/>
    <p:sldId id="474" r:id="rId12"/>
    <p:sldId id="475" r:id="rId13"/>
    <p:sldId id="476" r:id="rId14"/>
    <p:sldId id="470" r:id="rId15"/>
  </p:sldIdLst>
  <p:sldSz cx="9144000" cy="5143500" type="screen16x9"/>
  <p:notesSz cx="6858000" cy="9144000"/>
  <p:custDataLst>
    <p:tags r:id="rId1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489"/>
    <a:srgbClr val="65656C"/>
    <a:srgbClr val="D02F80"/>
    <a:srgbClr val="1954A6"/>
    <a:srgbClr val="5E87C0"/>
    <a:srgbClr val="2191C4"/>
    <a:srgbClr val="D95999"/>
    <a:srgbClr val="62922E"/>
    <a:srgbClr val="AFC92B"/>
    <a:srgbClr val="D85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95" autoAdjust="0"/>
    <p:restoredTop sz="92835" autoAdjust="0"/>
  </p:normalViewPr>
  <p:slideViewPr>
    <p:cSldViewPr snapToGrid="0">
      <p:cViewPr varScale="1">
        <p:scale>
          <a:sx n="140" d="100"/>
          <a:sy n="140" d="100"/>
        </p:scale>
        <p:origin x="328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18/11/2022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2022-11-18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Hello </a:t>
            </a:r>
            <a:r>
              <a:rPr lang="sv-SE" dirty="0" err="1"/>
              <a:t>everyone</a:t>
            </a:r>
            <a:r>
              <a:rPr lang="sv-SE" dirty="0"/>
              <a:t>!</a:t>
            </a:r>
          </a:p>
          <a:p>
            <a:r>
              <a:rPr lang="sv-SE" dirty="0"/>
              <a:t>In </a:t>
            </a:r>
            <a:r>
              <a:rPr lang="sv-SE" dirty="0" err="1"/>
              <a:t>this</a:t>
            </a:r>
            <a:r>
              <a:rPr lang="sv-SE" dirty="0"/>
              <a:t> video I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explain</a:t>
            </a:r>
            <a:r>
              <a:rPr lang="sv-SE" dirty="0"/>
              <a:t> </a:t>
            </a:r>
            <a:r>
              <a:rPr lang="sv-SE" dirty="0" err="1"/>
              <a:t>how</a:t>
            </a:r>
            <a:r>
              <a:rPr lang="sv-SE" dirty="0"/>
              <a:t> to </a:t>
            </a:r>
            <a:r>
              <a:rPr lang="sv-SE" dirty="0" err="1"/>
              <a:t>create</a:t>
            </a:r>
            <a:r>
              <a:rPr lang="sv-SE" dirty="0"/>
              <a:t> </a:t>
            </a:r>
            <a:r>
              <a:rPr lang="sv-SE" dirty="0" err="1"/>
              <a:t>backward</a:t>
            </a:r>
            <a:r>
              <a:rPr lang="sv-SE" dirty="0"/>
              <a:t> </a:t>
            </a:r>
            <a:r>
              <a:rPr lang="sv-SE" dirty="0" err="1"/>
              <a:t>chained</a:t>
            </a:r>
            <a:r>
              <a:rPr lang="sv-SE" dirty="0"/>
              <a:t>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.</a:t>
            </a:r>
          </a:p>
          <a:p>
            <a:r>
              <a:rPr lang="sv-SE" dirty="0" err="1"/>
              <a:t>This</a:t>
            </a:r>
            <a:r>
              <a:rPr lang="sv-SE" dirty="0"/>
              <a:t> is the second </a:t>
            </a:r>
            <a:r>
              <a:rPr lang="sv-SE" dirty="0" err="1"/>
              <a:t>lecture</a:t>
            </a:r>
            <a:r>
              <a:rPr lang="sv-SE" dirty="0"/>
              <a:t> in the series ”</a:t>
            </a:r>
            <a:r>
              <a:rPr lang="sv-SE" dirty="0" err="1"/>
              <a:t>Introduction</a:t>
            </a:r>
            <a:r>
              <a:rPr lang="sv-SE" dirty="0"/>
              <a:t> to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”.</a:t>
            </a:r>
          </a:p>
          <a:p>
            <a:r>
              <a:rPr lang="sv-SE" dirty="0"/>
              <a:t>And my </a:t>
            </a:r>
            <a:r>
              <a:rPr lang="sv-SE" dirty="0" err="1"/>
              <a:t>name</a:t>
            </a:r>
            <a:r>
              <a:rPr lang="sv-SE" dirty="0"/>
              <a:t> is Petter Ögren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7864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action needs to achieve the post-condition. Always (when pre-conditions are satisfied).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8634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2A2319-CD13-BE4D-9C63-5A9EBFDCEC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540BA4-CF98-2846-8D40-8EA647BC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D82F0C-0E2A-5546-8972-AA94798A63F5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7A7FA62-242B-154F-BDED-F228A40489AE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D45677C-6021-4B4B-8D00-4AA6DB0D4902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41755ED-D54E-694B-A391-7B1A4BC3BA77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417B25-3466-4D4E-9932-2BC6E1D868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73EF2-0F29-FC4E-8D8C-6C9A6BED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E4CD63-A723-E743-A7FA-6B31200F6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700">
                <a:solidFill>
                  <a:srgbClr val="848489"/>
                </a:solidFill>
              </a:defRPr>
            </a:lvl1pPr>
          </a:lstStyle>
          <a:p>
            <a:fld id="{832A3DEB-92BA-404E-9210-96F4218B7138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44A7B9-8441-734E-B26B-9C9C5C04B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rgbClr val="848489"/>
                </a:solidFill>
              </a:defRPr>
            </a:lvl1pPr>
          </a:lstStyle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  <p:sldLayoutId id="214748380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file:////Users/petter/Projects/presentations/ppa_nominal2.mov" TargetMode="External"/><Relationship Id="rId1" Type="http://schemas.microsoft.com/office/2007/relationships/media" Target="file:////Users/petter/Projects/presentations/ppa_nominal2.mov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file:////Users/petter/Projects/presentations/ppa_distrubance2.mov" TargetMode="External"/><Relationship Id="rId1" Type="http://schemas.microsoft.com/office/2007/relationships/media" Target="file:////Users/petter/Projects/presentations/ppa_distrubance2.mov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DA710C-5B5B-BF41-8E67-58B4F6602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2785" y="1118782"/>
            <a:ext cx="6334127" cy="643695"/>
          </a:xfrm>
        </p:spPr>
        <p:txBody>
          <a:bodyPr/>
          <a:lstStyle/>
          <a:p>
            <a:r>
              <a:rPr lang="en-GB" sz="3200" dirty="0"/>
              <a:t>4 Common Bugs in </a:t>
            </a:r>
            <a:r>
              <a:rPr lang="en-GB" sz="2800" dirty="0"/>
              <a:t>Backward Chained </a:t>
            </a:r>
            <a:r>
              <a:rPr lang="en-GB" sz="2800" dirty="0" err="1"/>
              <a:t>Behavior</a:t>
            </a:r>
            <a:r>
              <a:rPr lang="en-GB" sz="2800" dirty="0"/>
              <a:t> Trees</a:t>
            </a:r>
            <a:endParaRPr lang="en-GB" sz="32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6D738B8-0E7F-6245-8D2F-E944B5951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2785" y="2137323"/>
            <a:ext cx="8181215" cy="43389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An Introduction to </a:t>
            </a:r>
            <a:r>
              <a:rPr lang="en-GB" sz="1400" dirty="0" err="1"/>
              <a:t>Behavior</a:t>
            </a:r>
            <a:r>
              <a:rPr lang="en-GB" sz="1400" dirty="0"/>
              <a:t> Trees in AI (part 6)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by </a:t>
            </a:r>
            <a:r>
              <a:rPr lang="en-GB" sz="1400" dirty="0" err="1"/>
              <a:t>Petter</a:t>
            </a:r>
            <a:r>
              <a:rPr lang="en-GB" sz="1400" dirty="0"/>
              <a:t> </a:t>
            </a:r>
            <a:r>
              <a:rPr lang="en-GB" sz="1400" dirty="0" err="1"/>
              <a:t>Ögren</a:t>
            </a:r>
            <a:endParaRPr lang="en-GB" sz="1400" dirty="0"/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443DF-3F69-D04F-A2D1-F6F24636DC30}"/>
              </a:ext>
            </a:extLst>
          </p:cNvPr>
          <p:cNvSpPr txBox="1"/>
          <p:nvPr/>
        </p:nvSpPr>
        <p:spPr>
          <a:xfrm>
            <a:off x="3733800" y="-116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CAB29B-8BD1-0E4A-9E59-3E41A77EA2CD}"/>
              </a:ext>
            </a:extLst>
          </p:cNvPr>
          <p:cNvSpPr txBox="1"/>
          <p:nvPr/>
        </p:nvSpPr>
        <p:spPr>
          <a:xfrm rot="20972619">
            <a:off x="5870448" y="2345898"/>
            <a:ext cx="2468880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4 design criteria that needs to be checked to guarantee reaching all top level goals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029FCD-6949-6E4B-BE6C-4A19151AD6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4128">
            <a:off x="6113797" y="3665663"/>
            <a:ext cx="2479449" cy="1146623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307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39FA8B1-6020-0446-B1EB-A8879EBB1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warehouse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E49C34-7C7A-A348-94DA-8562EBAEF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06" y="1017017"/>
            <a:ext cx="8455742" cy="412648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863237A-1BBF-CB49-98EC-CE6BAAD0C3FD}"/>
              </a:ext>
            </a:extLst>
          </p:cNvPr>
          <p:cNvSpPr/>
          <p:nvPr/>
        </p:nvSpPr>
        <p:spPr>
          <a:xfrm>
            <a:off x="1060463" y="2621034"/>
            <a:ext cx="1938376" cy="9184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060AFB-301D-5C45-B910-5DB82D91F9DE}"/>
              </a:ext>
            </a:extLst>
          </p:cNvPr>
          <p:cNvSpPr/>
          <p:nvPr/>
        </p:nvSpPr>
        <p:spPr>
          <a:xfrm>
            <a:off x="2182760" y="1809135"/>
            <a:ext cx="1120879" cy="8118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09B4BEB-2079-0B4C-902A-AC0200BAFB30}"/>
              </a:ext>
            </a:extLst>
          </p:cNvPr>
          <p:cNvSpPr/>
          <p:nvPr/>
        </p:nvSpPr>
        <p:spPr>
          <a:xfrm>
            <a:off x="4719484" y="2571750"/>
            <a:ext cx="1120879" cy="8118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F076B71-AC13-5746-825D-DE5C3B116D1C}"/>
              </a:ext>
            </a:extLst>
          </p:cNvPr>
          <p:cNvSpPr/>
          <p:nvPr/>
        </p:nvSpPr>
        <p:spPr>
          <a:xfrm>
            <a:off x="319549" y="1695155"/>
            <a:ext cx="1120879" cy="8344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79A66B2-92E9-904E-89AB-A2A041B8CA20}"/>
              </a:ext>
            </a:extLst>
          </p:cNvPr>
          <p:cNvSpPr/>
          <p:nvPr/>
        </p:nvSpPr>
        <p:spPr>
          <a:xfrm>
            <a:off x="3370008" y="1841115"/>
            <a:ext cx="1280650" cy="1256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842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39FA8B1-6020-0446-B1EB-A8879EBB1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Execution without disturbances</a:t>
            </a:r>
          </a:p>
        </p:txBody>
      </p:sp>
      <p:pic>
        <p:nvPicPr>
          <p:cNvPr id="12" name="ppa_nominal2.mov" descr="ppa_nominal2.mov">
            <a:hlinkClick r:id="" action="ppaction://media"/>
            <a:extLst>
              <a:ext uri="{FF2B5EF4-FFF2-40B4-BE49-F238E27FC236}">
                <a16:creationId xmlns:a16="http://schemas.microsoft.com/office/drawing/2014/main" id="{0D79D9E3-F974-AD4D-BE47-02CB3E6861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463" y="1019942"/>
            <a:ext cx="7901796" cy="3680646"/>
          </a:xfrm>
          <a:prstGeom prst="rect">
            <a:avLst/>
          </a:prstGeom>
        </p:spPr>
      </p:pic>
      <p:sp>
        <p:nvSpPr>
          <p:cNvPr id="13" name="TextBox 44">
            <a:extLst>
              <a:ext uri="{FF2B5EF4-FFF2-40B4-BE49-F238E27FC236}">
                <a16:creationId xmlns:a16="http://schemas.microsoft.com/office/drawing/2014/main" id="{7D71B60F-6D72-0347-95BB-EEC6A7AC3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5968" y="64278"/>
            <a:ext cx="1208032" cy="909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8215" tIns="39108" rIns="78215" bIns="391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Success</a:t>
            </a:r>
          </a:p>
          <a:p>
            <a:pPr eaLnBrk="1" hangingPunct="1">
              <a:buFont typeface="Arial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Running</a:t>
            </a:r>
          </a:p>
          <a:p>
            <a:pPr eaLnBrk="1" hangingPunct="1">
              <a:buFont typeface="Arial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Failure</a:t>
            </a:r>
          </a:p>
        </p:txBody>
      </p:sp>
    </p:spTree>
    <p:extLst>
      <p:ext uri="{BB962C8B-B14F-4D97-AF65-F5344CB8AC3E}">
        <p14:creationId xmlns:p14="http://schemas.microsoft.com/office/powerpoint/2010/main" val="400207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9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FE773-E6A6-754B-A130-E97E3A614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Handling disturbances </a:t>
            </a:r>
            <a:r>
              <a:rPr lang="en-US" sz="2000" dirty="0"/>
              <a:t>(by external agents)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7C1AFB-2D7F-3A4E-A233-399CA9594E1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E21EA-9857-714B-ABAD-83374D54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6" name="TextBox 44">
            <a:extLst>
              <a:ext uri="{FF2B5EF4-FFF2-40B4-BE49-F238E27FC236}">
                <a16:creationId xmlns:a16="http://schemas.microsoft.com/office/drawing/2014/main" id="{B15F8FA7-E101-E145-999C-D2E319AA1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5968" y="64278"/>
            <a:ext cx="1208032" cy="909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8215" tIns="39108" rIns="78215" bIns="391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Success</a:t>
            </a:r>
          </a:p>
          <a:p>
            <a:pPr eaLnBrk="1" hangingPunct="1">
              <a:buFont typeface="Arial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Running</a:t>
            </a:r>
          </a:p>
          <a:p>
            <a:pPr eaLnBrk="1" hangingPunct="1">
              <a:buFont typeface="Arial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Failure</a:t>
            </a:r>
          </a:p>
        </p:txBody>
      </p:sp>
      <p:pic>
        <p:nvPicPr>
          <p:cNvPr id="7" name="ppa_distrubance2.mov" descr="ppa_distrubance2.mov">
            <a:hlinkClick r:id="" action="ppaction://media"/>
            <a:extLst>
              <a:ext uri="{FF2B5EF4-FFF2-40B4-BE49-F238E27FC236}">
                <a16:creationId xmlns:a16="http://schemas.microsoft.com/office/drawing/2014/main" id="{11380415-451F-B14F-AC44-9BFCC1F96B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4120" y="1042563"/>
            <a:ext cx="7853231" cy="365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65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9E68B-EAEF-454F-982D-99BF1B65E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Performance Guarantees?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83D0A5-AA52-A447-A420-E61E99F0BAA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6D2B56-C9D6-7348-BD12-CBB7CC209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E2368B-0B0F-954B-A59A-F0A29E91B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1" y="823076"/>
            <a:ext cx="6109340" cy="28467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2F89EF-992F-6C4C-9C7D-F91CDADD2F7B}"/>
              </a:ext>
            </a:extLst>
          </p:cNvPr>
          <p:cNvSpPr txBox="1"/>
          <p:nvPr/>
        </p:nvSpPr>
        <p:spPr>
          <a:xfrm>
            <a:off x="1055406" y="3918017"/>
            <a:ext cx="5523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we </a:t>
            </a:r>
            <a:r>
              <a:rPr lang="en-US" b="1" dirty="0"/>
              <a:t>guarantee Mission Accomplishment</a:t>
            </a:r>
            <a:r>
              <a:rPr lang="en-US" dirty="0"/>
              <a:t>: </a:t>
            </a:r>
            <a:r>
              <a:rPr lang="en-US" dirty="0" err="1"/>
              <a:t>InSafeArea</a:t>
            </a:r>
            <a:r>
              <a:rPr lang="en-US" dirty="0"/>
              <a:t> AND </a:t>
            </a:r>
            <a:r>
              <a:rPr lang="en-US" dirty="0" err="1"/>
              <a:t>ObjectAtGoal</a:t>
            </a:r>
            <a:r>
              <a:rPr lang="en-US" dirty="0"/>
              <a:t> AND </a:t>
            </a:r>
            <a:r>
              <a:rPr lang="en-US" dirty="0" err="1"/>
              <a:t>AtCharger</a:t>
            </a:r>
            <a:r>
              <a:rPr lang="en-US" dirty="0"/>
              <a:t>?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9A9034-3C26-3E46-9238-46CA56A5BF6D}"/>
              </a:ext>
            </a:extLst>
          </p:cNvPr>
          <p:cNvSpPr/>
          <p:nvPr/>
        </p:nvSpPr>
        <p:spPr>
          <a:xfrm>
            <a:off x="1279525" y="1561749"/>
            <a:ext cx="1281134" cy="5453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FCE7F04-CC17-DD4E-B6C4-3FA23E2F3BAB}"/>
              </a:ext>
            </a:extLst>
          </p:cNvPr>
          <p:cNvSpPr/>
          <p:nvPr/>
        </p:nvSpPr>
        <p:spPr>
          <a:xfrm>
            <a:off x="4207462" y="1715156"/>
            <a:ext cx="1075881" cy="8565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906A04-FDC1-C74C-918B-51D97D02E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894" y="1328023"/>
            <a:ext cx="212981" cy="2093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CA3801-9730-144D-80F1-11AB4402B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811" y="1653674"/>
            <a:ext cx="212981" cy="2093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0FF7E6-F794-AE4D-BDB5-61E75FEFAC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810" y="3405497"/>
            <a:ext cx="212981" cy="209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314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58001" y="305389"/>
            <a:ext cx="5201840" cy="501253"/>
          </a:xfrm>
        </p:spPr>
        <p:txBody>
          <a:bodyPr/>
          <a:lstStyle/>
          <a:p>
            <a:r>
              <a:rPr lang="en-US" dirty="0"/>
              <a:t>Backward chaining: </a:t>
            </a:r>
            <a:br>
              <a:rPr lang="en-US" dirty="0"/>
            </a:br>
            <a:r>
              <a:rPr lang="en-US" dirty="0"/>
              <a:t>starting with 3 goal conditions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919508" y="3462071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Place Object</a:t>
            </a:r>
          </a:p>
        </p:txBody>
      </p:sp>
      <p:cxnSp>
        <p:nvCxnSpPr>
          <p:cNvPr id="8" name="Straight Arrow Connector 7"/>
          <p:cNvCxnSpPr>
            <a:cxnSpLocks noChangeShapeType="1"/>
            <a:stCxn id="12" idx="0"/>
            <a:endCxn id="25" idx="2"/>
          </p:cNvCxnSpPr>
          <p:nvPr/>
        </p:nvCxnSpPr>
        <p:spPr bwMode="auto">
          <a:xfrm flipH="1" flipV="1">
            <a:off x="4456676" y="2571750"/>
            <a:ext cx="816064" cy="31407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126293" y="2885823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13" name="Straight Arrow Connector 12"/>
          <p:cNvCxnSpPr>
            <a:cxnSpLocks noChangeShapeType="1"/>
            <a:stCxn id="41" idx="0"/>
            <a:endCxn id="12" idx="2"/>
          </p:cNvCxnSpPr>
          <p:nvPr/>
        </p:nvCxnSpPr>
        <p:spPr bwMode="auto">
          <a:xfrm flipV="1">
            <a:off x="4177866" y="3103707"/>
            <a:ext cx="1094874" cy="33427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" name="Straight Arrow Connector 13"/>
          <p:cNvCxnSpPr>
            <a:cxnSpLocks noChangeShapeType="1"/>
            <a:stCxn id="5" idx="0"/>
            <a:endCxn id="12" idx="2"/>
          </p:cNvCxnSpPr>
          <p:nvPr/>
        </p:nvCxnSpPr>
        <p:spPr bwMode="auto">
          <a:xfrm flipH="1" flipV="1">
            <a:off x="5272740" y="3103707"/>
            <a:ext cx="1062830" cy="35836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317271" y="2243440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26" name="Straight Arrow Connector 25"/>
          <p:cNvCxnSpPr>
            <a:cxnSpLocks noChangeShapeType="1"/>
            <a:stCxn id="25" idx="2"/>
            <a:endCxn id="27" idx="0"/>
          </p:cNvCxnSpPr>
          <p:nvPr/>
        </p:nvCxnSpPr>
        <p:spPr bwMode="auto">
          <a:xfrm flipH="1">
            <a:off x="3702182" y="2571750"/>
            <a:ext cx="754494" cy="20254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7" name="Oval 26"/>
          <p:cNvSpPr/>
          <p:nvPr/>
        </p:nvSpPr>
        <p:spPr bwMode="auto">
          <a:xfrm>
            <a:off x="3032459" y="2774295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Object at Goal</a:t>
            </a: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7224609" y="455783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0" name="Straight Arrow Connector 49"/>
          <p:cNvCxnSpPr>
            <a:cxnSpLocks noChangeShapeType="1"/>
            <a:stCxn id="52" idx="0"/>
            <a:endCxn id="49" idx="2"/>
          </p:cNvCxnSpPr>
          <p:nvPr/>
        </p:nvCxnSpPr>
        <p:spPr bwMode="auto">
          <a:xfrm flipH="1" flipV="1">
            <a:off x="7371056" y="673667"/>
            <a:ext cx="429028" cy="43724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2" name="Oval 51"/>
          <p:cNvSpPr/>
          <p:nvPr/>
        </p:nvSpPr>
        <p:spPr bwMode="auto">
          <a:xfrm>
            <a:off x="7385916" y="1110915"/>
            <a:ext cx="82833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Object at Goal</a:t>
            </a:r>
          </a:p>
        </p:txBody>
      </p:sp>
      <p:sp>
        <p:nvSpPr>
          <p:cNvPr id="58" name="Oval 57"/>
          <p:cNvSpPr/>
          <p:nvPr/>
        </p:nvSpPr>
        <p:spPr bwMode="auto">
          <a:xfrm>
            <a:off x="6325956" y="1110915"/>
            <a:ext cx="102404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In Safe Area</a:t>
            </a:r>
          </a:p>
        </p:txBody>
      </p:sp>
      <p:cxnSp>
        <p:nvCxnSpPr>
          <p:cNvPr id="60" name="Straight Arrow Connector 59"/>
          <p:cNvCxnSpPr>
            <a:cxnSpLocks noChangeShapeType="1"/>
            <a:stCxn id="58" idx="0"/>
            <a:endCxn id="49" idx="2"/>
          </p:cNvCxnSpPr>
          <p:nvPr/>
        </p:nvCxnSpPr>
        <p:spPr bwMode="auto">
          <a:xfrm flipV="1">
            <a:off x="6837979" y="673667"/>
            <a:ext cx="533077" cy="43724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4038461" y="3437977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64" name="Oval 63"/>
          <p:cNvSpPr/>
          <p:nvPr/>
        </p:nvSpPr>
        <p:spPr bwMode="auto">
          <a:xfrm>
            <a:off x="3427190" y="3381663"/>
            <a:ext cx="120325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Gripper in Object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70743D5-BDAB-7B4C-8FA3-8C857FEBC74F}"/>
              </a:ext>
            </a:extLst>
          </p:cNvPr>
          <p:cNvSpPr/>
          <p:nvPr/>
        </p:nvSpPr>
        <p:spPr bwMode="auto">
          <a:xfrm>
            <a:off x="4705764" y="3381662"/>
            <a:ext cx="1148326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Near Goal</a:t>
            </a:r>
          </a:p>
        </p:txBody>
      </p:sp>
      <p:sp>
        <p:nvSpPr>
          <p:cNvPr id="67" name="Title 1">
            <a:extLst>
              <a:ext uri="{FF2B5EF4-FFF2-40B4-BE49-F238E27FC236}">
                <a16:creationId xmlns:a16="http://schemas.microsoft.com/office/drawing/2014/main" id="{EE5A8CBA-8399-FB4E-881D-CD00685BB18E}"/>
              </a:ext>
            </a:extLst>
          </p:cNvPr>
          <p:cNvSpPr txBox="1">
            <a:spLocks/>
          </p:cNvSpPr>
          <p:nvPr/>
        </p:nvSpPr>
        <p:spPr>
          <a:xfrm>
            <a:off x="5116971" y="4135381"/>
            <a:ext cx="3888617" cy="722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2000" dirty="0">
                <a:ea typeface="ＭＳ Ｐゴシック" charset="0"/>
                <a:cs typeface="ＭＳ Ｐゴシック" charset="0"/>
              </a:rPr>
              <a:t>Find BTs that achieve each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75C38B1-BFB0-D843-8A57-B65AB71EA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2639" y="3463871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Move to Safe Area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C698D1B-772C-C04F-8EAE-ADA6113D930D}"/>
              </a:ext>
            </a:extLst>
          </p:cNvPr>
          <p:cNvCxnSpPr>
            <a:cxnSpLocks noChangeShapeType="1"/>
            <a:stCxn id="53" idx="0"/>
            <a:endCxn id="68" idx="2"/>
          </p:cNvCxnSpPr>
          <p:nvPr/>
        </p:nvCxnSpPr>
        <p:spPr bwMode="auto">
          <a:xfrm flipH="1" flipV="1">
            <a:off x="1713229" y="2523901"/>
            <a:ext cx="329273" cy="34715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D126D93F-794C-9349-969D-2E2DBFB57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6055" y="2871052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474032B-0740-BE43-8C3F-4F9AA271646B}"/>
              </a:ext>
            </a:extLst>
          </p:cNvPr>
          <p:cNvCxnSpPr>
            <a:cxnSpLocks noChangeShapeType="1"/>
            <a:stCxn id="71" idx="0"/>
            <a:endCxn id="53" idx="2"/>
          </p:cNvCxnSpPr>
          <p:nvPr/>
        </p:nvCxnSpPr>
        <p:spPr bwMode="auto">
          <a:xfrm flipV="1">
            <a:off x="1767280" y="3088936"/>
            <a:ext cx="275222" cy="35083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F596EB3-A0AE-CC44-873D-7254AC84A1D2}"/>
              </a:ext>
            </a:extLst>
          </p:cNvPr>
          <p:cNvCxnSpPr>
            <a:cxnSpLocks noChangeShapeType="1"/>
            <a:stCxn id="45" idx="0"/>
            <a:endCxn id="53" idx="2"/>
          </p:cNvCxnSpPr>
          <p:nvPr/>
        </p:nvCxnSpPr>
        <p:spPr bwMode="auto">
          <a:xfrm flipH="1" flipV="1">
            <a:off x="2042502" y="3088936"/>
            <a:ext cx="616199" cy="37493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7DF46CA0-E4CD-BD46-A1C6-04FD25AE1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3824" y="2195591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DAA8241-C07A-FA40-A1C2-383E4D3D615E}"/>
              </a:ext>
            </a:extLst>
          </p:cNvPr>
          <p:cNvCxnSpPr>
            <a:cxnSpLocks noChangeShapeType="1"/>
            <a:stCxn id="68" idx="2"/>
            <a:endCxn id="70" idx="0"/>
          </p:cNvCxnSpPr>
          <p:nvPr/>
        </p:nvCxnSpPr>
        <p:spPr bwMode="auto">
          <a:xfrm flipH="1">
            <a:off x="654819" y="2523901"/>
            <a:ext cx="1058410" cy="24062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F842B41F-57FA-3541-89B4-3CF311F261FA}"/>
              </a:ext>
            </a:extLst>
          </p:cNvPr>
          <p:cNvSpPr/>
          <p:nvPr/>
        </p:nvSpPr>
        <p:spPr bwMode="auto">
          <a:xfrm>
            <a:off x="-14904" y="2764522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In Safe Area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7C708C0-1D8D-FB41-B9EC-7F852D7C6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7875" y="3439775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7F26C3E-6DB6-2047-8B1D-B0AF1F8FD354}"/>
              </a:ext>
            </a:extLst>
          </p:cNvPr>
          <p:cNvSpPr/>
          <p:nvPr/>
        </p:nvSpPr>
        <p:spPr bwMode="auto">
          <a:xfrm>
            <a:off x="1206598" y="3383461"/>
            <a:ext cx="1013262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Free path exists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2498E58-4328-8E48-9B82-357298DB5FCB}"/>
              </a:ext>
            </a:extLst>
          </p:cNvPr>
          <p:cNvCxnSpPr>
            <a:cxnSpLocks noChangeShapeType="1"/>
            <a:stCxn id="51" idx="0"/>
            <a:endCxn id="49" idx="2"/>
          </p:cNvCxnSpPr>
          <p:nvPr/>
        </p:nvCxnSpPr>
        <p:spPr bwMode="auto">
          <a:xfrm flipH="1" flipV="1">
            <a:off x="7371056" y="673667"/>
            <a:ext cx="1326027" cy="43724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19BE1C9D-3FAF-FE41-83B4-254E73AF54EF}"/>
              </a:ext>
            </a:extLst>
          </p:cNvPr>
          <p:cNvSpPr/>
          <p:nvPr/>
        </p:nvSpPr>
        <p:spPr bwMode="auto">
          <a:xfrm>
            <a:off x="8250165" y="1110915"/>
            <a:ext cx="89383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At Charger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7627154-7BDA-9F45-80D3-3286F0283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1431" y="3463871"/>
            <a:ext cx="832124" cy="280119"/>
          </a:xfrm>
          <a:prstGeom prst="rect">
            <a:avLst/>
          </a:prstGeom>
          <a:solidFill>
            <a:srgbClr val="11AD24">
              <a:alpha val="6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Move to Charger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B78AED13-CA30-5347-AC47-E117C962BF73}"/>
              </a:ext>
            </a:extLst>
          </p:cNvPr>
          <p:cNvCxnSpPr>
            <a:cxnSpLocks noChangeShapeType="1"/>
            <a:stCxn id="82" idx="0"/>
            <a:endCxn id="85" idx="2"/>
          </p:cNvCxnSpPr>
          <p:nvPr/>
        </p:nvCxnSpPr>
        <p:spPr bwMode="auto">
          <a:xfrm flipH="1" flipV="1">
            <a:off x="7632021" y="2523901"/>
            <a:ext cx="329273" cy="34715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5131C0A8-5338-4A4B-B1E8-9C5E5BA77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4847" y="2871052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>
                <a:sym typeface="Wingdings" pitchFamily="1" charset="2"/>
              </a:rPr>
              <a:t></a:t>
            </a:r>
            <a:endParaRPr lang="en-US" sz="1050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A863AA9-F0E5-1845-8756-2284512DF64C}"/>
              </a:ext>
            </a:extLst>
          </p:cNvPr>
          <p:cNvCxnSpPr>
            <a:cxnSpLocks noChangeShapeType="1"/>
            <a:stCxn id="88" idx="0"/>
            <a:endCxn id="82" idx="2"/>
          </p:cNvCxnSpPr>
          <p:nvPr/>
        </p:nvCxnSpPr>
        <p:spPr bwMode="auto">
          <a:xfrm flipV="1">
            <a:off x="7686072" y="3088936"/>
            <a:ext cx="275222" cy="35083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7A31F390-73A4-4D46-AD59-E13EF381B5E6}"/>
              </a:ext>
            </a:extLst>
          </p:cNvPr>
          <p:cNvCxnSpPr>
            <a:cxnSpLocks noChangeShapeType="1"/>
            <a:stCxn id="80" idx="0"/>
            <a:endCxn id="82" idx="2"/>
          </p:cNvCxnSpPr>
          <p:nvPr/>
        </p:nvCxnSpPr>
        <p:spPr bwMode="auto">
          <a:xfrm flipH="1" flipV="1">
            <a:off x="7961294" y="3088936"/>
            <a:ext cx="616199" cy="37493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A703C5E1-D7D2-E84B-AF51-91AF123EA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2616" y="2195591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FF213F04-5688-B04F-BD38-72C61D2E572A}"/>
              </a:ext>
            </a:extLst>
          </p:cNvPr>
          <p:cNvCxnSpPr>
            <a:cxnSpLocks noChangeShapeType="1"/>
            <a:stCxn id="85" idx="2"/>
            <a:endCxn id="87" idx="0"/>
          </p:cNvCxnSpPr>
          <p:nvPr/>
        </p:nvCxnSpPr>
        <p:spPr bwMode="auto">
          <a:xfrm flipH="1">
            <a:off x="6962299" y="2523901"/>
            <a:ext cx="669722" cy="23031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FA1E4DDC-691F-DC46-AFC1-2FFD2488D11C}"/>
              </a:ext>
            </a:extLst>
          </p:cNvPr>
          <p:cNvSpPr/>
          <p:nvPr/>
        </p:nvSpPr>
        <p:spPr bwMode="auto">
          <a:xfrm>
            <a:off x="6292576" y="2754212"/>
            <a:ext cx="1339445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At Charger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00D9263-A1C1-494C-9C9F-90353EE02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6667" y="3439775"/>
            <a:ext cx="278810" cy="3283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b="1" dirty="0">
                <a:sym typeface="Wingdings"/>
              </a:rPr>
              <a:t>?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07557509-8D6F-AD4F-899E-9FE355268CC5}"/>
              </a:ext>
            </a:extLst>
          </p:cNvPr>
          <p:cNvSpPr/>
          <p:nvPr/>
        </p:nvSpPr>
        <p:spPr bwMode="auto">
          <a:xfrm>
            <a:off x="7125390" y="3383461"/>
            <a:ext cx="1013262" cy="440939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1200" dirty="0">
                <a:latin typeface="Times"/>
              </a:rPr>
              <a:t>Free path exists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6EF465C-3560-6741-8E4F-F4F4BC86ADDF}"/>
              </a:ext>
            </a:extLst>
          </p:cNvPr>
          <p:cNvCxnSpPr>
            <a:cxnSpLocks noChangeShapeType="1"/>
            <a:stCxn id="62" idx="0"/>
            <a:endCxn id="12" idx="2"/>
          </p:cNvCxnSpPr>
          <p:nvPr/>
        </p:nvCxnSpPr>
        <p:spPr bwMode="auto">
          <a:xfrm flipH="1" flipV="1">
            <a:off x="5272740" y="3103707"/>
            <a:ext cx="7187" cy="27795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132431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41" grpId="0" animBg="1"/>
      <p:bldP spid="64" grpId="0" animBg="1"/>
      <p:bldP spid="62" grpId="0" animBg="1"/>
      <p:bldP spid="67" grpId="0"/>
      <p:bldP spid="45" grpId="0" animBg="1"/>
      <p:bldP spid="53" grpId="0" animBg="1"/>
      <p:bldP spid="71" grpId="0" animBg="1"/>
      <p:bldP spid="72" grpId="0" animBg="1"/>
      <p:bldP spid="80" grpId="0" animBg="1"/>
      <p:bldP spid="82" grpId="0" animBg="1"/>
      <p:bldP spid="88" grpId="0" animBg="1"/>
      <p:bldP spid="8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26B0FE8-4173-8143-B227-9270FCCA2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984" y="-3551"/>
            <a:ext cx="7331016" cy="51435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759CB6-77B1-6240-8D4C-305538B86AE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FDD3C-7D14-924A-9D49-2FC6A5C8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E4405-D3FD-E149-9AD8-E18BFAE17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5" y="1537948"/>
            <a:ext cx="1715184" cy="2237084"/>
          </a:xfrm>
          <a:solidFill>
            <a:schemeClr val="bg1"/>
          </a:solidFill>
        </p:spPr>
        <p:txBody>
          <a:bodyPr/>
          <a:lstStyle/>
          <a:p>
            <a:r>
              <a:rPr lang="en-US" sz="1800" dirty="0"/>
              <a:t>Backward Chained Behavior Tree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427C545-3AA3-0B43-910A-2557E8CAB41B}"/>
              </a:ext>
            </a:extLst>
          </p:cNvPr>
          <p:cNvSpPr/>
          <p:nvPr/>
        </p:nvSpPr>
        <p:spPr>
          <a:xfrm>
            <a:off x="4011560" y="-113400"/>
            <a:ext cx="3319456" cy="8466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E86D823-E67D-564B-8319-E4FD52DDC7BA}"/>
              </a:ext>
            </a:extLst>
          </p:cNvPr>
          <p:cNvSpPr/>
          <p:nvPr/>
        </p:nvSpPr>
        <p:spPr>
          <a:xfrm>
            <a:off x="1686911" y="422694"/>
            <a:ext cx="3019096" cy="13715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73180AE-C950-E345-8EA7-59870318FE0B}"/>
              </a:ext>
            </a:extLst>
          </p:cNvPr>
          <p:cNvSpPr/>
          <p:nvPr/>
        </p:nvSpPr>
        <p:spPr>
          <a:xfrm rot="174486">
            <a:off x="1980589" y="1540925"/>
            <a:ext cx="6942926" cy="14196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5AECCA2-AB13-034C-B96F-CBAF163B5A98}"/>
              </a:ext>
            </a:extLst>
          </p:cNvPr>
          <p:cNvCxnSpPr>
            <a:cxnSpLocks/>
          </p:cNvCxnSpPr>
          <p:nvPr/>
        </p:nvCxnSpPr>
        <p:spPr>
          <a:xfrm flipH="1">
            <a:off x="2622005" y="585931"/>
            <a:ext cx="1791406" cy="4968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FD7C561-7AA1-1A4E-96C7-949380B419C6}"/>
              </a:ext>
            </a:extLst>
          </p:cNvPr>
          <p:cNvCxnSpPr>
            <a:cxnSpLocks/>
          </p:cNvCxnSpPr>
          <p:nvPr/>
        </p:nvCxnSpPr>
        <p:spPr>
          <a:xfrm flipH="1">
            <a:off x="2920902" y="585931"/>
            <a:ext cx="2368429" cy="131821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FE95415-AA38-4E46-A0BA-3A3D48B6B0DE}"/>
              </a:ext>
            </a:extLst>
          </p:cNvPr>
          <p:cNvCxnSpPr>
            <a:cxnSpLocks/>
          </p:cNvCxnSpPr>
          <p:nvPr/>
        </p:nvCxnSpPr>
        <p:spPr>
          <a:xfrm flipH="1">
            <a:off x="2622005" y="2656490"/>
            <a:ext cx="297982" cy="50707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F977836-E278-5E49-8B03-1806D9E44206}"/>
              </a:ext>
            </a:extLst>
          </p:cNvPr>
          <p:cNvCxnSpPr>
            <a:cxnSpLocks/>
          </p:cNvCxnSpPr>
          <p:nvPr/>
        </p:nvCxnSpPr>
        <p:spPr>
          <a:xfrm>
            <a:off x="4012113" y="2598045"/>
            <a:ext cx="702894" cy="65082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AEC95B5-F57F-1D40-A253-1D105F6A4F00}"/>
              </a:ext>
            </a:extLst>
          </p:cNvPr>
          <p:cNvCxnSpPr>
            <a:cxnSpLocks/>
          </p:cNvCxnSpPr>
          <p:nvPr/>
        </p:nvCxnSpPr>
        <p:spPr>
          <a:xfrm>
            <a:off x="7443553" y="2656490"/>
            <a:ext cx="198707" cy="55122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447471E-8DC8-6644-B14E-A6B7C84E5F61}"/>
              </a:ext>
            </a:extLst>
          </p:cNvPr>
          <p:cNvCxnSpPr>
            <a:cxnSpLocks/>
          </p:cNvCxnSpPr>
          <p:nvPr/>
        </p:nvCxnSpPr>
        <p:spPr>
          <a:xfrm flipH="1">
            <a:off x="2919987" y="3953303"/>
            <a:ext cx="406042" cy="4030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59A634D-E786-9C41-A93A-9C2D31C87805}"/>
              </a:ext>
            </a:extLst>
          </p:cNvPr>
          <p:cNvCxnSpPr>
            <a:cxnSpLocks/>
          </p:cNvCxnSpPr>
          <p:nvPr/>
        </p:nvCxnSpPr>
        <p:spPr>
          <a:xfrm flipH="1">
            <a:off x="5796665" y="645756"/>
            <a:ext cx="600584" cy="43707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3B875138-6107-9A4B-AF4C-5D1E6E7B5A7B}"/>
              </a:ext>
            </a:extLst>
          </p:cNvPr>
          <p:cNvSpPr/>
          <p:nvPr/>
        </p:nvSpPr>
        <p:spPr>
          <a:xfrm>
            <a:off x="5037153" y="600257"/>
            <a:ext cx="3019096" cy="13715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162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BBE5D2-FE20-F248-B10C-8D4B051AD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The Backward Chained Behavior Tree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759CB6-77B1-6240-8D4C-305538B86AE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FDD3C-7D14-924A-9D49-2FC6A5C8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E65B8C-6F9D-3743-91C4-904B974C8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820" y="1055076"/>
            <a:ext cx="6843216" cy="4088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9A7737-CB7D-CA47-AA5F-0267CC8E38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6" y="2436724"/>
            <a:ext cx="1461142" cy="102514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019313B-BE40-D44D-9AF1-9CEA6D99A3B3}"/>
              </a:ext>
            </a:extLst>
          </p:cNvPr>
          <p:cNvSpPr txBox="1">
            <a:spLocks/>
          </p:cNvSpPr>
          <p:nvPr/>
        </p:nvSpPr>
        <p:spPr>
          <a:xfrm>
            <a:off x="17964" y="4356340"/>
            <a:ext cx="2637687" cy="71065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1800" dirty="0"/>
              <a:t>Can we guarantee achieving all 3 goals?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571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5BA798F-D68B-0D4F-83C0-870FA5C78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402" y="1010887"/>
            <a:ext cx="6045778" cy="3612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0EF95AE-1F7F-F241-A643-CCAD31F66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8083537" cy="673874"/>
          </a:xfrm>
        </p:spPr>
        <p:txBody>
          <a:bodyPr/>
          <a:lstStyle/>
          <a:p>
            <a:r>
              <a:rPr lang="en-US" dirty="0"/>
              <a:t>Four Design Criteria </a:t>
            </a:r>
            <a:r>
              <a:rPr lang="en-US" sz="1600" dirty="0"/>
              <a:t>for the guarantees to hold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0647A73-AB1A-AB44-8764-9F5764CAA8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5900" y="1112400"/>
            <a:ext cx="4237347" cy="3612000"/>
          </a:xfrm>
        </p:spPr>
        <p:txBody>
          <a:bodyPr/>
          <a:lstStyle/>
          <a:p>
            <a:r>
              <a:rPr lang="en-US" dirty="0"/>
              <a:t>Action achieves Post-condition in finite time</a:t>
            </a:r>
          </a:p>
          <a:p>
            <a:pPr lvl="1"/>
            <a:r>
              <a:rPr lang="en-US" dirty="0"/>
              <a:t>Move to Object satisfies Robot near Object</a:t>
            </a:r>
          </a:p>
          <a:p>
            <a:r>
              <a:rPr lang="en-US" dirty="0"/>
              <a:t>Action does not violate key previously achieved subgoals</a:t>
            </a:r>
          </a:p>
          <a:p>
            <a:pPr lvl="1"/>
            <a:r>
              <a:rPr lang="en-US" dirty="0"/>
              <a:t>Move to Object does not violate In Safe Area</a:t>
            </a:r>
          </a:p>
          <a:p>
            <a:r>
              <a:rPr lang="en-US" dirty="0"/>
              <a:t>Action does not violate conditions needed for later actions</a:t>
            </a:r>
          </a:p>
          <a:p>
            <a:pPr lvl="1"/>
            <a:r>
              <a:rPr lang="en-US" dirty="0"/>
              <a:t>Move to Object does not destroy passage to goal area (Free path to object exists)</a:t>
            </a:r>
          </a:p>
          <a:p>
            <a:r>
              <a:rPr lang="en-US" dirty="0"/>
              <a:t>Action does not invoke previously failed subtree</a:t>
            </a:r>
          </a:p>
          <a:p>
            <a:pPr lvl="1"/>
            <a:r>
              <a:rPr lang="en-US" dirty="0"/>
              <a:t>Do Task and Earn $ does not invoke Move to Object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C9DB4E-4B15-C84A-A52E-A3B67311DEEE}"/>
              </a:ext>
            </a:extLst>
          </p:cNvPr>
          <p:cNvCxnSpPr>
            <a:cxnSpLocks/>
          </p:cNvCxnSpPr>
          <p:nvPr/>
        </p:nvCxnSpPr>
        <p:spPr>
          <a:xfrm flipH="1" flipV="1">
            <a:off x="5614417" y="4113262"/>
            <a:ext cx="343368" cy="203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E94A176-2554-464B-BD38-5A1C1F5D5FBC}"/>
              </a:ext>
            </a:extLst>
          </p:cNvPr>
          <p:cNvCxnSpPr>
            <a:cxnSpLocks/>
          </p:cNvCxnSpPr>
          <p:nvPr/>
        </p:nvCxnSpPr>
        <p:spPr>
          <a:xfrm flipH="1" flipV="1">
            <a:off x="4804369" y="2048257"/>
            <a:ext cx="1422695" cy="2166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F18796B-5188-1A40-A5D5-BA5D6754874D}"/>
              </a:ext>
            </a:extLst>
          </p:cNvPr>
          <p:cNvCxnSpPr>
            <a:cxnSpLocks/>
          </p:cNvCxnSpPr>
          <p:nvPr/>
        </p:nvCxnSpPr>
        <p:spPr>
          <a:xfrm flipV="1">
            <a:off x="6345936" y="3913633"/>
            <a:ext cx="81247" cy="337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4661317-0D39-C246-809D-209A8BD45BCB}"/>
              </a:ext>
            </a:extLst>
          </p:cNvPr>
          <p:cNvCxnSpPr>
            <a:cxnSpLocks/>
          </p:cNvCxnSpPr>
          <p:nvPr/>
        </p:nvCxnSpPr>
        <p:spPr>
          <a:xfrm flipH="1">
            <a:off x="6657976" y="3636169"/>
            <a:ext cx="1871662" cy="680496"/>
          </a:xfrm>
          <a:prstGeom prst="straightConnector1">
            <a:avLst/>
          </a:prstGeom>
          <a:ln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6745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9729338-4A8A-074E-AE8B-F7C6F58AA8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402" y="1010887"/>
            <a:ext cx="6045778" cy="3612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0EF95AE-1F7F-F241-A643-CCAD31F66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8083537" cy="673874"/>
          </a:xfrm>
        </p:spPr>
        <p:txBody>
          <a:bodyPr/>
          <a:lstStyle/>
          <a:p>
            <a:r>
              <a:rPr lang="en-US" dirty="0"/>
              <a:t>Four Design Criteria </a:t>
            </a:r>
            <a:r>
              <a:rPr lang="en-US" sz="1600" dirty="0"/>
              <a:t>for the guarantees to hold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0647A73-AB1A-AB44-8764-9F5764CAA8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5394" y="1010800"/>
            <a:ext cx="4344025" cy="3612000"/>
          </a:xfrm>
        </p:spPr>
        <p:txBody>
          <a:bodyPr/>
          <a:lstStyle/>
          <a:p>
            <a:r>
              <a:rPr lang="en-US" b="1" dirty="0"/>
              <a:t>Action achieves Post-condition in finite time</a:t>
            </a:r>
          </a:p>
          <a:p>
            <a:pPr lvl="1"/>
            <a:r>
              <a:rPr lang="en-US" b="1" dirty="0"/>
              <a:t>Move to Object satisfies Robot near Object</a:t>
            </a:r>
          </a:p>
          <a:p>
            <a:r>
              <a:rPr lang="en-US" dirty="0">
                <a:solidFill>
                  <a:schemeClr val="bg2"/>
                </a:solidFill>
              </a:rPr>
              <a:t>Action does not violate key previously achieved subgoals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Move to Object does not violate In Safe Area</a:t>
            </a:r>
          </a:p>
          <a:p>
            <a:r>
              <a:rPr lang="en-US" dirty="0">
                <a:solidFill>
                  <a:schemeClr val="bg2"/>
                </a:solidFill>
              </a:rPr>
              <a:t>Action does not violate conditions needed for later actions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Move to Object does not destroy passage to goal area (Free path to object exists)</a:t>
            </a:r>
          </a:p>
          <a:p>
            <a:r>
              <a:rPr lang="en-US" dirty="0">
                <a:solidFill>
                  <a:schemeClr val="bg2"/>
                </a:solidFill>
              </a:rPr>
              <a:t>Action does not invoke previously failed subtree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Do Task and Earn $ does not invoke Move to Object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C9DB4E-4B15-C84A-A52E-A3B67311DEEE}"/>
              </a:ext>
            </a:extLst>
          </p:cNvPr>
          <p:cNvCxnSpPr>
            <a:cxnSpLocks/>
          </p:cNvCxnSpPr>
          <p:nvPr/>
        </p:nvCxnSpPr>
        <p:spPr>
          <a:xfrm flipH="1" flipV="1">
            <a:off x="5632705" y="4114800"/>
            <a:ext cx="274319" cy="192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CFD511DD-4B26-324A-A4D6-4024C0584030}"/>
              </a:ext>
            </a:extLst>
          </p:cNvPr>
          <p:cNvSpPr/>
          <p:nvPr/>
        </p:nvSpPr>
        <p:spPr>
          <a:xfrm>
            <a:off x="4550641" y="3386150"/>
            <a:ext cx="2356786" cy="13870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372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09E11D2-4707-8F4D-88EC-7025F1ABB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402" y="1010887"/>
            <a:ext cx="6045778" cy="3612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0EF95AE-1F7F-F241-A643-CCAD31F66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8083537" cy="673874"/>
          </a:xfrm>
        </p:spPr>
        <p:txBody>
          <a:bodyPr/>
          <a:lstStyle/>
          <a:p>
            <a:r>
              <a:rPr lang="en-US" dirty="0"/>
              <a:t>Four Design Criteria </a:t>
            </a:r>
            <a:r>
              <a:rPr lang="en-US" sz="1600" dirty="0"/>
              <a:t>for the guarantees to hold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0647A73-AB1A-AB44-8764-9F5764CAA8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5900" y="1112400"/>
            <a:ext cx="4356100" cy="36120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Action achieves Post-condition in finite time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Move to Object satisfies Robot near Object</a:t>
            </a:r>
          </a:p>
          <a:p>
            <a:r>
              <a:rPr lang="en-US" b="1" dirty="0"/>
              <a:t>Action does not violate key previously achieved subgoals</a:t>
            </a:r>
          </a:p>
          <a:p>
            <a:pPr lvl="1"/>
            <a:r>
              <a:rPr lang="en-US" b="1" dirty="0"/>
              <a:t>Move to Object does not violate In Safe Area</a:t>
            </a:r>
          </a:p>
          <a:p>
            <a:r>
              <a:rPr lang="en-US" dirty="0">
                <a:solidFill>
                  <a:schemeClr val="bg2"/>
                </a:solidFill>
              </a:rPr>
              <a:t>Action does not violate conditions needed for later actions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Move to Object does not destroy passage to goal area (Free path to object exists)</a:t>
            </a:r>
          </a:p>
          <a:p>
            <a:r>
              <a:rPr lang="en-US" dirty="0">
                <a:solidFill>
                  <a:schemeClr val="bg2"/>
                </a:solidFill>
              </a:rPr>
              <a:t>Action does not invoke previously failed subtree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Do Task and Earn $ does not invoke Move to Object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E94A176-2554-464B-BD38-5A1C1F5D5FBC}"/>
              </a:ext>
            </a:extLst>
          </p:cNvPr>
          <p:cNvCxnSpPr>
            <a:cxnSpLocks/>
          </p:cNvCxnSpPr>
          <p:nvPr/>
        </p:nvCxnSpPr>
        <p:spPr>
          <a:xfrm flipH="1" flipV="1">
            <a:off x="4908417" y="2029541"/>
            <a:ext cx="1286516" cy="2167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0759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92A8F-C9BC-874D-B479-CC382803D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Preserve (some) earlier subgoals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EF097-BFF8-C542-B9F3-83263A91BF9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DAE60-5FE7-B14C-B6D9-29F849433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79A817A-BCF6-5A4E-91AB-CF220F59EA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6879" y="1086725"/>
            <a:ext cx="8130241" cy="3612000"/>
          </a:xfrm>
        </p:spPr>
        <p:txBody>
          <a:bodyPr/>
          <a:lstStyle/>
          <a:p>
            <a:pPr marL="285750" indent="-285750"/>
            <a:r>
              <a:rPr lang="en-US" sz="1400" dirty="0"/>
              <a:t>“The actions satisfy their postconditions, without violating </a:t>
            </a:r>
            <a:r>
              <a:rPr lang="en-US" sz="1400" b="1" dirty="0"/>
              <a:t>important achieved subgoals </a:t>
            </a:r>
            <a:r>
              <a:rPr lang="en-US" sz="1400" dirty="0"/>
              <a:t>or</a:t>
            </a:r>
            <a:r>
              <a:rPr lang="en-US" sz="1400" b="1" dirty="0"/>
              <a:t> </a:t>
            </a:r>
            <a:r>
              <a:rPr lang="en-US" sz="1400" dirty="0"/>
              <a:t>Active Constraint Conditions (ACCs)”</a:t>
            </a:r>
          </a:p>
          <a:p>
            <a:pPr marL="285750" indent="-285750"/>
            <a:r>
              <a:rPr lang="en-US" sz="1400" dirty="0"/>
              <a:t>How can we make this happen?</a:t>
            </a:r>
          </a:p>
          <a:p>
            <a:pPr marL="285750" indent="-285750"/>
            <a:r>
              <a:rPr lang="en-US" sz="1400" dirty="0"/>
              <a:t>Examples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Move to Object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plans a path that avoids “Unsafe area”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Move to Goal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plans a path that avoids “Unsafe area”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moves slowly to keep “Object in Gripper”</a:t>
            </a:r>
          </a:p>
          <a:p>
            <a:pPr marL="285750" indent="-285750"/>
            <a:r>
              <a:rPr lang="en-US" sz="1400" dirty="0"/>
              <a:t>ACCs can thus be “Obstacles” 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Configuration space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Velocity/acceleration space</a:t>
            </a:r>
          </a:p>
          <a:p>
            <a:pPr marL="285750" indent="-285750"/>
            <a:r>
              <a:rPr lang="en-US" sz="1400" dirty="0"/>
              <a:t>Assumption gives explicit “Design specifications” for Controllers/Actions</a:t>
            </a:r>
          </a:p>
          <a:p>
            <a:pPr marL="285750" indent="-285750"/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  <p:pic>
        <p:nvPicPr>
          <p:cNvPr id="12" name="Content Placeholder 6">
            <a:extLst>
              <a:ext uri="{FF2B5EF4-FFF2-40B4-BE49-F238E27FC236}">
                <a16:creationId xmlns:a16="http://schemas.microsoft.com/office/drawing/2014/main" id="{05741446-7D5A-364A-89DF-0124361223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750" y="2260540"/>
            <a:ext cx="2710453" cy="138598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1EE3C65-C1B2-C44C-8F54-AE39FEB3998F}"/>
              </a:ext>
            </a:extLst>
          </p:cNvPr>
          <p:cNvCxnSpPr>
            <a:cxnSpLocks/>
          </p:cNvCxnSpPr>
          <p:nvPr/>
        </p:nvCxnSpPr>
        <p:spPr>
          <a:xfrm>
            <a:off x="7634009" y="1733909"/>
            <a:ext cx="0" cy="448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9AEBBA9-6FB1-2840-BBBA-B49769D62115}"/>
              </a:ext>
            </a:extLst>
          </p:cNvPr>
          <p:cNvCxnSpPr>
            <a:cxnSpLocks/>
          </p:cNvCxnSpPr>
          <p:nvPr/>
        </p:nvCxnSpPr>
        <p:spPr>
          <a:xfrm>
            <a:off x="8398884" y="1733909"/>
            <a:ext cx="0" cy="448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11877EE-E8BE-4D4D-BF72-C9FD1DF14F8C}"/>
              </a:ext>
            </a:extLst>
          </p:cNvPr>
          <p:cNvCxnSpPr>
            <a:cxnSpLocks/>
          </p:cNvCxnSpPr>
          <p:nvPr/>
        </p:nvCxnSpPr>
        <p:spPr>
          <a:xfrm>
            <a:off x="5945684" y="2662687"/>
            <a:ext cx="3590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432B7BF-5D1E-E247-BC74-B32B64AE0BCE}"/>
              </a:ext>
            </a:extLst>
          </p:cNvPr>
          <p:cNvCxnSpPr>
            <a:cxnSpLocks/>
          </p:cNvCxnSpPr>
          <p:nvPr/>
        </p:nvCxnSpPr>
        <p:spPr>
          <a:xfrm>
            <a:off x="5945684" y="2892725"/>
            <a:ext cx="3590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28617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98DC24E-E2EA-D04C-82AF-F9AC66005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126" y="1093183"/>
            <a:ext cx="6045778" cy="361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792A8F-C9BC-874D-B479-CC382803D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Which subgoals to Preserve?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EF097-BFF8-C542-B9F3-83263A91BF9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DAE60-5FE7-B14C-B6D9-29F849433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79A817A-BCF6-5A4E-91AB-CF220F59EA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1460" y="1279748"/>
            <a:ext cx="4574438" cy="3612000"/>
          </a:xfrm>
        </p:spPr>
        <p:txBody>
          <a:bodyPr/>
          <a:lstStyle/>
          <a:p>
            <a:pPr marL="285750" indent="-285750"/>
            <a:r>
              <a:rPr lang="en-US" sz="1400" dirty="0"/>
              <a:t>Two ways to find the subgoals to preserve</a:t>
            </a:r>
          </a:p>
          <a:p>
            <a:pPr marL="509588" lvl="1" indent="-285750"/>
            <a:r>
              <a:rPr lang="en-US" sz="1200" dirty="0"/>
              <a:t>During execution find non-preconditions returning Success</a:t>
            </a:r>
          </a:p>
          <a:p>
            <a:pPr marL="509588" lvl="1" indent="-285750"/>
            <a:r>
              <a:rPr lang="en-US" sz="1200" dirty="0"/>
              <a:t>Analytically study BT to find the above</a:t>
            </a:r>
          </a:p>
          <a:p>
            <a:pPr marL="733425" lvl="2" indent="-285750"/>
            <a:r>
              <a:rPr lang="en-US" sz="1000" dirty="0"/>
              <a:t>Check Sequence nodes in the BT between Action and Root</a:t>
            </a:r>
          </a:p>
          <a:p>
            <a:pPr marL="733425" lvl="2" indent="-285750"/>
            <a:r>
              <a:rPr lang="en-US" sz="1000" dirty="0"/>
              <a:t>Look for older children of those nodes to the left </a:t>
            </a:r>
          </a:p>
          <a:p>
            <a:pPr marL="733425" lvl="2" indent="-285750"/>
            <a:r>
              <a:rPr lang="en-US" sz="1000" dirty="0"/>
              <a:t>Pre-conditions of the action can be violated at the instant of achieving the postcondition</a:t>
            </a:r>
          </a:p>
          <a:p>
            <a:endParaRPr lang="en-US" sz="1400" dirty="0"/>
          </a:p>
          <a:p>
            <a:endParaRPr lang="en-US" sz="1400" dirty="0"/>
          </a:p>
        </p:txBody>
      </p:sp>
      <p:pic>
        <p:nvPicPr>
          <p:cNvPr id="12" name="Content Placeholder 6">
            <a:extLst>
              <a:ext uri="{FF2B5EF4-FFF2-40B4-BE49-F238E27FC236}">
                <a16:creationId xmlns:a16="http://schemas.microsoft.com/office/drawing/2014/main" id="{05741446-7D5A-364A-89DF-012436122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43" y="3085748"/>
            <a:ext cx="2710453" cy="1385980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8D50CB31-A797-6342-9474-DA10264D0BD8}"/>
              </a:ext>
            </a:extLst>
          </p:cNvPr>
          <p:cNvSpPr/>
          <p:nvPr/>
        </p:nvSpPr>
        <p:spPr>
          <a:xfrm>
            <a:off x="6551525" y="1185705"/>
            <a:ext cx="1080700" cy="2380555"/>
          </a:xfrm>
          <a:custGeom>
            <a:avLst/>
            <a:gdLst>
              <a:gd name="connsiteX0" fmla="*/ 1034980 w 1034980"/>
              <a:gd name="connsiteY0" fmla="*/ 2371411 h 2371411"/>
              <a:gd name="connsiteX1" fmla="*/ 462224 w 1034980"/>
              <a:gd name="connsiteY1" fmla="*/ 2039816 h 2371411"/>
              <a:gd name="connsiteX2" fmla="*/ 50242 w 1034980"/>
              <a:gd name="connsiteY2" fmla="*/ 1607737 h 2371411"/>
              <a:gd name="connsiteX3" fmla="*/ 522515 w 1034980"/>
              <a:gd name="connsiteY3" fmla="*/ 1225899 h 2371411"/>
              <a:gd name="connsiteX4" fmla="*/ 713433 w 1034980"/>
              <a:gd name="connsiteY4" fmla="*/ 321548 h 2371411"/>
              <a:gd name="connsiteX5" fmla="*/ 0 w 1034980"/>
              <a:gd name="connsiteY5" fmla="*/ 0 h 2371411"/>
              <a:gd name="connsiteX0" fmla="*/ 1034980 w 1034980"/>
              <a:gd name="connsiteY0" fmla="*/ 2371411 h 2371411"/>
              <a:gd name="connsiteX1" fmla="*/ 617672 w 1034980"/>
              <a:gd name="connsiteY1" fmla="*/ 1957520 h 2371411"/>
              <a:gd name="connsiteX2" fmla="*/ 50242 w 1034980"/>
              <a:gd name="connsiteY2" fmla="*/ 1607737 h 2371411"/>
              <a:gd name="connsiteX3" fmla="*/ 522515 w 1034980"/>
              <a:gd name="connsiteY3" fmla="*/ 1225899 h 2371411"/>
              <a:gd name="connsiteX4" fmla="*/ 713433 w 1034980"/>
              <a:gd name="connsiteY4" fmla="*/ 321548 h 2371411"/>
              <a:gd name="connsiteX5" fmla="*/ 0 w 1034980"/>
              <a:gd name="connsiteY5" fmla="*/ 0 h 2371411"/>
              <a:gd name="connsiteX0" fmla="*/ 1034980 w 1034980"/>
              <a:gd name="connsiteY0" fmla="*/ 2371411 h 2371411"/>
              <a:gd name="connsiteX1" fmla="*/ 617672 w 1034980"/>
              <a:gd name="connsiteY1" fmla="*/ 1957520 h 2371411"/>
              <a:gd name="connsiteX2" fmla="*/ 50242 w 1034980"/>
              <a:gd name="connsiteY2" fmla="*/ 1607737 h 2371411"/>
              <a:gd name="connsiteX3" fmla="*/ 522515 w 1034980"/>
              <a:gd name="connsiteY3" fmla="*/ 1225899 h 2371411"/>
              <a:gd name="connsiteX4" fmla="*/ 713433 w 1034980"/>
              <a:gd name="connsiteY4" fmla="*/ 321548 h 2371411"/>
              <a:gd name="connsiteX5" fmla="*/ 0 w 1034980"/>
              <a:gd name="connsiteY5" fmla="*/ 0 h 2371411"/>
              <a:gd name="connsiteX0" fmla="*/ 1080700 w 1080700"/>
              <a:gd name="connsiteY0" fmla="*/ 2380555 h 2380555"/>
              <a:gd name="connsiteX1" fmla="*/ 617672 w 1080700"/>
              <a:gd name="connsiteY1" fmla="*/ 1957520 h 2380555"/>
              <a:gd name="connsiteX2" fmla="*/ 50242 w 1080700"/>
              <a:gd name="connsiteY2" fmla="*/ 1607737 h 2380555"/>
              <a:gd name="connsiteX3" fmla="*/ 522515 w 1080700"/>
              <a:gd name="connsiteY3" fmla="*/ 1225899 h 2380555"/>
              <a:gd name="connsiteX4" fmla="*/ 713433 w 1080700"/>
              <a:gd name="connsiteY4" fmla="*/ 321548 h 2380555"/>
              <a:gd name="connsiteX5" fmla="*/ 0 w 1080700"/>
              <a:gd name="connsiteY5" fmla="*/ 0 h 2380555"/>
              <a:gd name="connsiteX0" fmla="*/ 1080700 w 1080700"/>
              <a:gd name="connsiteY0" fmla="*/ 2380555 h 2380555"/>
              <a:gd name="connsiteX1" fmla="*/ 617672 w 1080700"/>
              <a:gd name="connsiteY1" fmla="*/ 1957520 h 2380555"/>
              <a:gd name="connsiteX2" fmla="*/ 50242 w 1080700"/>
              <a:gd name="connsiteY2" fmla="*/ 1607737 h 2380555"/>
              <a:gd name="connsiteX3" fmla="*/ 522515 w 1080700"/>
              <a:gd name="connsiteY3" fmla="*/ 1225899 h 2380555"/>
              <a:gd name="connsiteX4" fmla="*/ 713433 w 1080700"/>
              <a:gd name="connsiteY4" fmla="*/ 321548 h 2380555"/>
              <a:gd name="connsiteX5" fmla="*/ 0 w 1080700"/>
              <a:gd name="connsiteY5" fmla="*/ 0 h 2380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0700" h="2380555">
                <a:moveTo>
                  <a:pt x="1080700" y="2380555"/>
                </a:moveTo>
                <a:cubicBezTo>
                  <a:pt x="1022687" y="2205245"/>
                  <a:pt x="789415" y="2086323"/>
                  <a:pt x="617672" y="1957520"/>
                </a:cubicBezTo>
                <a:cubicBezTo>
                  <a:pt x="445929" y="1828717"/>
                  <a:pt x="66102" y="1729674"/>
                  <a:pt x="50242" y="1607737"/>
                </a:cubicBezTo>
                <a:cubicBezTo>
                  <a:pt x="34383" y="1485800"/>
                  <a:pt x="411983" y="1440264"/>
                  <a:pt x="522515" y="1225899"/>
                </a:cubicBezTo>
                <a:cubicBezTo>
                  <a:pt x="633047" y="1011534"/>
                  <a:pt x="800519" y="525864"/>
                  <a:pt x="713433" y="321548"/>
                </a:cubicBezTo>
                <a:cubicBezTo>
                  <a:pt x="626347" y="117231"/>
                  <a:pt x="313173" y="58615"/>
                  <a:pt x="0" y="0"/>
                </a:cubicBezTo>
              </a:path>
            </a:pathLst>
          </a:cu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753DBD4-2EF0-F54A-B0F8-2A1034406985}"/>
              </a:ext>
            </a:extLst>
          </p:cNvPr>
          <p:cNvSpPr/>
          <p:nvPr/>
        </p:nvSpPr>
        <p:spPr>
          <a:xfrm>
            <a:off x="6298211" y="1026647"/>
            <a:ext cx="506627" cy="3332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C29C137-4527-2348-9065-1C8D09AF0EB1}"/>
              </a:ext>
            </a:extLst>
          </p:cNvPr>
          <p:cNvSpPr/>
          <p:nvPr/>
        </p:nvSpPr>
        <p:spPr>
          <a:xfrm>
            <a:off x="4763129" y="1781948"/>
            <a:ext cx="853201" cy="4114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464478-3458-0842-872E-10DCA74EC9D7}"/>
              </a:ext>
            </a:extLst>
          </p:cNvPr>
          <p:cNvSpPr/>
          <p:nvPr/>
        </p:nvSpPr>
        <p:spPr>
          <a:xfrm>
            <a:off x="6815701" y="2238480"/>
            <a:ext cx="506627" cy="3332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25B052C-DDCD-3E41-827C-388A9CB038F4}"/>
              </a:ext>
            </a:extLst>
          </p:cNvPr>
          <p:cNvSpPr/>
          <p:nvPr/>
        </p:nvSpPr>
        <p:spPr>
          <a:xfrm>
            <a:off x="4763129" y="3035182"/>
            <a:ext cx="1034981" cy="4114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7B9C04E-8AC6-6242-AD57-0FA31BCE8674}"/>
              </a:ext>
            </a:extLst>
          </p:cNvPr>
          <p:cNvCxnSpPr>
            <a:cxnSpLocks/>
          </p:cNvCxnSpPr>
          <p:nvPr/>
        </p:nvCxnSpPr>
        <p:spPr>
          <a:xfrm>
            <a:off x="391459" y="3746835"/>
            <a:ext cx="3590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185F8C2-5775-754B-B3BE-38F8F1DABCD0}"/>
              </a:ext>
            </a:extLst>
          </p:cNvPr>
          <p:cNvCxnSpPr>
            <a:cxnSpLocks/>
          </p:cNvCxnSpPr>
          <p:nvPr/>
        </p:nvCxnSpPr>
        <p:spPr>
          <a:xfrm flipH="1">
            <a:off x="3667649" y="3746835"/>
            <a:ext cx="3416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6C9A1797-9510-1E4F-B82A-606187B192FE}"/>
              </a:ext>
            </a:extLst>
          </p:cNvPr>
          <p:cNvSpPr/>
          <p:nvPr/>
        </p:nvSpPr>
        <p:spPr>
          <a:xfrm>
            <a:off x="6591165" y="3297677"/>
            <a:ext cx="831039" cy="75264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031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6" grpId="0" animBg="1"/>
      <p:bldP spid="17" grpId="0" animBg="1"/>
      <p:bldP spid="19" grpId="0" animBg="1"/>
      <p:bldP spid="20" grpId="0" animBg="1"/>
      <p:bldP spid="21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6834F1B-3CA4-D746-9275-75F3A7623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078" y="1102327"/>
            <a:ext cx="6045778" cy="361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792A8F-C9BC-874D-B479-CC382803D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Which subgoals to Preserve?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EF097-BFF8-C542-B9F3-83263A91BF9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DAE60-5FE7-B14C-B6D9-29F849433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79A817A-BCF6-5A4E-91AB-CF220F59EA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1459" y="1279748"/>
            <a:ext cx="8130241" cy="3612000"/>
          </a:xfrm>
        </p:spPr>
        <p:txBody>
          <a:bodyPr/>
          <a:lstStyle/>
          <a:p>
            <a:pPr marL="285750" indent="-285750"/>
            <a:r>
              <a:rPr lang="en-US" sz="1400" dirty="0"/>
              <a:t>Two ways to find the subgoals to preserve</a:t>
            </a:r>
          </a:p>
          <a:p>
            <a:pPr marL="509588" lvl="1" indent="-285750"/>
            <a:r>
              <a:rPr lang="en-US" sz="1200" dirty="0"/>
              <a:t>During execution find non-preconditions returning Success</a:t>
            </a:r>
          </a:p>
          <a:p>
            <a:pPr marL="509588" lvl="1" indent="-285750"/>
            <a:r>
              <a:rPr lang="en-US" sz="1200" dirty="0"/>
              <a:t>Analytically study BT to find the above</a:t>
            </a:r>
          </a:p>
          <a:p>
            <a:pPr marL="733425" lvl="2" indent="-285750"/>
            <a:r>
              <a:rPr lang="en-US" sz="1000" dirty="0"/>
              <a:t>Check Sequence nodes in the BT between Action and Root</a:t>
            </a:r>
          </a:p>
          <a:p>
            <a:pPr marL="733425" lvl="2" indent="-285750"/>
            <a:r>
              <a:rPr lang="en-US" sz="1000" dirty="0"/>
              <a:t>Look for older children of those nodes to the left </a:t>
            </a:r>
          </a:p>
          <a:p>
            <a:pPr marL="733425" lvl="2" indent="-285750"/>
            <a:r>
              <a:rPr lang="en-US" sz="1000" dirty="0"/>
              <a:t>Ignore pre-conditions of the action considered</a:t>
            </a:r>
          </a:p>
          <a:p>
            <a:pPr marL="733425" lvl="2" indent="-285750"/>
            <a:r>
              <a:rPr lang="en-US" sz="1000" dirty="0"/>
              <a:t>… </a:t>
            </a:r>
            <a:r>
              <a:rPr lang="en-US" sz="1000" b="1" dirty="0"/>
              <a:t>violation of those OK if goal achieved</a:t>
            </a:r>
          </a:p>
          <a:p>
            <a:endParaRPr lang="en-US" sz="1400" dirty="0"/>
          </a:p>
          <a:p>
            <a:endParaRPr lang="en-US" sz="1400" dirty="0"/>
          </a:p>
        </p:txBody>
      </p:sp>
      <p:pic>
        <p:nvPicPr>
          <p:cNvPr id="12" name="Content Placeholder 6">
            <a:extLst>
              <a:ext uri="{FF2B5EF4-FFF2-40B4-BE49-F238E27FC236}">
                <a16:creationId xmlns:a16="http://schemas.microsoft.com/office/drawing/2014/main" id="{05741446-7D5A-364A-89DF-012436122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43" y="3085748"/>
            <a:ext cx="2710453" cy="1385980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8D50CB31-A797-6342-9474-DA10264D0BD8}"/>
              </a:ext>
            </a:extLst>
          </p:cNvPr>
          <p:cNvSpPr/>
          <p:nvPr/>
        </p:nvSpPr>
        <p:spPr>
          <a:xfrm>
            <a:off x="6551524" y="1185704"/>
            <a:ext cx="731603" cy="1507253"/>
          </a:xfrm>
          <a:custGeom>
            <a:avLst/>
            <a:gdLst>
              <a:gd name="connsiteX0" fmla="*/ 1034980 w 1034980"/>
              <a:gd name="connsiteY0" fmla="*/ 2371411 h 2371411"/>
              <a:gd name="connsiteX1" fmla="*/ 462224 w 1034980"/>
              <a:gd name="connsiteY1" fmla="*/ 2039816 h 2371411"/>
              <a:gd name="connsiteX2" fmla="*/ 50242 w 1034980"/>
              <a:gd name="connsiteY2" fmla="*/ 1607737 h 2371411"/>
              <a:gd name="connsiteX3" fmla="*/ 522515 w 1034980"/>
              <a:gd name="connsiteY3" fmla="*/ 1225899 h 2371411"/>
              <a:gd name="connsiteX4" fmla="*/ 713433 w 1034980"/>
              <a:gd name="connsiteY4" fmla="*/ 321548 h 2371411"/>
              <a:gd name="connsiteX5" fmla="*/ 0 w 1034980"/>
              <a:gd name="connsiteY5" fmla="*/ 0 h 2371411"/>
              <a:gd name="connsiteX0" fmla="*/ 462224 w 737649"/>
              <a:gd name="connsiteY0" fmla="*/ 2039816 h 2039816"/>
              <a:gd name="connsiteX1" fmla="*/ 50242 w 737649"/>
              <a:gd name="connsiteY1" fmla="*/ 1607737 h 2039816"/>
              <a:gd name="connsiteX2" fmla="*/ 522515 w 737649"/>
              <a:gd name="connsiteY2" fmla="*/ 1225899 h 2039816"/>
              <a:gd name="connsiteX3" fmla="*/ 713433 w 737649"/>
              <a:gd name="connsiteY3" fmla="*/ 321548 h 2039816"/>
              <a:gd name="connsiteX4" fmla="*/ 0 w 737649"/>
              <a:gd name="connsiteY4" fmla="*/ 0 h 2039816"/>
              <a:gd name="connsiteX0" fmla="*/ 50242 w 737649"/>
              <a:gd name="connsiteY0" fmla="*/ 1607737 h 1607737"/>
              <a:gd name="connsiteX1" fmla="*/ 522515 w 737649"/>
              <a:gd name="connsiteY1" fmla="*/ 1225899 h 1607737"/>
              <a:gd name="connsiteX2" fmla="*/ 713433 w 737649"/>
              <a:gd name="connsiteY2" fmla="*/ 321548 h 1607737"/>
              <a:gd name="connsiteX3" fmla="*/ 0 w 737649"/>
              <a:gd name="connsiteY3" fmla="*/ 0 h 1607737"/>
              <a:gd name="connsiteX0" fmla="*/ 562708 w 731603"/>
              <a:gd name="connsiteY0" fmla="*/ 1507253 h 1507253"/>
              <a:gd name="connsiteX1" fmla="*/ 522515 w 731603"/>
              <a:gd name="connsiteY1" fmla="*/ 1225899 h 1507253"/>
              <a:gd name="connsiteX2" fmla="*/ 713433 w 731603"/>
              <a:gd name="connsiteY2" fmla="*/ 321548 h 1507253"/>
              <a:gd name="connsiteX3" fmla="*/ 0 w 731603"/>
              <a:gd name="connsiteY3" fmla="*/ 0 h 1507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603" h="1507253">
                <a:moveTo>
                  <a:pt x="562708" y="1507253"/>
                </a:moveTo>
                <a:cubicBezTo>
                  <a:pt x="572756" y="1371600"/>
                  <a:pt x="497394" y="1423516"/>
                  <a:pt x="522515" y="1225899"/>
                </a:cubicBezTo>
                <a:cubicBezTo>
                  <a:pt x="547636" y="1028282"/>
                  <a:pt x="800519" y="525864"/>
                  <a:pt x="713433" y="321548"/>
                </a:cubicBezTo>
                <a:cubicBezTo>
                  <a:pt x="626347" y="117231"/>
                  <a:pt x="313173" y="58615"/>
                  <a:pt x="0" y="0"/>
                </a:cubicBezTo>
              </a:path>
            </a:pathLst>
          </a:cu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753DBD4-2EF0-F54A-B0F8-2A1034406985}"/>
              </a:ext>
            </a:extLst>
          </p:cNvPr>
          <p:cNvSpPr/>
          <p:nvPr/>
        </p:nvSpPr>
        <p:spPr>
          <a:xfrm>
            <a:off x="6298211" y="1026647"/>
            <a:ext cx="506627" cy="3332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C29C137-4527-2348-9065-1C8D09AF0EB1}"/>
              </a:ext>
            </a:extLst>
          </p:cNvPr>
          <p:cNvSpPr/>
          <p:nvPr/>
        </p:nvSpPr>
        <p:spPr>
          <a:xfrm>
            <a:off x="4763129" y="1781948"/>
            <a:ext cx="853201" cy="4114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25B052C-DDCD-3E41-827C-388A9CB038F4}"/>
              </a:ext>
            </a:extLst>
          </p:cNvPr>
          <p:cNvSpPr/>
          <p:nvPr/>
        </p:nvSpPr>
        <p:spPr>
          <a:xfrm>
            <a:off x="4763129" y="3035182"/>
            <a:ext cx="1034981" cy="411404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7B9C04E-8AC6-6242-AD57-0FA31BCE8674}"/>
              </a:ext>
            </a:extLst>
          </p:cNvPr>
          <p:cNvCxnSpPr>
            <a:cxnSpLocks/>
          </p:cNvCxnSpPr>
          <p:nvPr/>
        </p:nvCxnSpPr>
        <p:spPr>
          <a:xfrm>
            <a:off x="391459" y="3937754"/>
            <a:ext cx="3590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185F8C2-5775-754B-B3BE-38F8F1DABCD0}"/>
              </a:ext>
            </a:extLst>
          </p:cNvPr>
          <p:cNvCxnSpPr>
            <a:cxnSpLocks/>
          </p:cNvCxnSpPr>
          <p:nvPr/>
        </p:nvCxnSpPr>
        <p:spPr>
          <a:xfrm flipH="1">
            <a:off x="3687746" y="3937754"/>
            <a:ext cx="3416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6C9A1797-9510-1E4F-B82A-606187B192FE}"/>
              </a:ext>
            </a:extLst>
          </p:cNvPr>
          <p:cNvSpPr/>
          <p:nvPr/>
        </p:nvSpPr>
        <p:spPr>
          <a:xfrm>
            <a:off x="6815701" y="2238480"/>
            <a:ext cx="506627" cy="33327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308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  <p:bldP spid="19" grpId="0" animBg="1"/>
      <p:bldP spid="21" grpId="0" animBg="1"/>
      <p:bldP spid="2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1.6|2.4|1.5|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4|1|1|5.3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4|1.1|7.8|6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9|3.2|3.9|3.5|3.9|2.4|7.8|3.9|0.6|0.6|0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6.3|13.4|8.5|20.1|6.4|30.2|12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2.4|4.8|8.1|6|8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3.2|2|3.8|6.8|5.1|3.6|22.4|4.5|4.3|17.8|8.1|1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|2.4|6.1|17.9|7.8|1.2|10.6|1.9|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0.8|0.5|11.9|3.1|2.3|3.2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TH_PPT template 2014 flerfärgade_16_9_181002" id="{C2C482A2-B64F-1641-B856-45C1E0D0B04B}" vid="{B7923EE1-B23C-9F4E-BE98-4BD0CF59DB9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blue_16_9_181002 (002)</Template>
  <TotalTime>16491</TotalTime>
  <Words>675</Words>
  <Application>Microsoft Macintosh PowerPoint</Application>
  <PresentationFormat>On-screen Show (16:9)</PresentationFormat>
  <Paragraphs>120</Paragraphs>
  <Slides>14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Systemtypsnitt</vt:lpstr>
      <vt:lpstr>Times</vt:lpstr>
      <vt:lpstr>KTH_PPT-mall</vt:lpstr>
      <vt:lpstr>4 Common Bugs in Backward Chained Behavior Trees</vt:lpstr>
      <vt:lpstr>The warehouse example</vt:lpstr>
      <vt:lpstr>Execution without disturbances</vt:lpstr>
      <vt:lpstr>Handling disturbances (by external agents)</vt:lpstr>
      <vt:lpstr>What about Performance Guarantees?</vt:lpstr>
      <vt:lpstr>Backward chaining:  starting with 3 goal conditions</vt:lpstr>
      <vt:lpstr>Backward Chained Behavior Tree</vt:lpstr>
      <vt:lpstr>The Backward Chained Behavior Tree</vt:lpstr>
      <vt:lpstr>Four Design Criteria for the guarantees to hold</vt:lpstr>
      <vt:lpstr>Four Design Criteria for the guarantees to hold</vt:lpstr>
      <vt:lpstr>Four Design Criteria for the guarantees to hold</vt:lpstr>
      <vt:lpstr>Preserve (some) earlier subgoals</vt:lpstr>
      <vt:lpstr>Which subgoals to Preserve?</vt:lpstr>
      <vt:lpstr>Which subgoals to Preserve?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 Söderkvist</dc:creator>
  <cp:lastModifiedBy>Petter</cp:lastModifiedBy>
  <cp:revision>231</cp:revision>
  <cp:lastPrinted>2013-05-27T09:10:21Z</cp:lastPrinted>
  <dcterms:created xsi:type="dcterms:W3CDTF">2019-02-11T09:39:15Z</dcterms:created>
  <dcterms:modified xsi:type="dcterms:W3CDTF">2022-11-18T09:34:13Z</dcterms:modified>
</cp:coreProperties>
</file>