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86" r:id="rId2"/>
    <p:sldId id="477" r:id="rId3"/>
    <p:sldId id="478" r:id="rId4"/>
    <p:sldId id="480" r:id="rId5"/>
    <p:sldId id="488" r:id="rId6"/>
    <p:sldId id="484" r:id="rId7"/>
    <p:sldId id="485" r:id="rId8"/>
    <p:sldId id="471" r:id="rId9"/>
    <p:sldId id="273" r:id="rId10"/>
  </p:sldIdLst>
  <p:sldSz cx="9144000" cy="5143500" type="screen16x9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lin Söderkvist" initials="MS" lastIdx="9" clrIdx="0">
    <p:extLst>
      <p:ext uri="{19B8F6BF-5375-455C-9EA6-DF929625EA0E}">
        <p15:presenceInfo xmlns:p15="http://schemas.microsoft.com/office/powerpoint/2012/main" userId="S-1-5-21-1948194976-2510558922-1916008050-10773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8489"/>
    <a:srgbClr val="65656C"/>
    <a:srgbClr val="D02F80"/>
    <a:srgbClr val="1954A6"/>
    <a:srgbClr val="5E87C0"/>
    <a:srgbClr val="2191C4"/>
    <a:srgbClr val="D95999"/>
    <a:srgbClr val="62922E"/>
    <a:srgbClr val="AFC92B"/>
    <a:srgbClr val="D854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95" autoAdjust="0"/>
    <p:restoredTop sz="92835" autoAdjust="0"/>
  </p:normalViewPr>
  <p:slideViewPr>
    <p:cSldViewPr snapToGrid="0">
      <p:cViewPr varScale="1">
        <p:scale>
          <a:sx n="140" d="100"/>
          <a:sy n="140" d="100"/>
        </p:scale>
        <p:origin x="32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60A68EE-FC1D-154D-B0B2-8F10538CA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4D638D7-DEA4-1247-A9EB-8982C7537D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82C1D7-B25D-44E6-A2D0-D10D1D9E6077}" type="datetimeFigureOut">
              <a:rPr lang="en-GB"/>
              <a:pPr>
                <a:defRPr/>
              </a:pPr>
              <a:t>18/11/2022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D4AEC7E-9E0A-F348-8BEB-360ABEA852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6838CD8-B67A-DE4B-9D64-CF9FD9C9A6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538062-B7CA-4502-88E7-928089303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53AAA87-6F70-2F43-9A3C-FA3D36237E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5F49FED-13B4-B74A-AF1E-0B5D3706DE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D4C97F-02FF-434B-8EAA-0F723077CD05}" type="datetimeFigureOut">
              <a:rPr lang="sv-SE"/>
              <a:pPr>
                <a:defRPr/>
              </a:pPr>
              <a:t>2022-11-18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4730BF3B-6153-7140-AD57-ECE26CA8AB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5D978D40-EB87-4440-802D-12F96A066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429AAB-B1EE-6F47-B4D7-E30F7E497A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43AB95-16A5-8F4F-9927-6A8C0839F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811775-299A-4959-BF5A-5DFB3E75F6A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Hello </a:t>
            </a:r>
            <a:r>
              <a:rPr lang="sv-SE" dirty="0" err="1"/>
              <a:t>everyone</a:t>
            </a:r>
            <a:r>
              <a:rPr lang="sv-SE" dirty="0"/>
              <a:t>!</a:t>
            </a:r>
          </a:p>
          <a:p>
            <a:r>
              <a:rPr lang="sv-SE" dirty="0"/>
              <a:t>In </a:t>
            </a:r>
            <a:r>
              <a:rPr lang="sv-SE" dirty="0" err="1"/>
              <a:t>this</a:t>
            </a:r>
            <a:r>
              <a:rPr lang="sv-SE" dirty="0"/>
              <a:t> video I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to </a:t>
            </a:r>
            <a:r>
              <a:rPr lang="sv-SE" dirty="0" err="1"/>
              <a:t>create</a:t>
            </a:r>
            <a:r>
              <a:rPr lang="sv-SE" dirty="0"/>
              <a:t> </a:t>
            </a:r>
            <a:r>
              <a:rPr lang="sv-SE" dirty="0" err="1"/>
              <a:t>backward</a:t>
            </a:r>
            <a:r>
              <a:rPr lang="sv-SE" dirty="0"/>
              <a:t> </a:t>
            </a:r>
            <a:r>
              <a:rPr lang="sv-SE" dirty="0" err="1"/>
              <a:t>chained</a:t>
            </a:r>
            <a:r>
              <a:rPr lang="sv-SE" dirty="0"/>
              <a:t> </a:t>
            </a:r>
            <a:r>
              <a:rPr lang="sv-SE" dirty="0" err="1"/>
              <a:t>Behavior</a:t>
            </a:r>
            <a:r>
              <a:rPr lang="sv-SE" dirty="0"/>
              <a:t> </a:t>
            </a:r>
            <a:r>
              <a:rPr lang="sv-SE" dirty="0" err="1"/>
              <a:t>Trees</a:t>
            </a:r>
            <a:r>
              <a:rPr lang="sv-SE" dirty="0"/>
              <a:t>.</a:t>
            </a:r>
          </a:p>
          <a:p>
            <a:r>
              <a:rPr lang="sv-SE" dirty="0" err="1"/>
              <a:t>This</a:t>
            </a:r>
            <a:r>
              <a:rPr lang="sv-SE" dirty="0"/>
              <a:t> is the second </a:t>
            </a:r>
            <a:r>
              <a:rPr lang="sv-SE" dirty="0" err="1"/>
              <a:t>lecture</a:t>
            </a:r>
            <a:r>
              <a:rPr lang="sv-SE" dirty="0"/>
              <a:t> in the series ”</a:t>
            </a:r>
            <a:r>
              <a:rPr lang="sv-SE" dirty="0" err="1"/>
              <a:t>Introduction</a:t>
            </a:r>
            <a:r>
              <a:rPr lang="sv-SE" dirty="0"/>
              <a:t> to </a:t>
            </a:r>
            <a:r>
              <a:rPr lang="sv-SE" dirty="0" err="1"/>
              <a:t>Behavior</a:t>
            </a:r>
            <a:r>
              <a:rPr lang="sv-SE" dirty="0"/>
              <a:t> </a:t>
            </a:r>
            <a:r>
              <a:rPr lang="sv-SE" dirty="0" err="1"/>
              <a:t>Trees</a:t>
            </a:r>
            <a:r>
              <a:rPr lang="sv-SE" dirty="0"/>
              <a:t>”.</a:t>
            </a:r>
          </a:p>
          <a:p>
            <a:r>
              <a:rPr lang="sv-SE" dirty="0"/>
              <a:t>And my </a:t>
            </a:r>
            <a:r>
              <a:rPr lang="sv-SE" dirty="0" err="1"/>
              <a:t>name</a:t>
            </a:r>
            <a:r>
              <a:rPr lang="sv-SE" dirty="0"/>
              <a:t> is Petter Ögren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7864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2994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hope we have provided some answers to the questions:</a:t>
            </a:r>
          </a:p>
          <a:p>
            <a:r>
              <a:rPr lang="en-US" dirty="0"/>
              <a:t>What is a behavior tree?</a:t>
            </a:r>
          </a:p>
          <a:p>
            <a:r>
              <a:rPr lang="en-US" dirty="0"/>
              <a:t>When are they useful?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811775-299A-4959-BF5A-5DFB3E75F6AC}" type="slidenum">
              <a:rPr lang="sv-SE" smtClean="0"/>
              <a:pPr>
                <a:defRPr/>
              </a:pPr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6288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31" t="40906" r="20988" b="17529"/>
          <a:stretch>
            <a:fillRect/>
          </a:stretch>
        </p:blipFill>
        <p:spPr bwMode="auto">
          <a:xfrm>
            <a:off x="250824" y="2542658"/>
            <a:ext cx="8642351" cy="24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C2E0D84A-3EC1-DD40-8DA6-147FB563C32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548" y="1079437"/>
            <a:ext cx="8181215" cy="643695"/>
          </a:xfrm>
        </p:spPr>
        <p:txBody>
          <a:bodyPr lIns="90000" anchor="t">
            <a:noAutofit/>
          </a:bodyPr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D9708450-9178-2141-98CC-ED5077AF0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548" y="1723132"/>
            <a:ext cx="8181215" cy="711031"/>
          </a:xfrm>
        </p:spPr>
        <p:txBody>
          <a:bodyPr lIns="108000" rIns="90000"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GB" dirty="0"/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E9331F4D-CFBF-B743-B11A-1C8047D3CFBE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A58F791A-AC82-4241-9571-C01F81F86836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Grupp 13">
              <a:extLst>
                <a:ext uri="{FF2B5EF4-FFF2-40B4-BE49-F238E27FC236}">
                  <a16:creationId xmlns:a16="http://schemas.microsoft.com/office/drawing/2014/main" id="{8947ABFC-334D-4740-BE63-0A994ACCB7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C1F2ABF-FD0A-7047-8941-99E4FF67871B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9F776FDA-E8EC-9045-BD9F-45209E3A805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7024E031-C178-924F-A947-E6AB347889C7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9C9F9DC5-A524-D145-9011-37CC11C6EC20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4829C5F-978F-D747-8E8C-862213367EDC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2B47CF5B-7594-274E-B9E9-81D1789F4950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D1A397B8-832C-BE46-B490-8871281D0DD6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DE1FD1AF-8E22-CE4C-B838-C310A32D3678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1DC6E4F4-0565-C244-8DCD-B715E7E69CD9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5" name="Grupp 14">
              <a:extLst>
                <a:ext uri="{FF2B5EF4-FFF2-40B4-BE49-F238E27FC236}">
                  <a16:creationId xmlns:a16="http://schemas.microsoft.com/office/drawing/2014/main" id="{40184570-8C9F-D547-BFCF-47EDE34BEA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61EED33-3876-6C46-A702-773D24B265C3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D8A9A53-2174-6D4A-BBB7-03CDEA7B382A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3EF5D968-9105-C94D-BE78-C3D31395CC25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EC212671-72CA-9245-919A-6FA7C159FA15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A60D9C3-D2EA-4D42-87B8-128A9096F2C9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E94F348-690F-E540-9093-1C49199F26C1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0F47886B-9D67-8945-B978-E3C38999542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B6E087E5-ED56-1F44-AB4D-4E5DC58625B2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FEAE9DDC-8E15-554D-A9F9-32C9FD82130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6" name="Grupp 15">
              <a:extLst>
                <a:ext uri="{FF2B5EF4-FFF2-40B4-BE49-F238E27FC236}">
                  <a16:creationId xmlns:a16="http://schemas.microsoft.com/office/drawing/2014/main" id="{BBD191D5-8184-A045-B6FE-5411D0DCF5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DFBCE1C-D3B2-5F49-A340-D59567749FAF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1A697A31-3F22-3D42-AAC2-3D75D7AB3974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1533B9DF-99E0-F148-98DF-1AE4E0DCB229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AC0994CB-1562-C84A-BC07-C3E433681627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C45B92F-660A-FE46-AB66-EC8D8127EEE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6BFB85B6-8991-7A40-9E36-70642CC39972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DA01DD59-2BF2-D44E-92BC-D4F5118FF537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44860E-CE54-C645-8C96-DCC0027B3850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040B73E1-2341-A342-9BFA-9F9DC4E47D90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C01C7D92-822D-F247-888A-51CDBE3208C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65FEDA4E-E961-0D49-94DF-571AD02244A0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9E90C081-1629-9147-9B51-6494A7B4DB18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EB32951-A8BB-ED4E-BAAB-C0E1FE85F8EB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0A8A807A-65D9-C54E-98D6-5949FCEA8DFA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C94C2C1C-9987-A64A-A424-C3C8AAF83EAE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BA62EF01-C788-684D-AEAC-5899616A01B7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F52962C9-79CF-D24A-AFEF-4F2634BF4BF0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CF48E26C-2B9A-4442-BC4B-E4588287A02E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0DCEE72-5D28-C148-828F-B74EE134472D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123" name="Rak 122">
            <a:extLst>
              <a:ext uri="{FF2B5EF4-FFF2-40B4-BE49-F238E27FC236}">
                <a16:creationId xmlns:a16="http://schemas.microsoft.com/office/drawing/2014/main" id="{5097A8E5-A6B9-EE40-A302-C6CF112729E0}"/>
              </a:ext>
            </a:extLst>
          </p:cNvPr>
          <p:cNvCxnSpPr>
            <a:cxnSpLocks/>
          </p:cNvCxnSpPr>
          <p:nvPr userDrawn="1"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7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gray">
          <a:xfrm>
            <a:off x="-1376363" y="4197350"/>
            <a:ext cx="0" cy="0"/>
          </a:xfrm>
          <a:prstGeom prst="line">
            <a:avLst/>
          </a:prstGeom>
          <a:noFill/>
          <a:ln w="3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3" name="AutoShape 14"/>
          <p:cNvSpPr>
            <a:spLocks noChangeAspect="1" noChangeArrowheads="1" noTextEdit="1"/>
          </p:cNvSpPr>
          <p:nvPr/>
        </p:nvSpPr>
        <p:spPr bwMode="auto">
          <a:xfrm>
            <a:off x="-3582988" y="3049588"/>
            <a:ext cx="14508163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/>
          </a:p>
        </p:txBody>
      </p:sp>
      <p:pic>
        <p:nvPicPr>
          <p:cNvPr id="5" name="Bildobjekt 1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8051" y="333780"/>
            <a:ext cx="1381125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Bildobjekt 18">
            <a:extLst>
              <a:ext uri="{FF2B5EF4-FFF2-40B4-BE49-F238E27FC236}">
                <a16:creationId xmlns:a16="http://schemas.microsoft.com/office/drawing/2014/main" id="{9818D67E-72BB-EF4D-8650-DA1146FF8B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231" t="40906" r="20988" b="17529"/>
          <a:stretch>
            <a:fillRect/>
          </a:stretch>
        </p:blipFill>
        <p:spPr bwMode="auto">
          <a:xfrm>
            <a:off x="250824" y="2542658"/>
            <a:ext cx="8642351" cy="24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p 14">
            <a:extLst>
              <a:ext uri="{FF2B5EF4-FFF2-40B4-BE49-F238E27FC236}">
                <a16:creationId xmlns:a16="http://schemas.microsoft.com/office/drawing/2014/main" id="{0863DBC1-93FB-FC4F-8A6E-D08EB15A346A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5016C568-ADC6-B448-9875-EC43010139E3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upp 16">
              <a:extLst>
                <a:ext uri="{FF2B5EF4-FFF2-40B4-BE49-F238E27FC236}">
                  <a16:creationId xmlns:a16="http://schemas.microsoft.com/office/drawing/2014/main" id="{15EAD1A5-2C50-F14C-A922-42AECE9F76A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25FD33E-FA80-8E47-89FC-DCCC2A3C2D16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8F10E0A5-B8EE-BE47-BC4E-24E1DDB174BC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28EFCF7D-6529-C142-93C9-90598C42E621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9AF22970-B936-314A-824B-D4DF2AC4B85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60A421F4-0D3B-8043-8234-162B9DF4AEA4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1" name="Rektangel 60">
                <a:extLst>
                  <a:ext uri="{FF2B5EF4-FFF2-40B4-BE49-F238E27FC236}">
                    <a16:creationId xmlns:a16="http://schemas.microsoft.com/office/drawing/2014/main" id="{2DB35B1D-2369-204C-9135-78149F469654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2" name="Rektangel 61">
                <a:extLst>
                  <a:ext uri="{FF2B5EF4-FFF2-40B4-BE49-F238E27FC236}">
                    <a16:creationId xmlns:a16="http://schemas.microsoft.com/office/drawing/2014/main" id="{F51D08D7-925E-C84D-8090-F610717A86D9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E8F003AD-FABE-EE4D-BA89-B2742335EC11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4" name="Rektangel 63">
                <a:extLst>
                  <a:ext uri="{FF2B5EF4-FFF2-40B4-BE49-F238E27FC236}">
                    <a16:creationId xmlns:a16="http://schemas.microsoft.com/office/drawing/2014/main" id="{ABB6F5C6-C885-7942-A935-9C0B32B8A98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6" name="Grupp 25">
              <a:extLst>
                <a:ext uri="{FF2B5EF4-FFF2-40B4-BE49-F238E27FC236}">
                  <a16:creationId xmlns:a16="http://schemas.microsoft.com/office/drawing/2014/main" id="{E37A3EC7-B403-FB41-9F91-C41E66E1C3F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5D35AD7-6B39-F943-A943-C994051A3591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F607BB48-BBCD-3647-80C2-C6260F62508D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3A00F74D-012D-744D-8CD4-86F3025176A9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25EFBEB2-E669-4441-A2A7-8EA23B468366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478148B7-7D92-B443-9A7B-461278601ADC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33F102BC-AE06-C04F-ABBD-6954A9357DA6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1168AA4-3F32-6345-AEAD-E2EF2358B8F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F2E7D3E-0E67-9A48-85F5-C51E73D4287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34ECFF50-188A-EF4D-ABC2-ECFAF9D440AE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7" name="Grupp 26">
              <a:extLst>
                <a:ext uri="{FF2B5EF4-FFF2-40B4-BE49-F238E27FC236}">
                  <a16:creationId xmlns:a16="http://schemas.microsoft.com/office/drawing/2014/main" id="{F68676DE-7159-B449-A14D-06BBB64ECB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A435E150-EB57-B44A-8293-2C19C271A956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53C0B4FF-3765-4840-8E0A-9AA936D37216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60EFB5C-D38B-D849-AB68-371460E2B1DC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71C6519-4CCC-D74C-A050-B08BE3BFE6AE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625C522-5195-CA45-9C5A-7279ED5AF410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B21F9AF9-65C3-BA4E-9064-122DC8A4A494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7D8AAB2F-C807-4C4C-871F-F2E3846FF9FC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CCC44B3-D0FF-D14E-A1C6-B6CFB2D2337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3E7AF6E4-A19E-CB48-A8B3-F17A97DA27ED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8" name="Grupp 27">
              <a:extLst>
                <a:ext uri="{FF2B5EF4-FFF2-40B4-BE49-F238E27FC236}">
                  <a16:creationId xmlns:a16="http://schemas.microsoft.com/office/drawing/2014/main" id="{4D7939D2-013B-8D43-AF56-65E8308D44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2B38132A-7F88-3148-A4FC-2DA07E2A634F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5209F07D-76ED-C14B-B4D2-A7765896DEBC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A32CA292-5FF0-A747-8736-F788E8B5030A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AF774941-1457-FE4F-99C0-D11026CE8C8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A552B882-FA01-D642-91BA-E072AF506A10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10860FD5-FD3F-A44E-A3A2-6ACBE91E3C41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7864E4F5-5000-7D43-8D12-8117255CB092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63FCD91C-D163-694C-A6A2-A8777BB9D7EF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C530E33C-0CCE-EA45-BFBA-21B929A17D1A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65" name="Rak 64">
            <a:extLst>
              <a:ext uri="{FF2B5EF4-FFF2-40B4-BE49-F238E27FC236}">
                <a16:creationId xmlns:a16="http://schemas.microsoft.com/office/drawing/2014/main" id="{FFF58A14-E24D-2646-87F0-D570B46FC445}"/>
              </a:ext>
            </a:extLst>
          </p:cNvPr>
          <p:cNvCxnSpPr>
            <a:cxnSpLocks/>
          </p:cNvCxnSpPr>
          <p:nvPr userDrawn="1"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ubrik 1">
            <a:extLst>
              <a:ext uri="{FF2B5EF4-FFF2-40B4-BE49-F238E27FC236}">
                <a16:creationId xmlns:a16="http://schemas.microsoft.com/office/drawing/2014/main" id="{3997965E-37C7-4D41-8C47-88DEC7D855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548" y="1079437"/>
            <a:ext cx="8181215" cy="643695"/>
          </a:xfrm>
        </p:spPr>
        <p:txBody>
          <a:bodyPr lIns="90000" anchor="t">
            <a:noAutofit/>
          </a:bodyPr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sv-SE" dirty="0"/>
              <a:t>Klicka för att ändra rubrikformat</a:t>
            </a:r>
            <a:endParaRPr lang="en-GB" dirty="0"/>
          </a:p>
        </p:txBody>
      </p:sp>
      <p:sp>
        <p:nvSpPr>
          <p:cNvPr id="67" name="Underrubrik 2">
            <a:extLst>
              <a:ext uri="{FF2B5EF4-FFF2-40B4-BE49-F238E27FC236}">
                <a16:creationId xmlns:a16="http://schemas.microsoft.com/office/drawing/2014/main" id="{BE9565E6-B7A1-5E48-B793-BFB8048C99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548" y="1723132"/>
            <a:ext cx="8181215" cy="711031"/>
          </a:xfrm>
        </p:spPr>
        <p:txBody>
          <a:bodyPr lIns="108000" rIns="90000"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68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C2D5F-EA7C-6946-8E8C-7B84A7CCE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2A2319-CD13-BE4D-9C63-5A9EBFDCEC1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7540BA4-CF98-2846-8D40-8EA647BCD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C55E1E5B-E1F9-C645-91AF-7753BF8D8E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2400"/>
            <a:ext cx="7559674" cy="3612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00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EF5597-77F0-434A-A2AB-0ACCE1CD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9E2E86-DCB5-5D40-AAC1-7A916712E6F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AD82F0C-0E2A-5546-8972-AA94798A63F5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89D1DA-CF8E-0D44-9D15-51F73742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AD6011F-45DB-6648-8334-1B4DC6E8EA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116000"/>
            <a:ext cx="3427344" cy="3781438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E71BD36F-2D19-AD42-B3D6-3BC155EE33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0" y="1116000"/>
            <a:ext cx="3427341" cy="3781438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3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er och 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EF5597-77F0-434A-A2AB-0ACCE1CD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9E2E86-DCB5-5D40-AAC1-7A916712E6F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7A7FA62-242B-154F-BDED-F228A40489AE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89D1DA-CF8E-0D44-9D15-51F737427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AD6011F-45DB-6648-8334-1B4DC6E8EA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2000" y="1458000"/>
            <a:ext cx="3427344" cy="326640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8" name="Platshållare för innehåll 6">
            <a:extLst>
              <a:ext uri="{FF2B5EF4-FFF2-40B4-BE49-F238E27FC236}">
                <a16:creationId xmlns:a16="http://schemas.microsoft.com/office/drawing/2014/main" id="{E71BD36F-2D19-AD42-B3D6-3BC155EE33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0" y="1458000"/>
            <a:ext cx="3427341" cy="3266400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5036AF80-4CD2-454D-A2BD-8376F1D80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000" y="1051200"/>
            <a:ext cx="3427342" cy="327722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BD1EFFC8-506E-5A4A-B12B-1ED4D1958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2000" y="1051200"/>
            <a:ext cx="3427341" cy="327722"/>
          </a:xfrm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5955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9213F7-29AE-3348-BA14-276452F1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58744-88EE-9F48-B53F-195692071B8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D45677C-6021-4B4B-8D00-4AA6DB0D4902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052B00-675E-0049-A5DB-D785D629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825" y="1182688"/>
            <a:ext cx="8642350" cy="35417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77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9213F7-29AE-3348-BA14-276452F1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58744-88EE-9F48-B53F-195692071B8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41755ED-D54E-694B-A391-7B1A4BC3BA77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2052B00-675E-0049-A5DB-D785D629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4CD2FD66-7FAA-AE47-8A10-92EF24064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825" y="1183342"/>
            <a:ext cx="4282057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F471D766-023C-E042-B60C-5AA70DCA12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11119" y="1183342"/>
            <a:ext cx="4282055" cy="35410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128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6286D3-8649-524C-AC90-FF2F69102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417B25-3466-4D4E-9932-2BC6E1D868B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55EB1E9-4E18-5549-8E17-04A05D374244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1573EF2-0F29-FC4E-8D8C-6C9A6BED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11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 15">
            <a:extLst>
              <a:ext uri="{FF2B5EF4-FFF2-40B4-BE49-F238E27FC236}">
                <a16:creationId xmlns:a16="http://schemas.microsoft.com/office/drawing/2014/main" id="{8FC9BCA9-8112-B140-ADE9-6824270029CC}"/>
              </a:ext>
            </a:extLst>
          </p:cNvPr>
          <p:cNvGrpSpPr/>
          <p:nvPr userDrawn="1"/>
        </p:nvGrpSpPr>
        <p:grpSpPr>
          <a:xfrm>
            <a:off x="0" y="0"/>
            <a:ext cx="1172780" cy="1181100"/>
            <a:chOff x="0" y="0"/>
            <a:chExt cx="1118774" cy="1126711"/>
          </a:xfrm>
          <a:noFill/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5CC0A999-4F7B-8C4E-8149-C4EAA0A4A500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674" y="237964"/>
              <a:ext cx="641393" cy="6497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Grupp 17">
              <a:extLst>
                <a:ext uri="{FF2B5EF4-FFF2-40B4-BE49-F238E27FC236}">
                  <a16:creationId xmlns:a16="http://schemas.microsoft.com/office/drawing/2014/main" id="{69D53D63-D667-E84D-A90C-8D11EC9E4B5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9B6D8BC4-515D-A14B-BF16-35FC559D15C0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6A8074B4-32D4-7D4D-99B1-C1E5BCA4C294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5DF1CC6E-E23D-7846-B935-B6D685DE5D3F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8" name="Rektangel 57">
                <a:extLst>
                  <a:ext uri="{FF2B5EF4-FFF2-40B4-BE49-F238E27FC236}">
                    <a16:creationId xmlns:a16="http://schemas.microsoft.com/office/drawing/2014/main" id="{E0344D03-8FC1-6B4D-BBDE-3DAE45779BC4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9" name="Rektangel 58">
                <a:extLst>
                  <a:ext uri="{FF2B5EF4-FFF2-40B4-BE49-F238E27FC236}">
                    <a16:creationId xmlns:a16="http://schemas.microsoft.com/office/drawing/2014/main" id="{1ADEEFC8-FFFE-B543-9D4F-F5E7FFED095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0" name="Rektangel 59">
                <a:extLst>
                  <a:ext uri="{FF2B5EF4-FFF2-40B4-BE49-F238E27FC236}">
                    <a16:creationId xmlns:a16="http://schemas.microsoft.com/office/drawing/2014/main" id="{F8D556CD-9A22-3549-83E4-AC3754C40CA8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1" name="Rektangel 60">
                <a:extLst>
                  <a:ext uri="{FF2B5EF4-FFF2-40B4-BE49-F238E27FC236}">
                    <a16:creationId xmlns:a16="http://schemas.microsoft.com/office/drawing/2014/main" id="{483B93B1-26EF-844F-BD73-0AB10B74D5DE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2" name="Rektangel 61">
                <a:extLst>
                  <a:ext uri="{FF2B5EF4-FFF2-40B4-BE49-F238E27FC236}">
                    <a16:creationId xmlns:a16="http://schemas.microsoft.com/office/drawing/2014/main" id="{54D47BB5-122C-2748-A219-5604D6DB5EAD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39F3589B-0BFD-5640-9CF3-FAF5F7063F1A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19" name="Grupp 18">
              <a:extLst>
                <a:ext uri="{FF2B5EF4-FFF2-40B4-BE49-F238E27FC236}">
                  <a16:creationId xmlns:a16="http://schemas.microsoft.com/office/drawing/2014/main" id="{BFB3C6E5-14B8-784E-8FB1-95AADD2564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0017" y="887930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8FF3B2D3-7968-8841-B69E-C92F6F383163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9C6FD4FD-051C-7D44-A009-64B5F0CF97F5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122B4FC-27BC-B84C-9081-BA4D2B8110D6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2B70FAB-C9FA-2A44-9029-57E8DB422861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A5278468-9F40-3949-88D4-236CB2B2ABC3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14A7F17F-2E72-7B46-9CD0-02CCB8739BB5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3801361-770D-6F40-89DC-EB545DDB8AFF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08944139-F9F3-7943-BCEB-BE4B04164A28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3A4FBAF0-741B-2149-90C7-535640089BF3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0" name="Grupp 19">
              <a:extLst>
                <a:ext uri="{FF2B5EF4-FFF2-40B4-BE49-F238E27FC236}">
                  <a16:creationId xmlns:a16="http://schemas.microsoft.com/office/drawing/2014/main" id="{58807A2E-9697-D74B-98B0-162AE365508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81418C15-36C2-3E44-A14C-7074CE448558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44833AF8-4999-7D4F-AE3B-8B0F9A33DFD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FF4139E5-A452-9845-824A-43F6502DE50C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183BB7F3-8509-4B45-9508-7FA6F428C163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DE036BB2-A884-814F-B716-7468FF3E1938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C10D231-9633-4D40-8745-05CD67ACEB58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23A536BF-0D41-6E4F-985C-BE1F16D015F7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BA63BD33-740B-0441-BEB3-D86ED464D5A4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56D57299-ADB2-AF45-A47F-34F0365988CE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21" name="Grupp 20">
              <a:extLst>
                <a:ext uri="{FF2B5EF4-FFF2-40B4-BE49-F238E27FC236}">
                  <a16:creationId xmlns:a16="http://schemas.microsoft.com/office/drawing/2014/main" id="{50B193BD-04F2-AD45-A802-45224EFD42D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67" y="443465"/>
              <a:ext cx="238707" cy="238781"/>
              <a:chOff x="2212991" y="4839051"/>
              <a:chExt cx="754419" cy="754653"/>
            </a:xfrm>
            <a:grpFill/>
          </p:grpSpPr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B412C8AC-CE2A-8848-A20D-226D21F4CB5C}"/>
                  </a:ext>
                </a:extLst>
              </p:cNvPr>
              <p:cNvSpPr/>
              <p:nvPr userDrawn="1"/>
            </p:nvSpPr>
            <p:spPr>
              <a:xfrm>
                <a:off x="2212991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FC864472-CE46-9A45-8003-AF4F1FF1F46F}"/>
                  </a:ext>
                </a:extLst>
              </p:cNvPr>
              <p:cNvSpPr/>
              <p:nvPr userDrawn="1"/>
            </p:nvSpPr>
            <p:spPr>
              <a:xfrm>
                <a:off x="2212991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A55052CE-8A2D-5242-87E6-5FAE68A5F451}"/>
                  </a:ext>
                </a:extLst>
              </p:cNvPr>
              <p:cNvSpPr/>
              <p:nvPr userDrawn="1"/>
            </p:nvSpPr>
            <p:spPr>
              <a:xfrm>
                <a:off x="2212991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C5C802A8-B3EB-504F-B960-8D1EB66A1C5F}"/>
                  </a:ext>
                </a:extLst>
              </p:cNvPr>
              <p:cNvSpPr/>
              <p:nvPr userDrawn="1"/>
            </p:nvSpPr>
            <p:spPr>
              <a:xfrm>
                <a:off x="2464464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85EABCF9-7B70-3043-AFE1-619D293FE116}"/>
                  </a:ext>
                </a:extLst>
              </p:cNvPr>
              <p:cNvSpPr/>
              <p:nvPr userDrawn="1"/>
            </p:nvSpPr>
            <p:spPr>
              <a:xfrm>
                <a:off x="2715937" y="4839051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479CB243-E35B-754D-AE34-43FD1DBAB312}"/>
                  </a:ext>
                </a:extLst>
              </p:cNvPr>
              <p:cNvSpPr/>
              <p:nvPr userDrawn="1"/>
            </p:nvSpPr>
            <p:spPr>
              <a:xfrm>
                <a:off x="2464464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236D23C6-AA93-C048-892B-A29832BC0F45}"/>
                  </a:ext>
                </a:extLst>
              </p:cNvPr>
              <p:cNvSpPr/>
              <p:nvPr userDrawn="1"/>
            </p:nvSpPr>
            <p:spPr>
              <a:xfrm>
                <a:off x="2715937" y="5342153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099F8E46-00A7-9B49-BA0B-443C1B18F619}"/>
                  </a:ext>
                </a:extLst>
              </p:cNvPr>
              <p:cNvSpPr/>
              <p:nvPr userDrawn="1"/>
            </p:nvSpPr>
            <p:spPr>
              <a:xfrm>
                <a:off x="2715937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1F014AEE-BA9C-5B4F-A52F-FFC2BFC66238}"/>
                  </a:ext>
                </a:extLst>
              </p:cNvPr>
              <p:cNvSpPr/>
              <p:nvPr userDrawn="1"/>
            </p:nvSpPr>
            <p:spPr>
              <a:xfrm>
                <a:off x="2464464" y="5090602"/>
                <a:ext cx="251473" cy="251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</p:grpSp>
      <p:cxnSp>
        <p:nvCxnSpPr>
          <p:cNvPr id="10" name="Rak 9">
            <a:extLst>
              <a:ext uri="{FF2B5EF4-FFF2-40B4-BE49-F238E27FC236}">
                <a16:creationId xmlns:a16="http://schemas.microsoft.com/office/drawing/2014/main" id="{F42879D5-222F-0640-AA87-3AC584B52044}"/>
              </a:ext>
            </a:extLst>
          </p:cNvPr>
          <p:cNvCxnSpPr>
            <a:cxnSpLocks/>
          </p:cNvCxnSpPr>
          <p:nvPr/>
        </p:nvCxnSpPr>
        <p:spPr>
          <a:xfrm>
            <a:off x="1625600" y="27255788"/>
            <a:ext cx="39577963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8">
            <a:extLst>
              <a:ext uri="{FF2B5EF4-FFF2-40B4-BE49-F238E27FC236}">
                <a16:creationId xmlns:a16="http://schemas.microsoft.com/office/drawing/2014/main" id="{35A3ADBA-25A7-C947-B502-691111D0D9E5}"/>
              </a:ext>
            </a:extLst>
          </p:cNvPr>
          <p:cNvCxnSpPr>
            <a:cxnSpLocks/>
          </p:cNvCxnSpPr>
          <p:nvPr/>
        </p:nvCxnSpPr>
        <p:spPr>
          <a:xfrm>
            <a:off x="247666" y="4891747"/>
            <a:ext cx="864550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85D31C7-D918-594B-BEA4-908A26231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3" y="251752"/>
            <a:ext cx="7552857" cy="673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76CF093-1E8D-FF4F-B3C9-72A2B0815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000" y="1112400"/>
            <a:ext cx="7572358" cy="3609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E4CD63-A723-E743-A7FA-6B31200F6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0825" y="4949520"/>
            <a:ext cx="2057400" cy="1174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700">
                <a:solidFill>
                  <a:srgbClr val="848489"/>
                </a:solidFill>
              </a:defRPr>
            </a:lvl1pPr>
          </a:lstStyle>
          <a:p>
            <a:fld id="{832A3DEB-92BA-404E-9210-96F4218B7138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44A7B9-8441-734E-B26B-9C9C5C04B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35775" y="4949520"/>
            <a:ext cx="2057400" cy="1174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rgbClr val="848489"/>
                </a:solidFill>
              </a:defRPr>
            </a:lvl1pPr>
          </a:lstStyle>
          <a:p>
            <a:fld id="{C338348D-F2D3-AB47-AE2A-1D59B1E58D6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86" r:id="rId3"/>
    <p:sldLayoutId id="2147483800" r:id="rId4"/>
    <p:sldLayoutId id="2147483801" r:id="rId5"/>
    <p:sldLayoutId id="2147483803" r:id="rId6"/>
    <p:sldLayoutId id="2147483802" r:id="rId7"/>
    <p:sldLayoutId id="2147483799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2250" indent="-222250" algn="l" rtl="0" eaLnBrk="1" fontAlgn="base" hangingPunct="1">
        <a:lnSpc>
          <a:spcPct val="90000"/>
        </a:lnSpc>
        <a:spcBef>
          <a:spcPts val="1000"/>
        </a:spcBef>
        <a:spcAft>
          <a:spcPts val="200"/>
        </a:spcAft>
        <a:buClr>
          <a:schemeClr val="tx1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6088" indent="-2238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Systemtypsnitt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69925" indent="-22383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Systemtypsnitt"/>
        <a:buChar char="&gt;"/>
        <a:tabLst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846138" indent="-176213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12838" indent="-2667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736" userDrawn="1">
          <p15:clr>
            <a:srgbClr val="F26B43"/>
          </p15:clr>
        </p15:guide>
        <p15:guide id="4" pos="5443" userDrawn="1">
          <p15:clr>
            <a:srgbClr val="F26B43"/>
          </p15:clr>
        </p15:guide>
        <p15:guide id="5" orient="horz" pos="742" userDrawn="1">
          <p15:clr>
            <a:srgbClr val="F26B43"/>
          </p15:clr>
        </p15:guide>
        <p15:guide id="7" pos="158" userDrawn="1">
          <p15:clr>
            <a:srgbClr val="F26B43"/>
          </p15:clr>
        </p15:guide>
        <p15:guide id="9" orient="horz" pos="584" userDrawn="1">
          <p15:clr>
            <a:srgbClr val="F26B43"/>
          </p15:clr>
        </p15:guide>
        <p15:guide id="10" orient="horz" pos="156" userDrawn="1">
          <p15:clr>
            <a:srgbClr val="F26B43"/>
          </p15:clr>
        </p15:guide>
        <p15:guide id="11" pos="5602" userDrawn="1">
          <p15:clr>
            <a:srgbClr val="F26B43"/>
          </p15:clr>
        </p15:guide>
        <p15:guide id="12" pos="667" userDrawn="1">
          <p15:clr>
            <a:srgbClr val="F26B43"/>
          </p15:clr>
        </p15:guide>
        <p15:guide id="13" pos="580" userDrawn="1">
          <p15:clr>
            <a:srgbClr val="F26B43"/>
          </p15:clr>
        </p15:guide>
        <p15:guide id="15" orient="horz" pos="3085" userDrawn="1">
          <p15:clr>
            <a:srgbClr val="F26B43"/>
          </p15:clr>
        </p15:guide>
        <p15:guide id="16" orient="horz" pos="2976" userDrawn="1">
          <p15:clr>
            <a:srgbClr val="F26B43"/>
          </p15:clr>
        </p15:guide>
        <p15:guide id="17" pos="3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5" Type="http://schemas.openxmlformats.org/officeDocument/2006/relationships/image" Target="../media/image9.pn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openxmlformats.org/officeDocument/2006/relationships/image" Target="../media/image12.sv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emf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DA710C-5B5B-BF41-8E67-58B4F6602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2785" y="1118782"/>
            <a:ext cx="6334127" cy="643695"/>
          </a:xfrm>
        </p:spPr>
        <p:txBody>
          <a:bodyPr/>
          <a:lstStyle/>
          <a:p>
            <a:r>
              <a:rPr lang="en-GB" sz="3200" dirty="0"/>
              <a:t>(2</a:t>
            </a:r>
            <a:r>
              <a:rPr lang="en-GB" sz="3200" baseline="30000" dirty="0"/>
              <a:t>nd</a:t>
            </a:r>
            <a:r>
              <a:rPr lang="en-GB" sz="3200" dirty="0"/>
              <a:t> part of slides)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6443DF-3F69-D04F-A2D1-F6F24636DC30}"/>
              </a:ext>
            </a:extLst>
          </p:cNvPr>
          <p:cNvSpPr txBox="1"/>
          <p:nvPr/>
        </p:nvSpPr>
        <p:spPr>
          <a:xfrm>
            <a:off x="3733800" y="-11620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CAB29B-8BD1-0E4A-9E59-3E41A77EA2CD}"/>
              </a:ext>
            </a:extLst>
          </p:cNvPr>
          <p:cNvSpPr txBox="1"/>
          <p:nvPr/>
        </p:nvSpPr>
        <p:spPr>
          <a:xfrm rot="20972619">
            <a:off x="5870448" y="2345898"/>
            <a:ext cx="2468880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4 design criteria that needs to be checked to guarantee reaching all top level goals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029FCD-6949-6E4B-BE6C-4A19151AD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4128">
            <a:off x="6113797" y="3665663"/>
            <a:ext cx="2479449" cy="1146623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06862AF5-5A30-7B24-ABDD-B63A034A97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307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A587D7-BF9A-634D-9D06-56FD3E2EB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490" y="1095581"/>
            <a:ext cx="7720718" cy="361959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39FA8B1-6020-0446-B1EB-A8879EBB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 of ACCs</a:t>
            </a:r>
          </a:p>
        </p:txBody>
      </p:sp>
      <p:sp>
        <p:nvSpPr>
          <p:cNvPr id="12" name="TextBox 44">
            <a:extLst>
              <a:ext uri="{FF2B5EF4-FFF2-40B4-BE49-F238E27FC236}">
                <a16:creationId xmlns:a16="http://schemas.microsoft.com/office/drawing/2014/main" id="{47B1A2E5-8AF7-A245-B2EC-1CA897670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968" y="64278"/>
            <a:ext cx="1208032" cy="90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215" tIns="39108" rIns="78215" bIns="3910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Success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Running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Failure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50BB78C-21B5-9E4C-B36E-E63DD865E834}"/>
              </a:ext>
            </a:extLst>
          </p:cNvPr>
          <p:cNvSpPr/>
          <p:nvPr/>
        </p:nvSpPr>
        <p:spPr>
          <a:xfrm>
            <a:off x="2968888" y="3545463"/>
            <a:ext cx="2275971" cy="11697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6B59872-3E8F-194E-B401-20981F5B1A28}"/>
              </a:ext>
            </a:extLst>
          </p:cNvPr>
          <p:cNvCxnSpPr/>
          <p:nvPr/>
        </p:nvCxnSpPr>
        <p:spPr>
          <a:xfrm flipH="1">
            <a:off x="8122989" y="1896952"/>
            <a:ext cx="4903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477237A-BD16-9847-9AD9-21F314444D9E}"/>
              </a:ext>
            </a:extLst>
          </p:cNvPr>
          <p:cNvCxnSpPr/>
          <p:nvPr/>
        </p:nvCxnSpPr>
        <p:spPr>
          <a:xfrm flipH="1">
            <a:off x="8122989" y="3633866"/>
            <a:ext cx="4903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A128C23-0FD1-9F48-B7A6-2117A2A90D21}"/>
              </a:ext>
            </a:extLst>
          </p:cNvPr>
          <p:cNvCxnSpPr/>
          <p:nvPr/>
        </p:nvCxnSpPr>
        <p:spPr>
          <a:xfrm flipH="1">
            <a:off x="8122989" y="2597628"/>
            <a:ext cx="4903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A8DEB23C-A8E1-3C44-92D8-6AB677BAFDC8}"/>
              </a:ext>
            </a:extLst>
          </p:cNvPr>
          <p:cNvSpPr/>
          <p:nvPr/>
        </p:nvSpPr>
        <p:spPr>
          <a:xfrm>
            <a:off x="3698905" y="1673171"/>
            <a:ext cx="2275971" cy="11697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78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C30616-EE23-1E41-ACB9-88D666150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214" y="1074997"/>
            <a:ext cx="7776126" cy="363248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39FA8B1-6020-0446-B1EB-A8879EBB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 of ACCs</a:t>
            </a:r>
          </a:p>
        </p:txBody>
      </p:sp>
      <p:sp>
        <p:nvSpPr>
          <p:cNvPr id="12" name="TextBox 44">
            <a:extLst>
              <a:ext uri="{FF2B5EF4-FFF2-40B4-BE49-F238E27FC236}">
                <a16:creationId xmlns:a16="http://schemas.microsoft.com/office/drawing/2014/main" id="{47B1A2E5-8AF7-A245-B2EC-1CA897670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968" y="64278"/>
            <a:ext cx="1208032" cy="90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215" tIns="39108" rIns="78215" bIns="3910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Success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Running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Failure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50BB78C-21B5-9E4C-B36E-E63DD865E834}"/>
              </a:ext>
            </a:extLst>
          </p:cNvPr>
          <p:cNvSpPr/>
          <p:nvPr/>
        </p:nvSpPr>
        <p:spPr>
          <a:xfrm>
            <a:off x="2968888" y="3545463"/>
            <a:ext cx="2275971" cy="11697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6B59872-3E8F-194E-B401-20981F5B1A28}"/>
              </a:ext>
            </a:extLst>
          </p:cNvPr>
          <p:cNvCxnSpPr/>
          <p:nvPr/>
        </p:nvCxnSpPr>
        <p:spPr>
          <a:xfrm flipH="1">
            <a:off x="8122989" y="1871074"/>
            <a:ext cx="4903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477237A-BD16-9847-9AD9-21F314444D9E}"/>
              </a:ext>
            </a:extLst>
          </p:cNvPr>
          <p:cNvCxnSpPr/>
          <p:nvPr/>
        </p:nvCxnSpPr>
        <p:spPr>
          <a:xfrm flipH="1">
            <a:off x="8191997" y="3702874"/>
            <a:ext cx="4903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A128C23-0FD1-9F48-B7A6-2117A2A90D21}"/>
              </a:ext>
            </a:extLst>
          </p:cNvPr>
          <p:cNvCxnSpPr/>
          <p:nvPr/>
        </p:nvCxnSpPr>
        <p:spPr>
          <a:xfrm flipH="1">
            <a:off x="8252384" y="2597628"/>
            <a:ext cx="49033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A8DEB23C-A8E1-3C44-92D8-6AB677BAFDC8}"/>
              </a:ext>
            </a:extLst>
          </p:cNvPr>
          <p:cNvSpPr/>
          <p:nvPr/>
        </p:nvSpPr>
        <p:spPr>
          <a:xfrm>
            <a:off x="4373591" y="2226373"/>
            <a:ext cx="1716657" cy="11697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1F4682B-5053-284A-9716-9615107E316F}"/>
              </a:ext>
            </a:extLst>
          </p:cNvPr>
          <p:cNvCxnSpPr/>
          <p:nvPr/>
        </p:nvCxnSpPr>
        <p:spPr>
          <a:xfrm flipH="1">
            <a:off x="8275389" y="3368408"/>
            <a:ext cx="49033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6956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1DD6F50-00CE-B84E-A83B-DE3A6311E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02" y="1010887"/>
            <a:ext cx="6045778" cy="3612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0EF95AE-1F7F-F241-A643-CCAD31F66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3" y="251752"/>
            <a:ext cx="8083537" cy="673874"/>
          </a:xfrm>
        </p:spPr>
        <p:txBody>
          <a:bodyPr/>
          <a:lstStyle/>
          <a:p>
            <a:r>
              <a:rPr lang="en-US" dirty="0"/>
              <a:t>Four Design Criteria </a:t>
            </a:r>
            <a:r>
              <a:rPr lang="en-US" sz="1600" dirty="0"/>
              <a:t>for the guarantees to hold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647A73-AB1A-AB44-8764-9F5764CAA8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5900" y="1112400"/>
            <a:ext cx="4356100" cy="3612000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Action achieves Post-condition in finite time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Move to Object satisfies Robot near Object</a:t>
            </a:r>
          </a:p>
          <a:p>
            <a:r>
              <a:rPr lang="en-US" dirty="0">
                <a:solidFill>
                  <a:schemeClr val="bg2"/>
                </a:solidFill>
              </a:rPr>
              <a:t>Action does not violate key previously achieved subgoals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Move to Object does not violate In Safe Area</a:t>
            </a:r>
          </a:p>
          <a:p>
            <a:r>
              <a:rPr lang="en-US" b="1" dirty="0"/>
              <a:t>Action does not violate conditions needed for later actions</a:t>
            </a:r>
          </a:p>
          <a:p>
            <a:pPr lvl="1"/>
            <a:r>
              <a:rPr lang="en-US" b="1" dirty="0"/>
              <a:t>Move to Object does not destroy passage to goal area (Free path to object exists)</a:t>
            </a:r>
          </a:p>
          <a:p>
            <a:r>
              <a:rPr lang="en-US" dirty="0">
                <a:solidFill>
                  <a:schemeClr val="bg2"/>
                </a:solidFill>
              </a:rPr>
              <a:t>Action does not invoke previously failed subtree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Do Task and Earn $ does not invoke Move to Object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F18796B-5188-1A40-A5D5-BA5D6754874D}"/>
              </a:ext>
            </a:extLst>
          </p:cNvPr>
          <p:cNvCxnSpPr>
            <a:cxnSpLocks/>
          </p:cNvCxnSpPr>
          <p:nvPr/>
        </p:nvCxnSpPr>
        <p:spPr>
          <a:xfrm flipV="1">
            <a:off x="6310283" y="3941064"/>
            <a:ext cx="117949" cy="310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7715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75C6F39-0E6E-C747-8BA7-420927DD5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12" y="1844272"/>
            <a:ext cx="4456476" cy="29771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719E86C-FD2C-4542-B405-1582592BD0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388231"/>
            <a:ext cx="3936712" cy="23519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9E4405-D3FD-E149-9AD8-E18BFAE17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What are the conditions that are needed for later tasks?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59CB6-77B1-6240-8D4C-305538B86A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55EB1E9-4E18-5549-8E17-04A05D374244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FDD3C-7D14-924A-9D49-2FC6A5C8E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97446" y="4909709"/>
            <a:ext cx="1868152" cy="106180"/>
          </a:xfrm>
        </p:spPr>
        <p:txBody>
          <a:bodyPr/>
          <a:lstStyle/>
          <a:p>
            <a:fld id="{C338348D-F2D3-AB47-AE2A-1D59B1E58D64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234049-175D-E144-A701-6C5A303D0A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298" y="3068760"/>
            <a:ext cx="212981" cy="2093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205377-FFDD-A045-8886-9290C46FC4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58" y="4431292"/>
            <a:ext cx="212981" cy="2093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24D1E7-548E-9345-AD09-B2C25EC7EB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238" y="4115488"/>
            <a:ext cx="212981" cy="209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6670EA-202D-6A41-BF49-F49FBF1E54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8" y="2524484"/>
            <a:ext cx="212981" cy="2093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64A3FD-E8BE-0542-BE55-E9A3D17603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889" y="4114800"/>
            <a:ext cx="212981" cy="2093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57DFA99-B7E5-9749-AA6B-4D44BC98AA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42" y="3354876"/>
            <a:ext cx="212981" cy="2093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0F8024-F327-3547-82D4-15A63AC565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244" y="2906049"/>
            <a:ext cx="212981" cy="2093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6DED10-1029-2840-92FA-DF5A22E361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517" y="2592955"/>
            <a:ext cx="212981" cy="20933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BB7AD6-6661-C245-9486-83BD48D0B9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86147" y="987211"/>
            <a:ext cx="3678099" cy="1228343"/>
          </a:xfrm>
        </p:spPr>
        <p:txBody>
          <a:bodyPr/>
          <a:lstStyle/>
          <a:p>
            <a:r>
              <a:rPr lang="en-US" dirty="0"/>
              <a:t>Create And-Or-Tree</a:t>
            </a:r>
          </a:p>
          <a:p>
            <a:pPr lvl="1"/>
            <a:r>
              <a:rPr lang="en-US"/>
              <a:t>Replace Actions </a:t>
            </a:r>
            <a:r>
              <a:rPr lang="en-US" dirty="0"/>
              <a:t>with True</a:t>
            </a:r>
          </a:p>
          <a:p>
            <a:pPr lvl="2"/>
            <a:r>
              <a:rPr lang="en-US" dirty="0"/>
              <a:t>(or remove if they have pre-</a:t>
            </a:r>
            <a:r>
              <a:rPr lang="en-US" dirty="0" err="1"/>
              <a:t>cond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sym typeface="Wingdings" pitchFamily="2" charset="2"/>
              </a:rPr>
              <a:t> becomes AND</a:t>
            </a:r>
          </a:p>
          <a:p>
            <a:pPr lvl="1"/>
            <a:r>
              <a:rPr lang="en-US" dirty="0">
                <a:sym typeface="Wingdings" pitchFamily="2" charset="2"/>
              </a:rPr>
              <a:t>?  becomes OR</a:t>
            </a:r>
            <a:endParaRPr lang="en-US" dirty="0"/>
          </a:p>
          <a:p>
            <a:pPr marL="222250" lvl="1" indent="0">
              <a:buNone/>
            </a:pP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6C721D-63FC-B248-8782-6A3C8D23F311}"/>
              </a:ext>
            </a:extLst>
          </p:cNvPr>
          <p:cNvSpPr/>
          <p:nvPr/>
        </p:nvSpPr>
        <p:spPr>
          <a:xfrm>
            <a:off x="178403" y="1055258"/>
            <a:ext cx="230774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Shows </a:t>
            </a:r>
            <a:r>
              <a:rPr lang="en-US" b="1" dirty="0"/>
              <a:t>what kind of disturbances can be handled 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075C2EC-88D9-C241-AB5E-671C6ADD94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349" y="2921354"/>
            <a:ext cx="212981" cy="2093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A94346-7876-CC4D-AFF7-EFF6DA2D9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881" y="3068760"/>
            <a:ext cx="212981" cy="20933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73FC253-93FE-7343-AC35-A5A66963DF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881" y="3242337"/>
            <a:ext cx="212981" cy="2093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215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095775-62F2-3A46-BCF5-9E0E5E758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02" y="1010887"/>
            <a:ext cx="6045778" cy="3612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0EF95AE-1F7F-F241-A643-CCAD31F66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3" y="251752"/>
            <a:ext cx="8083537" cy="673874"/>
          </a:xfrm>
        </p:spPr>
        <p:txBody>
          <a:bodyPr/>
          <a:lstStyle/>
          <a:p>
            <a:r>
              <a:rPr lang="en-US" dirty="0"/>
              <a:t>Four Design Criteria </a:t>
            </a:r>
            <a:r>
              <a:rPr lang="en-US" sz="1600" dirty="0"/>
              <a:t>for the guarantees to hold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647A73-AB1A-AB44-8764-9F5764CAA8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5900" y="1112400"/>
            <a:ext cx="4356100" cy="3612000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Action achieves Post-condition in finite time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Move to Object satisfies Robot near Object</a:t>
            </a:r>
          </a:p>
          <a:p>
            <a:r>
              <a:rPr lang="en-US" dirty="0">
                <a:solidFill>
                  <a:schemeClr val="bg2"/>
                </a:solidFill>
              </a:rPr>
              <a:t>Action does not violate key previously achieved subgoals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Move to Object does not violate In Safe Area</a:t>
            </a:r>
          </a:p>
          <a:p>
            <a:r>
              <a:rPr lang="en-US" dirty="0">
                <a:solidFill>
                  <a:schemeClr val="bg2"/>
                </a:solidFill>
              </a:rPr>
              <a:t>Action does not violate conditions needed for later actions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Move to Object does not destroy passage to goal area (Free path to object exists)</a:t>
            </a:r>
          </a:p>
          <a:p>
            <a:r>
              <a:rPr lang="en-US" b="1" dirty="0"/>
              <a:t>Action does not invoke previously failed subtree</a:t>
            </a:r>
          </a:p>
          <a:p>
            <a:pPr lvl="1"/>
            <a:r>
              <a:rPr lang="en-US" dirty="0"/>
              <a:t>Do Task and Earn $ does not invoke Move to Object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4661317-0D39-C246-809D-209A8BD45BCB}"/>
              </a:ext>
            </a:extLst>
          </p:cNvPr>
          <p:cNvCxnSpPr>
            <a:cxnSpLocks/>
          </p:cNvCxnSpPr>
          <p:nvPr/>
        </p:nvCxnSpPr>
        <p:spPr>
          <a:xfrm flipH="1">
            <a:off x="6600826" y="3614738"/>
            <a:ext cx="1907380" cy="828675"/>
          </a:xfrm>
          <a:prstGeom prst="straightConnector1">
            <a:avLst/>
          </a:prstGeom>
          <a:ln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&quot;No&quot; Symbol 10">
            <a:extLst>
              <a:ext uri="{FF2B5EF4-FFF2-40B4-BE49-F238E27FC236}">
                <a16:creationId xmlns:a16="http://schemas.microsoft.com/office/drawing/2014/main" id="{23590557-253B-DE44-88E5-B78F9F06D3A6}"/>
              </a:ext>
            </a:extLst>
          </p:cNvPr>
          <p:cNvSpPr/>
          <p:nvPr/>
        </p:nvSpPr>
        <p:spPr>
          <a:xfrm>
            <a:off x="5903055" y="3550578"/>
            <a:ext cx="291374" cy="272142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33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6E97F64-19A5-FD4B-A83B-9ECA135017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065"/>
          <a:stretch/>
        </p:blipFill>
        <p:spPr>
          <a:xfrm>
            <a:off x="4638052" y="1001151"/>
            <a:ext cx="4265751" cy="13182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2954B0-FB67-2548-AE52-4C9BC88BC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4" y="251752"/>
            <a:ext cx="6219568" cy="673874"/>
          </a:xfrm>
        </p:spPr>
        <p:txBody>
          <a:bodyPr/>
          <a:lstStyle/>
          <a:p>
            <a:r>
              <a:rPr lang="en-US" dirty="0"/>
              <a:t>Example: Turn the light 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DFDF8F-4AE9-8B46-AAD8-80D6F2E4FD3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2CF90B-63BC-6544-9FB4-A72410329261}" type="datetime1">
              <a:rPr lang="sv-SE" smtClean="0"/>
              <a:t>2022-11-18</a:t>
            </a:fld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5531C2-31AF-7047-9D74-E3BE3543BA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1416" y="1084176"/>
            <a:ext cx="3954519" cy="1535294"/>
          </a:xfrm>
        </p:spPr>
        <p:txBody>
          <a:bodyPr/>
          <a:lstStyle/>
          <a:p>
            <a:r>
              <a:rPr lang="en-US" dirty="0"/>
              <a:t>If Lamp 1 is broken…</a:t>
            </a:r>
          </a:p>
          <a:p>
            <a:r>
              <a:rPr lang="en-US" dirty="0"/>
              <a:t>… the policy will still try to move to Lamp 1 (execute initial part of subtree)…</a:t>
            </a:r>
          </a:p>
          <a:p>
            <a:r>
              <a:rPr lang="en-US" dirty="0"/>
              <a:t>Solution: </a:t>
            </a:r>
          </a:p>
          <a:p>
            <a:pPr lvl="1"/>
            <a:r>
              <a:rPr lang="en-US" dirty="0"/>
              <a:t>Add precondition to deactivate first subtree</a:t>
            </a:r>
          </a:p>
        </p:txBody>
      </p:sp>
      <p:sp>
        <p:nvSpPr>
          <p:cNvPr id="9" name="&quot;No&quot; Symbol 8">
            <a:extLst>
              <a:ext uri="{FF2B5EF4-FFF2-40B4-BE49-F238E27FC236}">
                <a16:creationId xmlns:a16="http://schemas.microsoft.com/office/drawing/2014/main" id="{62B03944-C021-2F44-9BA3-EFB2BF40F0FA}"/>
              </a:ext>
            </a:extLst>
          </p:cNvPr>
          <p:cNvSpPr/>
          <p:nvPr/>
        </p:nvSpPr>
        <p:spPr>
          <a:xfrm>
            <a:off x="6047599" y="1643136"/>
            <a:ext cx="291374" cy="272142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A2B9C48-572E-8844-B5F9-793CA7FA2A68}"/>
              </a:ext>
            </a:extLst>
          </p:cNvPr>
          <p:cNvCxnSpPr>
            <a:cxnSpLocks/>
          </p:cNvCxnSpPr>
          <p:nvPr/>
        </p:nvCxnSpPr>
        <p:spPr>
          <a:xfrm flipH="1">
            <a:off x="6502400" y="2319434"/>
            <a:ext cx="1262186" cy="0"/>
          </a:xfrm>
          <a:prstGeom prst="straightConnector1">
            <a:avLst/>
          </a:prstGeom>
          <a:ln w="22225"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raphic 36" descr="Lamp">
            <a:extLst>
              <a:ext uri="{FF2B5EF4-FFF2-40B4-BE49-F238E27FC236}">
                <a16:creationId xmlns:a16="http://schemas.microsoft.com/office/drawing/2014/main" id="{875309EA-C327-4945-9DCD-159DCA0ECD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6063" y="3568302"/>
            <a:ext cx="914400" cy="914400"/>
          </a:xfrm>
          <a:prstGeom prst="rect">
            <a:avLst/>
          </a:prstGeom>
        </p:spPr>
      </p:pic>
      <p:pic>
        <p:nvPicPr>
          <p:cNvPr id="38" name="Graphic 37" descr="Lamp">
            <a:extLst>
              <a:ext uri="{FF2B5EF4-FFF2-40B4-BE49-F238E27FC236}">
                <a16:creationId xmlns:a16="http://schemas.microsoft.com/office/drawing/2014/main" id="{48DA68E6-1CA4-F846-9696-AD748FEC32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7889" y="3573900"/>
            <a:ext cx="914400" cy="914400"/>
          </a:xfrm>
          <a:prstGeom prst="rect">
            <a:avLst/>
          </a:prstGeom>
        </p:spPr>
      </p:pic>
      <p:pic>
        <p:nvPicPr>
          <p:cNvPr id="40" name="Graphic 39" descr="Robot">
            <a:extLst>
              <a:ext uri="{FF2B5EF4-FFF2-40B4-BE49-F238E27FC236}">
                <a16:creationId xmlns:a16="http://schemas.microsoft.com/office/drawing/2014/main" id="{C391EFDA-2F22-DC43-B0FA-02CC07BB1A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6685" y="3584368"/>
            <a:ext cx="914400" cy="9144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85152DC-12C1-9341-AAD0-5B53D9165CE6}"/>
              </a:ext>
            </a:extLst>
          </p:cNvPr>
          <p:cNvSpPr txBox="1"/>
          <p:nvPr/>
        </p:nvSpPr>
        <p:spPr>
          <a:xfrm>
            <a:off x="293756" y="3967498"/>
            <a:ext cx="20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1C60CA1-B798-594A-ACFD-35EF6FC6FA30}"/>
              </a:ext>
            </a:extLst>
          </p:cNvPr>
          <p:cNvSpPr txBox="1"/>
          <p:nvPr/>
        </p:nvSpPr>
        <p:spPr>
          <a:xfrm>
            <a:off x="3059998" y="3968366"/>
            <a:ext cx="20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3" name="&quot;No&quot; Symbol 42">
            <a:extLst>
              <a:ext uri="{FF2B5EF4-FFF2-40B4-BE49-F238E27FC236}">
                <a16:creationId xmlns:a16="http://schemas.microsoft.com/office/drawing/2014/main" id="{A63CBB3E-2B77-BD48-A912-084D2032AD72}"/>
              </a:ext>
            </a:extLst>
          </p:cNvPr>
          <p:cNvSpPr/>
          <p:nvPr/>
        </p:nvSpPr>
        <p:spPr>
          <a:xfrm>
            <a:off x="215729" y="3593509"/>
            <a:ext cx="291374" cy="272142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8C241D73-500A-8449-A15A-E4AFC0FE35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143" y="3635247"/>
            <a:ext cx="212981" cy="20933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C5A97E6-F62B-BE4F-B96C-3B48015077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985" y="1835435"/>
            <a:ext cx="212981" cy="2093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A9C5F7-A3AB-9F43-93BD-C7D542EDA6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154" y="2072028"/>
            <a:ext cx="307505" cy="33178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48D3733-631A-FC43-A107-E10E2A4966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139" y="2072029"/>
            <a:ext cx="307505" cy="331781"/>
          </a:xfrm>
          <a:prstGeom prst="rect">
            <a:avLst/>
          </a:prstGeom>
        </p:spPr>
      </p:pic>
      <p:sp>
        <p:nvSpPr>
          <p:cNvPr id="36" name="&quot;No&quot; Symbol 35">
            <a:extLst>
              <a:ext uri="{FF2B5EF4-FFF2-40B4-BE49-F238E27FC236}">
                <a16:creationId xmlns:a16="http://schemas.microsoft.com/office/drawing/2014/main" id="{212D529D-0717-4744-A5F4-18C0BA00A2BB}"/>
              </a:ext>
            </a:extLst>
          </p:cNvPr>
          <p:cNvSpPr/>
          <p:nvPr/>
        </p:nvSpPr>
        <p:spPr>
          <a:xfrm>
            <a:off x="4446592" y="2072029"/>
            <a:ext cx="291374" cy="272142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A25811-2CAE-334D-ADC0-A5195498DD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04" y="2812343"/>
            <a:ext cx="4658110" cy="1793122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1632F8CE-E38D-ED46-BD3A-81604ED35D91}"/>
              </a:ext>
            </a:extLst>
          </p:cNvPr>
          <p:cNvSpPr/>
          <p:nvPr/>
        </p:nvSpPr>
        <p:spPr>
          <a:xfrm>
            <a:off x="3929377" y="3607392"/>
            <a:ext cx="876607" cy="6481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8D659A1-6EE2-B749-AE73-1AE58DE6D393}"/>
              </a:ext>
            </a:extLst>
          </p:cNvPr>
          <p:cNvSpPr/>
          <p:nvPr/>
        </p:nvSpPr>
        <p:spPr>
          <a:xfrm>
            <a:off x="4264630" y="3828406"/>
            <a:ext cx="1755737" cy="9699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925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 animBg="1"/>
      <p:bldP spid="36" grpId="0" animBg="1"/>
      <p:bldP spid="39" grpId="0" animBg="1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B232322-BAB6-3045-99E6-81F2C7D03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02" y="1010887"/>
            <a:ext cx="6045778" cy="3612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0EF95AE-1F7F-F241-A643-CCAD31F66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63" y="251752"/>
            <a:ext cx="8083537" cy="673874"/>
          </a:xfrm>
        </p:spPr>
        <p:txBody>
          <a:bodyPr/>
          <a:lstStyle/>
          <a:p>
            <a:r>
              <a:rPr lang="en-US" dirty="0"/>
              <a:t>Four Design Criteria </a:t>
            </a:r>
            <a:r>
              <a:rPr lang="en-US" sz="1600" dirty="0"/>
              <a:t>for the guarantees to hold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647A73-AB1A-AB44-8764-9F5764CAA8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5900" y="1112400"/>
            <a:ext cx="4237347" cy="3612000"/>
          </a:xfrm>
        </p:spPr>
        <p:txBody>
          <a:bodyPr/>
          <a:lstStyle/>
          <a:p>
            <a:r>
              <a:rPr lang="en-US" dirty="0"/>
              <a:t>Action achieves Post-condition in finite time</a:t>
            </a:r>
          </a:p>
          <a:p>
            <a:pPr lvl="1"/>
            <a:r>
              <a:rPr lang="en-US" dirty="0"/>
              <a:t>Move to Object satisfies Robot near Object</a:t>
            </a:r>
          </a:p>
          <a:p>
            <a:r>
              <a:rPr lang="en-US" dirty="0"/>
              <a:t>Action does not violate key previously achieved subgoals</a:t>
            </a:r>
          </a:p>
          <a:p>
            <a:pPr lvl="1"/>
            <a:r>
              <a:rPr lang="en-US" dirty="0"/>
              <a:t>Move to Object does not violate In Safe Area</a:t>
            </a:r>
          </a:p>
          <a:p>
            <a:r>
              <a:rPr lang="en-US" dirty="0"/>
              <a:t>Action does not violate conditions needed for later actions</a:t>
            </a:r>
          </a:p>
          <a:p>
            <a:pPr lvl="1"/>
            <a:r>
              <a:rPr lang="en-US" dirty="0"/>
              <a:t>Move to Object does not destroy passage to goal area (Free path to object exists)</a:t>
            </a:r>
          </a:p>
          <a:p>
            <a:r>
              <a:rPr lang="en-US" dirty="0"/>
              <a:t>Action does not invoke previously failed subtree</a:t>
            </a:r>
          </a:p>
          <a:p>
            <a:pPr lvl="1"/>
            <a:r>
              <a:rPr lang="en-US" dirty="0"/>
              <a:t>Do Task and Earn $ does not invoke Move to Object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3C9DB4E-4B15-C84A-A52E-A3B67311DEEE}"/>
              </a:ext>
            </a:extLst>
          </p:cNvPr>
          <p:cNvCxnSpPr>
            <a:cxnSpLocks/>
          </p:cNvCxnSpPr>
          <p:nvPr/>
        </p:nvCxnSpPr>
        <p:spPr>
          <a:xfrm flipH="1" flipV="1">
            <a:off x="5591908" y="4132613"/>
            <a:ext cx="321037" cy="1187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E94A176-2554-464B-BD38-5A1C1F5D5FBC}"/>
              </a:ext>
            </a:extLst>
          </p:cNvPr>
          <p:cNvCxnSpPr>
            <a:cxnSpLocks/>
          </p:cNvCxnSpPr>
          <p:nvPr/>
        </p:nvCxnSpPr>
        <p:spPr>
          <a:xfrm flipH="1" flipV="1">
            <a:off x="4885927" y="2031417"/>
            <a:ext cx="1286516" cy="2167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F18796B-5188-1A40-A5D5-BA5D6754874D}"/>
              </a:ext>
            </a:extLst>
          </p:cNvPr>
          <p:cNvCxnSpPr>
            <a:cxnSpLocks/>
          </p:cNvCxnSpPr>
          <p:nvPr/>
        </p:nvCxnSpPr>
        <p:spPr>
          <a:xfrm flipV="1">
            <a:off x="6345625" y="3922776"/>
            <a:ext cx="66734" cy="309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4661317-0D39-C246-809D-209A8BD45BCB}"/>
              </a:ext>
            </a:extLst>
          </p:cNvPr>
          <p:cNvCxnSpPr>
            <a:cxnSpLocks/>
          </p:cNvCxnSpPr>
          <p:nvPr/>
        </p:nvCxnSpPr>
        <p:spPr>
          <a:xfrm flipH="1">
            <a:off x="6672264" y="3586163"/>
            <a:ext cx="1849436" cy="912704"/>
          </a:xfrm>
          <a:prstGeom prst="straightConnector1">
            <a:avLst/>
          </a:prstGeom>
          <a:ln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0CC26A9-66F9-304F-9B0D-4D21F77CC989}"/>
              </a:ext>
            </a:extLst>
          </p:cNvPr>
          <p:cNvSpPr txBox="1"/>
          <p:nvPr/>
        </p:nvSpPr>
        <p:spPr>
          <a:xfrm>
            <a:off x="5073200" y="976781"/>
            <a:ext cx="3854900" cy="120032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Backward chaining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very powerful design principle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aware of the 4 design criteria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489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>
            <a:extLst>
              <a:ext uri="{FF2B5EF4-FFF2-40B4-BE49-F238E27FC236}">
                <a16:creationId xmlns:a16="http://schemas.microsoft.com/office/drawing/2014/main" id="{D137FBB1-2CF8-DC42-AF7B-28C21A52B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 for watching…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FF2BC0-9FEF-9C45-9CE0-40DC8A6BD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348D-F2D3-AB47-AE2A-1D59B1E58D64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BDD96003-4F3B-834B-835B-B8C4B583897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4" b="-5523"/>
          <a:stretch/>
        </p:blipFill>
        <p:spPr>
          <a:xfrm>
            <a:off x="6025096" y="294458"/>
            <a:ext cx="2868079" cy="4554583"/>
          </a:xfrm>
        </p:spPr>
      </p:pic>
    </p:spTree>
    <p:extLst>
      <p:ext uri="{BB962C8B-B14F-4D97-AF65-F5344CB8AC3E}">
        <p14:creationId xmlns:p14="http://schemas.microsoft.com/office/powerpoint/2010/main" val="275100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cb025ba9a6ccf8fed139b5222f2a63b17a479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1.3|14|4.9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7|0.7|6|4.5|6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2.4|4.8|8.1|6|8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19.5|13.4|20.5|1|13.5|1|9.9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|1.7|3.6|4.3|5.2|9.6|25.8|8|12.7|6.6|10.4|36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6|0.6|0.5|0.6|0.7|0.6|1|16"/>
</p:tagLst>
</file>

<file path=ppt/theme/theme1.xml><?xml version="1.0" encoding="utf-8"?>
<a:theme xmlns:a="http://schemas.openxmlformats.org/drawingml/2006/main" name="KTH_PPT-mall">
  <a:themeElements>
    <a:clrScheme name="KTH">
      <a:dk1>
        <a:srgbClr val="000000"/>
      </a:dk1>
      <a:lt1>
        <a:srgbClr val="FFFFFF"/>
      </a:lt1>
      <a:dk2>
        <a:srgbClr val="65656C"/>
      </a:dk2>
      <a:lt2>
        <a:srgbClr val="838389"/>
      </a:lt2>
      <a:accent1>
        <a:srgbClr val="1954A6"/>
      </a:accent1>
      <a:accent2>
        <a:srgbClr val="5E87C0"/>
      </a:accent2>
      <a:accent3>
        <a:srgbClr val="2091C3"/>
      </a:accent3>
      <a:accent4>
        <a:srgbClr val="D02F80"/>
      </a:accent4>
      <a:accent5>
        <a:srgbClr val="D95999"/>
      </a:accent5>
      <a:accent6>
        <a:srgbClr val="61922E"/>
      </a:accent6>
      <a:hlink>
        <a:srgbClr val="65656C"/>
      </a:hlink>
      <a:folHlink>
        <a:srgbClr val="838389"/>
      </a:folHlink>
    </a:clrScheme>
    <a:fontScheme name="Anpassat 2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KTH_PPT template 2014 flerfärgade_16_9_181002" id="{C2C482A2-B64F-1641-B856-45C1E0D0B04B}" vid="{B7923EE1-B23C-9F4E-BE98-4BD0CF59DB9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KTH_PPT template 2014 blue_16_9_181002 (002)</Template>
  <TotalTime>16491</TotalTime>
  <Words>442</Words>
  <Application>Microsoft Macintosh PowerPoint</Application>
  <PresentationFormat>On-screen Show (16:9)</PresentationFormat>
  <Paragraphs>69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Systemtypsnitt</vt:lpstr>
      <vt:lpstr>KTH_PPT-mall</vt:lpstr>
      <vt:lpstr>(2nd part of slides)</vt:lpstr>
      <vt:lpstr>Illustration of ACCs</vt:lpstr>
      <vt:lpstr>Illustration of ACCs</vt:lpstr>
      <vt:lpstr>Four Design Criteria for the guarantees to hold</vt:lpstr>
      <vt:lpstr>What are the conditions that are needed for later tasks?</vt:lpstr>
      <vt:lpstr>Four Design Criteria for the guarantees to hold</vt:lpstr>
      <vt:lpstr>Example: Turn the light on</vt:lpstr>
      <vt:lpstr>Four Design Criteria for the guarantees to hold</vt:lpstr>
      <vt:lpstr>Thank you for watching…</vt:lpstr>
    </vt:vector>
  </TitlesOfParts>
  <Company>KTH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Malin Söderkvist</dc:creator>
  <cp:lastModifiedBy>Petter</cp:lastModifiedBy>
  <cp:revision>231</cp:revision>
  <cp:lastPrinted>2013-05-27T09:10:21Z</cp:lastPrinted>
  <dcterms:created xsi:type="dcterms:W3CDTF">2019-02-11T09:39:15Z</dcterms:created>
  <dcterms:modified xsi:type="dcterms:W3CDTF">2022-11-18T09:35:19Z</dcterms:modified>
</cp:coreProperties>
</file>