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9" r:id="rId2"/>
    <p:sldId id="529" r:id="rId3"/>
    <p:sldId id="535" r:id="rId4"/>
    <p:sldId id="536" r:id="rId5"/>
    <p:sldId id="530" r:id="rId6"/>
    <p:sldId id="537" r:id="rId7"/>
    <p:sldId id="545" r:id="rId8"/>
    <p:sldId id="544" r:id="rId9"/>
    <p:sldId id="538" r:id="rId10"/>
    <p:sldId id="559" r:id="rId11"/>
    <p:sldId id="531" r:id="rId12"/>
    <p:sldId id="546" r:id="rId13"/>
    <p:sldId id="549" r:id="rId14"/>
    <p:sldId id="550" r:id="rId15"/>
    <p:sldId id="552" r:id="rId16"/>
    <p:sldId id="553" r:id="rId17"/>
    <p:sldId id="270" r:id="rId18"/>
    <p:sldId id="555" r:id="rId19"/>
    <p:sldId id="556" r:id="rId20"/>
    <p:sldId id="557" r:id="rId21"/>
    <p:sldId id="558" r:id="rId22"/>
    <p:sldId id="273" r:id="rId23"/>
  </p:sldIdLst>
  <p:sldSz cx="9144000" cy="5143500" type="screen16x9"/>
  <p:notesSz cx="6858000" cy="9144000"/>
  <p:custDataLst>
    <p:tags r:id="rId2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lin Söderkvist" initials="MS" lastIdx="9" clrIdx="0">
    <p:extLst>
      <p:ext uri="{19B8F6BF-5375-455C-9EA6-DF929625EA0E}">
        <p15:presenceInfo xmlns:p15="http://schemas.microsoft.com/office/powerpoint/2012/main" userId="S-1-5-21-1948194976-2510558922-1916008050-1077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489"/>
    <a:srgbClr val="65656C"/>
    <a:srgbClr val="D02F80"/>
    <a:srgbClr val="1954A6"/>
    <a:srgbClr val="5E87C0"/>
    <a:srgbClr val="2191C4"/>
    <a:srgbClr val="D95999"/>
    <a:srgbClr val="62922E"/>
    <a:srgbClr val="AFC92B"/>
    <a:srgbClr val="D85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21" autoAdjust="0"/>
    <p:restoredTop sz="92912" autoAdjust="0"/>
  </p:normalViewPr>
  <p:slideViewPr>
    <p:cSldViewPr snapToGrid="0">
      <p:cViewPr varScale="1">
        <p:scale>
          <a:sx n="134" d="100"/>
          <a:sy n="134" d="100"/>
        </p:scale>
        <p:origin x="192" y="2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60A68EE-FC1D-154D-B0B2-8F10538CA1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4D638D7-DEA4-1247-A9EB-8982C7537D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482C1D7-B25D-44E6-A2D0-D10D1D9E6077}" type="datetimeFigureOut">
              <a:rPr lang="en-GB"/>
              <a:pPr>
                <a:defRPr/>
              </a:pPr>
              <a:t>18/11/2022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4AEC7E-9E0A-F348-8BEB-360ABEA852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838CD8-B67A-DE4B-9D64-CF9FD9C9A6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538062-B7CA-4502-88E7-928089303C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253AAA87-6F70-2F43-9A3C-FA3D36237E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5F49FED-13B4-B74A-AF1E-0B5D3706DE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7D4C97F-02FF-434B-8EAA-0F723077CD05}" type="datetimeFigureOut">
              <a:rPr lang="sv-SE"/>
              <a:pPr>
                <a:defRPr/>
              </a:pPr>
              <a:t>2022-11-18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4730BF3B-6153-7140-AD57-ECE26CA8AB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5D978D40-EB87-4440-802D-12F96A066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A429AAB-B1EE-6F47-B4D7-E30F7E497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43AB95-16A5-8F4F-9927-6A8C0839FD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811775-299A-4959-BF5A-5DFB3E75F6AC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Hello </a:t>
            </a:r>
            <a:r>
              <a:rPr lang="sv-SE" dirty="0" err="1"/>
              <a:t>everyone</a:t>
            </a:r>
            <a:r>
              <a:rPr lang="sv-SE" dirty="0"/>
              <a:t>!</a:t>
            </a:r>
          </a:p>
          <a:p>
            <a:r>
              <a:rPr lang="sv-SE" dirty="0"/>
              <a:t>In </a:t>
            </a:r>
            <a:r>
              <a:rPr lang="sv-SE" dirty="0" err="1"/>
              <a:t>this</a:t>
            </a:r>
            <a:r>
              <a:rPr lang="sv-SE" dirty="0"/>
              <a:t> video I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explain</a:t>
            </a:r>
            <a:r>
              <a:rPr lang="sv-SE" dirty="0"/>
              <a:t> </a:t>
            </a:r>
            <a:r>
              <a:rPr lang="sv-SE" dirty="0" err="1"/>
              <a:t>how</a:t>
            </a:r>
            <a:r>
              <a:rPr lang="sv-SE" dirty="0"/>
              <a:t> to </a:t>
            </a:r>
            <a:r>
              <a:rPr lang="sv-SE" dirty="0" err="1"/>
              <a:t>create</a:t>
            </a:r>
            <a:r>
              <a:rPr lang="sv-SE" dirty="0"/>
              <a:t> </a:t>
            </a:r>
            <a:r>
              <a:rPr lang="sv-SE" dirty="0" err="1"/>
              <a:t>backward</a:t>
            </a:r>
            <a:r>
              <a:rPr lang="sv-SE" dirty="0"/>
              <a:t> </a:t>
            </a:r>
            <a:r>
              <a:rPr lang="sv-SE" dirty="0" err="1"/>
              <a:t>chained</a:t>
            </a:r>
            <a:r>
              <a:rPr lang="sv-SE" dirty="0"/>
              <a:t>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.</a:t>
            </a:r>
          </a:p>
          <a:p>
            <a:r>
              <a:rPr lang="sv-SE" dirty="0" err="1"/>
              <a:t>This</a:t>
            </a:r>
            <a:r>
              <a:rPr lang="sv-SE" dirty="0"/>
              <a:t> is the second </a:t>
            </a:r>
            <a:r>
              <a:rPr lang="sv-SE" dirty="0" err="1"/>
              <a:t>lecture</a:t>
            </a:r>
            <a:r>
              <a:rPr lang="sv-SE" dirty="0"/>
              <a:t> in the series ”</a:t>
            </a:r>
            <a:r>
              <a:rPr lang="sv-SE" dirty="0" err="1"/>
              <a:t>Introduction</a:t>
            </a:r>
            <a:r>
              <a:rPr lang="sv-SE" dirty="0"/>
              <a:t> to </a:t>
            </a:r>
            <a:r>
              <a:rPr lang="sv-SE" dirty="0" err="1"/>
              <a:t>Behavior</a:t>
            </a:r>
            <a:r>
              <a:rPr lang="sv-SE" dirty="0"/>
              <a:t> </a:t>
            </a:r>
            <a:r>
              <a:rPr lang="sv-SE" dirty="0" err="1"/>
              <a:t>Trees</a:t>
            </a:r>
            <a:r>
              <a:rPr lang="sv-SE" dirty="0"/>
              <a:t>”.</a:t>
            </a:r>
          </a:p>
          <a:p>
            <a:r>
              <a:rPr lang="sv-SE" dirty="0"/>
              <a:t>And my </a:t>
            </a:r>
            <a:r>
              <a:rPr lang="sv-SE" dirty="0" err="1"/>
              <a:t>name</a:t>
            </a:r>
            <a:r>
              <a:rPr lang="sv-SE" dirty="0"/>
              <a:t> is Petter Ögren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0714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5733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%\alpha(y) = y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%\frac{dh}{dx}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f_C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x,u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)=\frac{dh}{dx}\dot x=\frac{dh}{dt}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70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f08f95ab78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f08f95ab78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Here is an example mission with three vehicles. Their constraints and goals are 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In the video, the colored circles are…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gf08f95ab78_0_7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f08f95ab78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f08f95ab78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Here is an example mission with three vehicles. Their constraints and goals are 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In the video, the colored circles are…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gf08f95ab78_0_7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9534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f08f95ab78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f08f95ab78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Here is an example mission with three vehicles. Their constraints and goals are 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In the video, the colored circles are…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gf08f95ab78_0_7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458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f08f95ab78_0_7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f08f95ab78_0_7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Here is an example mission with three vehicles. Their constraints and goals are 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In the video, the colored circles are…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gf08f95ab78_0_7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4162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we have provided some answers to the questions:</a:t>
            </a:r>
          </a:p>
          <a:p>
            <a:r>
              <a:rPr lang="en-US" dirty="0"/>
              <a:t>What is a behavior tree?</a:t>
            </a:r>
          </a:p>
          <a:p>
            <a:r>
              <a:rPr lang="en-US" dirty="0"/>
              <a:t>When are they useful?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811775-299A-4959-BF5A-5DFB3E75F6AC}" type="slidenum">
              <a:rPr lang="sv-SE" smtClean="0"/>
              <a:pPr>
                <a:defRPr/>
              </a:pPr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28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C2E0D84A-3EC1-DD40-8DA6-147FB563C3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D9708450-9178-2141-98CC-ED5077AF0A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9331F4D-CFBF-B743-B11A-1C8047D3CFBE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A58F791A-AC82-4241-9571-C01F81F86836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upp 13">
              <a:extLst>
                <a:ext uri="{FF2B5EF4-FFF2-40B4-BE49-F238E27FC236}">
                  <a16:creationId xmlns:a16="http://schemas.microsoft.com/office/drawing/2014/main" id="{8947ABFC-334D-4740-BE63-0A994ACCB7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C1F2ABF-FD0A-7047-8941-99E4FF67871B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9F776FDA-E8EC-9045-BD9F-45209E3A805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7024E031-C178-924F-A947-E6AB347889C7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C9F9DC5-A524-D145-9011-37CC11C6EC20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4829C5F-978F-D747-8E8C-862213367E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2B47CF5B-7594-274E-B9E9-81D1789F4950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D1A397B8-832C-BE46-B490-8871281D0DD6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DE1FD1AF-8E22-CE4C-B838-C310A32D367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1DC6E4F4-0565-C244-8DCD-B715E7E69CD9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5" name="Grupp 14">
              <a:extLst>
                <a:ext uri="{FF2B5EF4-FFF2-40B4-BE49-F238E27FC236}">
                  <a16:creationId xmlns:a16="http://schemas.microsoft.com/office/drawing/2014/main" id="{40184570-8C9F-D547-BFCF-47EDE34BEA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61EED33-3876-6C46-A702-773D24B265C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4D8A9A53-2174-6D4A-BBB7-03CDEA7B382A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3EF5D968-9105-C94D-BE78-C3D31395CC25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EC212671-72CA-9245-919A-6FA7C159FA15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A60D9C3-D2EA-4D42-87B8-128A9096F2C9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E94F348-690F-E540-9093-1C49199F26C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0F47886B-9D67-8945-B978-E3C38999542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B6E087E5-ED56-1F44-AB4D-4E5DC58625B2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FEAE9DDC-8E15-554D-A9F9-32C9FD82130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6" name="Grupp 15">
              <a:extLst>
                <a:ext uri="{FF2B5EF4-FFF2-40B4-BE49-F238E27FC236}">
                  <a16:creationId xmlns:a16="http://schemas.microsoft.com/office/drawing/2014/main" id="{BBD191D5-8184-A045-B6FE-5411D0DCF5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8DFBCE1C-D3B2-5F49-A340-D59567749FA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1A697A31-3F22-3D42-AAC2-3D75D7AB397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533B9DF-99E0-F148-98DF-1AE4E0DCB22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C0994CB-1562-C84A-BC07-C3E433681627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C45B92F-660A-FE46-AB66-EC8D8127EEE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6BFB85B6-8991-7A40-9E36-70642CC3997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DA01DD59-2BF2-D44E-92BC-D4F5118FF53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44860E-CE54-C645-8C96-DCC0027B3850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040B73E1-2341-A342-9BFA-9F9DC4E47D90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C01C7D92-822D-F247-888A-51CDBE3208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65FEDA4E-E961-0D49-94DF-571AD02244A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9" name="Rektangel 18">
                <a:extLst>
                  <a:ext uri="{FF2B5EF4-FFF2-40B4-BE49-F238E27FC236}">
                    <a16:creationId xmlns:a16="http://schemas.microsoft.com/office/drawing/2014/main" id="{9E90C081-1629-9147-9B51-6494A7B4DB18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EEB32951-A8BB-ED4E-BAAB-C0E1FE85F8EB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Rektangel 20">
                <a:extLst>
                  <a:ext uri="{FF2B5EF4-FFF2-40B4-BE49-F238E27FC236}">
                    <a16:creationId xmlns:a16="http://schemas.microsoft.com/office/drawing/2014/main" id="{0A8A807A-65D9-C54E-98D6-5949FCEA8DFA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94C2C1C-9987-A64A-A424-C3C8AAF83EAE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BA62EF01-C788-684D-AEAC-5899616A01B7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F52962C9-79CF-D24A-AFEF-4F2634BF4BF0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CF48E26C-2B9A-4442-BC4B-E4588287A02E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C0DCEE72-5D28-C148-828F-B74EE134472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23" name="Rak 122">
            <a:extLst>
              <a:ext uri="{FF2B5EF4-FFF2-40B4-BE49-F238E27FC236}">
                <a16:creationId xmlns:a16="http://schemas.microsoft.com/office/drawing/2014/main" id="{5097A8E5-A6B9-EE40-A302-C6CF112729E0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gray">
          <a:xfrm>
            <a:off x="-1376363" y="4197350"/>
            <a:ext cx="0" cy="0"/>
          </a:xfrm>
          <a:prstGeom prst="line">
            <a:avLst/>
          </a:prstGeom>
          <a:noFill/>
          <a:ln w="3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sp>
        <p:nvSpPr>
          <p:cNvPr id="3" name="AutoShape 14"/>
          <p:cNvSpPr>
            <a:spLocks noChangeAspect="1" noChangeArrowheads="1" noTextEdit="1"/>
          </p:cNvSpPr>
          <p:nvPr/>
        </p:nvSpPr>
        <p:spPr bwMode="auto">
          <a:xfrm>
            <a:off x="-3582988" y="3049588"/>
            <a:ext cx="14508163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5" name="Bildobjekt 1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8051" y="333780"/>
            <a:ext cx="1381125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Bildobjekt 18">
            <a:extLst>
              <a:ext uri="{FF2B5EF4-FFF2-40B4-BE49-F238E27FC236}">
                <a16:creationId xmlns:a16="http://schemas.microsoft.com/office/drawing/2014/main" id="{9818D67E-72BB-EF4D-8650-DA1146FF8B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31" t="40906" r="20988" b="17529"/>
          <a:stretch>
            <a:fillRect/>
          </a:stretch>
        </p:blipFill>
        <p:spPr bwMode="auto">
          <a:xfrm>
            <a:off x="250824" y="2542658"/>
            <a:ext cx="8642351" cy="2426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0863DBC1-93FB-FC4F-8A6E-D08EB15A346A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016C568-ADC6-B448-9875-EC43010139E3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upp 16">
              <a:extLst>
                <a:ext uri="{FF2B5EF4-FFF2-40B4-BE49-F238E27FC236}">
                  <a16:creationId xmlns:a16="http://schemas.microsoft.com/office/drawing/2014/main" id="{15EAD1A5-2C50-F14C-A922-42AECE9F76A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25FD33E-FA80-8E47-89FC-DCCC2A3C2D1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F10E0A5-B8EE-BE47-BC4E-24E1DDB174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28EFCF7D-6529-C142-93C9-90598C42E62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AF22970-B936-314A-824B-D4DF2AC4B85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60A421F4-0D3B-8043-8234-162B9DF4AEA4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2DB35B1D-2369-204C-9135-78149F46965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F51D08D7-925E-C84D-8090-F610717A86D9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E8F003AD-FABE-EE4D-BA89-B2742335EC11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BB6F5C6-C885-7942-A935-9C0B32B8A98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6" name="Grupp 25">
              <a:extLst>
                <a:ext uri="{FF2B5EF4-FFF2-40B4-BE49-F238E27FC236}">
                  <a16:creationId xmlns:a16="http://schemas.microsoft.com/office/drawing/2014/main" id="{E37A3EC7-B403-FB41-9F91-C41E66E1C3F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35D35AD7-6B39-F943-A943-C994051A3591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F607BB48-BBCD-3647-80C2-C6260F62508D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3A00F74D-012D-744D-8CD4-86F3025176A9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25EFBEB2-E669-4441-A2A7-8EA23B468366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478148B7-7D92-B443-9A7B-461278601ADC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33F102BC-AE06-C04F-ABBD-6954A9357DA6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1168AA4-3F32-6345-AEAD-E2EF2358B8F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F2E7D3E-0E67-9A48-85F5-C51E73D428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34ECFF50-188A-EF4D-ABC2-ECFAF9D440A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7" name="Grupp 26">
              <a:extLst>
                <a:ext uri="{FF2B5EF4-FFF2-40B4-BE49-F238E27FC236}">
                  <a16:creationId xmlns:a16="http://schemas.microsoft.com/office/drawing/2014/main" id="{F68676DE-7159-B449-A14D-06BBB64ECB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A435E150-EB57-B44A-8293-2C19C271A956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53C0B4FF-3765-4840-8E0A-9AA936D37216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60EFB5C-D38B-D849-AB68-371460E2B1D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71C6519-4CCC-D74C-A050-B08BE3BFE6AE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625C522-5195-CA45-9C5A-7279ED5AF4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B21F9AF9-65C3-BA4E-9064-122DC8A4A494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D8AAB2F-C807-4C4C-871F-F2E3846FF9FC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0CCC44B3-D0FF-D14E-A1C6-B6CFB2D2337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3E7AF6E4-A19E-CB48-A8B3-F17A97DA27ED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8" name="Grupp 27">
              <a:extLst>
                <a:ext uri="{FF2B5EF4-FFF2-40B4-BE49-F238E27FC236}">
                  <a16:creationId xmlns:a16="http://schemas.microsoft.com/office/drawing/2014/main" id="{4D7939D2-013B-8D43-AF56-65E8308D44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2B38132A-7F88-3148-A4FC-2DA07E2A634F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5209F07D-76ED-C14B-B4D2-A7765896DEBC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A32CA292-5FF0-A747-8736-F788E8B5030A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AF774941-1457-FE4F-99C0-D11026CE8C8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A552B882-FA01-D642-91BA-E072AF506A10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10860FD5-FD3F-A44E-A3A2-6ACBE91E3C41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7864E4F5-5000-7D43-8D12-8117255CB092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63FCD91C-D163-694C-A6A2-A8777BB9D7EF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C530E33C-0CCE-EA45-BFBA-21B929A17D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65" name="Rak 64">
            <a:extLst>
              <a:ext uri="{FF2B5EF4-FFF2-40B4-BE49-F238E27FC236}">
                <a16:creationId xmlns:a16="http://schemas.microsoft.com/office/drawing/2014/main" id="{FFF58A14-E24D-2646-87F0-D570B46FC445}"/>
              </a:ext>
            </a:extLst>
          </p:cNvPr>
          <p:cNvCxnSpPr>
            <a:cxnSpLocks/>
          </p:cNvCxnSpPr>
          <p:nvPr userDrawn="1"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ubrik 1">
            <a:extLst>
              <a:ext uri="{FF2B5EF4-FFF2-40B4-BE49-F238E27FC236}">
                <a16:creationId xmlns:a16="http://schemas.microsoft.com/office/drawing/2014/main" id="{3997965E-37C7-4D41-8C47-88DEC7D85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9548" y="1079437"/>
            <a:ext cx="8181215" cy="643695"/>
          </a:xfrm>
        </p:spPr>
        <p:txBody>
          <a:bodyPr lIns="90000" anchor="t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sv-SE" dirty="0"/>
              <a:t>Klicka för att ändra rubrikformat</a:t>
            </a:r>
            <a:endParaRPr lang="en-GB" dirty="0"/>
          </a:p>
        </p:txBody>
      </p:sp>
      <p:sp>
        <p:nvSpPr>
          <p:cNvPr id="67" name="Underrubrik 2">
            <a:extLst>
              <a:ext uri="{FF2B5EF4-FFF2-40B4-BE49-F238E27FC236}">
                <a16:creationId xmlns:a16="http://schemas.microsoft.com/office/drawing/2014/main" id="{BE9565E6-B7A1-5E48-B793-BFB8048C9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548" y="1723132"/>
            <a:ext cx="8181215" cy="711031"/>
          </a:xfrm>
        </p:spPr>
        <p:txBody>
          <a:bodyPr lIns="108000" rIns="90000">
            <a:noAutofit/>
          </a:bodyPr>
          <a:lstStyle>
            <a:lvl1pPr marL="0" indent="0" algn="l">
              <a:lnSpc>
                <a:spcPct val="9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C2D5F-EA7C-6946-8E8C-7B84A7C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2A2319-CD13-BE4D-9C63-5A9EBFDCEC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B2CF90B-63BC-6544-9FB4-A72410329261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540BA4-CF98-2846-8D40-8EA647BC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C55E1E5B-E1F9-C645-91AF-7753BF8D8E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7559674" cy="361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00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AD82F0C-0E2A-5546-8972-AA94798A63F5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6000"/>
            <a:ext cx="3427344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116000"/>
            <a:ext cx="3427341" cy="3781438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533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er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EF5597-77F0-434A-A2AB-0ACCE1CD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E2E86-DCB5-5D40-AAC1-7A916712E6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7A7FA62-242B-154F-BDED-F228A40489AE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89D1DA-CF8E-0D44-9D15-51F73742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AD6011F-45DB-6648-8334-1B4DC6E8EA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458000"/>
            <a:ext cx="3427344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71BD36F-2D19-AD42-B3D6-3BC155EE33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0" y="1458000"/>
            <a:ext cx="3427341" cy="3266400"/>
          </a:xfrm>
        </p:spPr>
        <p:txBody>
          <a:bodyPr/>
          <a:lstStyle>
            <a:lvl1pPr>
              <a:spcBef>
                <a:spcPts val="600"/>
              </a:spcBef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5036AF80-4CD2-454D-A2BD-8376F1D805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051200"/>
            <a:ext cx="3427342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BD1EFFC8-506E-5A4A-B12B-1ED4D1958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051200"/>
            <a:ext cx="3427341" cy="327722"/>
          </a:xfrm>
        </p:spPr>
        <p:txBody>
          <a:bodyPr anchor="b">
            <a:no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595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D45677C-6021-4B4B-8D00-4AA6DB0D4902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2688"/>
            <a:ext cx="8642350" cy="35417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213F7-29AE-3348-BA14-276452F17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E58744-88EE-9F48-B53F-195692071B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41755ED-D54E-694B-A391-7B1A4BC3BA77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052B00-675E-0049-A5DB-D785D629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CD2FD66-7FAA-AE47-8A10-92EF24064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0825" y="1183342"/>
            <a:ext cx="4282057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Platshållare för bild 6">
            <a:extLst>
              <a:ext uri="{FF2B5EF4-FFF2-40B4-BE49-F238E27FC236}">
                <a16:creationId xmlns:a16="http://schemas.microsoft.com/office/drawing/2014/main" id="{F471D766-023C-E042-B60C-5AA70DCA1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11119" y="1183342"/>
            <a:ext cx="4282055" cy="35410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128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6286D3-8649-524C-AC90-FF2F6910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417B25-3466-4D4E-9932-2BC6E1D868B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5EB1E9-4E18-5549-8E17-04A05D374244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1573EF2-0F29-FC4E-8D8C-6C9A6BED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11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bild">
  <p:cSld name="1_Rubrik och bild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 txBox="1"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7"/>
          <p:cNvSpPr txBox="1">
            <a:spLocks noGrp="1"/>
          </p:cNvSpPr>
          <p:nvPr>
            <p:ph type="dt" idx="10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7"/>
          <p:cNvSpPr txBox="1">
            <a:spLocks noGrp="1"/>
          </p:cNvSpPr>
          <p:nvPr>
            <p:ph type="sldNum" idx="12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8" name="Google Shape;178;p7"/>
          <p:cNvSpPr>
            <a:spLocks noGrp="1"/>
          </p:cNvSpPr>
          <p:nvPr>
            <p:ph type="pic" idx="2"/>
          </p:nvPr>
        </p:nvSpPr>
        <p:spPr>
          <a:xfrm>
            <a:off x="250825" y="1182688"/>
            <a:ext cx="864235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&gt;"/>
              <a:defRPr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6498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 15">
            <a:extLst>
              <a:ext uri="{FF2B5EF4-FFF2-40B4-BE49-F238E27FC236}">
                <a16:creationId xmlns:a16="http://schemas.microsoft.com/office/drawing/2014/main" id="{8FC9BCA9-8112-B140-ADE9-6824270029CC}"/>
              </a:ext>
            </a:extLst>
          </p:cNvPr>
          <p:cNvGrpSpPr/>
          <p:nvPr userDrawn="1"/>
        </p:nvGrpSpPr>
        <p:grpSpPr>
          <a:xfrm>
            <a:off x="0" y="0"/>
            <a:ext cx="1172780" cy="1181100"/>
            <a:chOff x="0" y="0"/>
            <a:chExt cx="1118774" cy="1126711"/>
          </a:xfrm>
          <a:noFill/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CC0A999-4F7B-8C4E-8149-C4EAA0A4A500}"/>
                </a:ext>
              </a:extLst>
            </p:cNvPr>
            <p:cNvPicPr>
              <a:picLocks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74" y="237964"/>
              <a:ext cx="641393" cy="6497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 17">
              <a:extLst>
                <a:ext uri="{FF2B5EF4-FFF2-40B4-BE49-F238E27FC236}">
                  <a16:creationId xmlns:a16="http://schemas.microsoft.com/office/drawing/2014/main" id="{69D53D63-D667-E84D-A90C-8D11EC9E4B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9B6D8BC4-515D-A14B-BF16-35FC559D15C0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6A8074B4-32D4-7D4D-99B1-C1E5BCA4C294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5DF1CC6E-E23D-7846-B935-B6D685DE5D3F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E0344D03-8FC1-6B4D-BBDE-3DAE45779BC4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1ADEEFC8-FFFE-B543-9D4F-F5E7FFED095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F8D556CD-9A22-3549-83E4-AC3754C40CA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483B93B1-26EF-844F-BD73-0AB10B74D5DE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54D47BB5-122C-2748-A219-5604D6DB5EAD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9F3589B-0BFD-5640-9CF3-FAF5F7063F1A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BFB3C6E5-14B8-784E-8FB1-95AADD2564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0017" y="887930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8FF3B2D3-7968-8841-B69E-C92F6F383163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9C6FD4FD-051C-7D44-A009-64B5F0CF97F5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D122B4FC-27BC-B84C-9081-BA4D2B8110D6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C2B70FAB-C9FA-2A44-9029-57E8DB422861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A5278468-9F40-3949-88D4-236CB2B2ABC3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14A7F17F-2E72-7B46-9CD0-02CCB8739BB5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3801361-770D-6F40-89DC-EB545DDB8AFF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08944139-F9F3-7943-BCEB-BE4B04164A28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3A4FBAF0-741B-2149-90C7-535640089BF3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0" name="Grupp 19">
              <a:extLst>
                <a:ext uri="{FF2B5EF4-FFF2-40B4-BE49-F238E27FC236}">
                  <a16:creationId xmlns:a16="http://schemas.microsoft.com/office/drawing/2014/main" id="{58807A2E-9697-D74B-98B0-162AE365508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81418C15-36C2-3E44-A14C-7074CE448558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44833AF8-4999-7D4F-AE3B-8B0F9A33DFD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FF4139E5-A452-9845-824A-43F6502DE50C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83BB7F3-8509-4B45-9508-7FA6F428C163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DE036BB2-A884-814F-B716-7468FF3E1938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C10D231-9633-4D40-8745-05CD67ACEB58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3A536BF-0D41-6E4F-985C-BE1F16D015F7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BA63BD33-740B-0441-BEB3-D86ED464D5A4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56D57299-ADB2-AF45-A47F-34F0365988CE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grpSp>
          <p:nvGrpSpPr>
            <p:cNvPr id="21" name="Grupp 20">
              <a:extLst>
                <a:ext uri="{FF2B5EF4-FFF2-40B4-BE49-F238E27FC236}">
                  <a16:creationId xmlns:a16="http://schemas.microsoft.com/office/drawing/2014/main" id="{50B193BD-04F2-AD45-A802-45224EFD42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0067" y="443465"/>
              <a:ext cx="238707" cy="238781"/>
              <a:chOff x="2212991" y="4839051"/>
              <a:chExt cx="754419" cy="754653"/>
            </a:xfrm>
            <a:grpFill/>
          </p:grpSpPr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B412C8AC-CE2A-8848-A20D-226D21F4CB5C}"/>
                  </a:ext>
                </a:extLst>
              </p:cNvPr>
              <p:cNvSpPr/>
              <p:nvPr userDrawn="1"/>
            </p:nvSpPr>
            <p:spPr>
              <a:xfrm>
                <a:off x="2212991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C864472-CE46-9A45-8003-AF4F1FF1F46F}"/>
                  </a:ext>
                </a:extLst>
              </p:cNvPr>
              <p:cNvSpPr/>
              <p:nvPr userDrawn="1"/>
            </p:nvSpPr>
            <p:spPr>
              <a:xfrm>
                <a:off x="2212991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A55052CE-8A2D-5242-87E6-5FAE68A5F451}"/>
                  </a:ext>
                </a:extLst>
              </p:cNvPr>
              <p:cNvSpPr/>
              <p:nvPr userDrawn="1"/>
            </p:nvSpPr>
            <p:spPr>
              <a:xfrm>
                <a:off x="2212991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C5C802A8-B3EB-504F-B960-8D1EB66A1C5F}"/>
                  </a:ext>
                </a:extLst>
              </p:cNvPr>
              <p:cNvSpPr/>
              <p:nvPr userDrawn="1"/>
            </p:nvSpPr>
            <p:spPr>
              <a:xfrm>
                <a:off x="2464464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5EABCF9-7B70-3043-AFE1-619D293FE116}"/>
                  </a:ext>
                </a:extLst>
              </p:cNvPr>
              <p:cNvSpPr/>
              <p:nvPr userDrawn="1"/>
            </p:nvSpPr>
            <p:spPr>
              <a:xfrm>
                <a:off x="2715937" y="4839051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479CB243-E35B-754D-AE34-43FD1DBAB312}"/>
                  </a:ext>
                </a:extLst>
              </p:cNvPr>
              <p:cNvSpPr/>
              <p:nvPr userDrawn="1"/>
            </p:nvSpPr>
            <p:spPr>
              <a:xfrm>
                <a:off x="2464464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236D23C6-AA93-C048-892B-A29832BC0F45}"/>
                  </a:ext>
                </a:extLst>
              </p:cNvPr>
              <p:cNvSpPr/>
              <p:nvPr userDrawn="1"/>
            </p:nvSpPr>
            <p:spPr>
              <a:xfrm>
                <a:off x="2715937" y="5342153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099F8E46-00A7-9B49-BA0B-443C1B18F619}"/>
                  </a:ext>
                </a:extLst>
              </p:cNvPr>
              <p:cNvSpPr/>
              <p:nvPr userDrawn="1"/>
            </p:nvSpPr>
            <p:spPr>
              <a:xfrm>
                <a:off x="2715937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1F014AEE-BA9C-5B4F-A52F-FFC2BFC66238}"/>
                  </a:ext>
                </a:extLst>
              </p:cNvPr>
              <p:cNvSpPr/>
              <p:nvPr userDrawn="1"/>
            </p:nvSpPr>
            <p:spPr>
              <a:xfrm>
                <a:off x="2464464" y="5090602"/>
                <a:ext cx="251473" cy="2515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</p:grpSp>
      <p:cxnSp>
        <p:nvCxnSpPr>
          <p:cNvPr id="10" name="Rak 9">
            <a:extLst>
              <a:ext uri="{FF2B5EF4-FFF2-40B4-BE49-F238E27FC236}">
                <a16:creationId xmlns:a16="http://schemas.microsoft.com/office/drawing/2014/main" id="{F42879D5-222F-0640-AA87-3AC584B52044}"/>
              </a:ext>
            </a:extLst>
          </p:cNvPr>
          <p:cNvCxnSpPr>
            <a:cxnSpLocks/>
          </p:cNvCxnSpPr>
          <p:nvPr/>
        </p:nvCxnSpPr>
        <p:spPr>
          <a:xfrm>
            <a:off x="1625600" y="27255788"/>
            <a:ext cx="39577963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35A3ADBA-25A7-C947-B502-691111D0D9E5}"/>
              </a:ext>
            </a:extLst>
          </p:cNvPr>
          <p:cNvCxnSpPr>
            <a:cxnSpLocks/>
          </p:cNvCxnSpPr>
          <p:nvPr/>
        </p:nvCxnSpPr>
        <p:spPr>
          <a:xfrm>
            <a:off x="247666" y="4891747"/>
            <a:ext cx="864550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5D31C7-D918-594B-BEA4-908A26231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552857" cy="673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GB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6CF093-1E8D-FF4F-B3C9-72A2B0815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112400"/>
            <a:ext cx="7572358" cy="3609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E4CD63-A723-E743-A7FA-6B31200F61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082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700">
                <a:solidFill>
                  <a:srgbClr val="848489"/>
                </a:solidFill>
              </a:defRPr>
            </a:lvl1pPr>
          </a:lstStyle>
          <a:p>
            <a:fld id="{832A3DEB-92BA-404E-9210-96F4218B7138}" type="datetime1">
              <a:rPr lang="sv-SE" smtClean="0"/>
              <a:t>2022-11-18</a:t>
            </a:fld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44A7B9-8441-734E-B26B-9C9C5C04B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700">
                <a:solidFill>
                  <a:srgbClr val="848489"/>
                </a:solidFill>
              </a:defRPr>
            </a:lvl1pPr>
          </a:lstStyle>
          <a:p>
            <a:fld id="{C338348D-F2D3-AB47-AE2A-1D59B1E58D6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86" r:id="rId3"/>
    <p:sldLayoutId id="2147483800" r:id="rId4"/>
    <p:sldLayoutId id="2147483801" r:id="rId5"/>
    <p:sldLayoutId id="2147483803" r:id="rId6"/>
    <p:sldLayoutId id="2147483802" r:id="rId7"/>
    <p:sldLayoutId id="2147483799" r:id="rId8"/>
    <p:sldLayoutId id="2147483805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2250" indent="-222250" algn="l" rtl="0" eaLnBrk="1" fontAlgn="base" hangingPunct="1">
        <a:lnSpc>
          <a:spcPct val="90000"/>
        </a:lnSpc>
        <a:spcBef>
          <a:spcPts val="1000"/>
        </a:spcBef>
        <a:spcAft>
          <a:spcPts val="200"/>
        </a:spcAft>
        <a:buClr>
          <a:schemeClr val="tx1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6088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69925" indent="-2238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Systemtypsnitt"/>
        <a:buChar char="&gt;"/>
        <a:tabLst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7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12838" indent="-2667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736" userDrawn="1">
          <p15:clr>
            <a:srgbClr val="F26B43"/>
          </p15:clr>
        </p15:guide>
        <p15:guide id="4" pos="5443" userDrawn="1">
          <p15:clr>
            <a:srgbClr val="F26B43"/>
          </p15:clr>
        </p15:guide>
        <p15:guide id="5" orient="horz" pos="742" userDrawn="1">
          <p15:clr>
            <a:srgbClr val="F26B43"/>
          </p15:clr>
        </p15:guide>
        <p15:guide id="7" pos="158" userDrawn="1">
          <p15:clr>
            <a:srgbClr val="F26B43"/>
          </p15:clr>
        </p15:guide>
        <p15:guide id="9" orient="horz" pos="584" userDrawn="1">
          <p15:clr>
            <a:srgbClr val="F26B43"/>
          </p15:clr>
        </p15:guide>
        <p15:guide id="10" orient="horz" pos="156" userDrawn="1">
          <p15:clr>
            <a:srgbClr val="F26B43"/>
          </p15:clr>
        </p15:guide>
        <p15:guide id="11" pos="5602" userDrawn="1">
          <p15:clr>
            <a:srgbClr val="F26B43"/>
          </p15:clr>
        </p15:guide>
        <p15:guide id="12" pos="667" userDrawn="1">
          <p15:clr>
            <a:srgbClr val="F26B43"/>
          </p15:clr>
        </p15:guide>
        <p15:guide id="13" pos="580" userDrawn="1">
          <p15:clr>
            <a:srgbClr val="F26B43"/>
          </p15:clr>
        </p15:guide>
        <p15:guide id="15" orient="horz" pos="3085" userDrawn="1">
          <p15:clr>
            <a:srgbClr val="F26B43"/>
          </p15:clr>
        </p15:guide>
        <p15:guide id="16" orient="horz" pos="2976" userDrawn="1">
          <p15:clr>
            <a:srgbClr val="F26B43"/>
          </p15:clr>
        </p15:guide>
        <p15:guide id="17" pos="3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1.emf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image" Target="../media/image19.sv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svg"/><Relationship Id="rId9" Type="http://schemas.openxmlformats.org/officeDocument/2006/relationships/image" Target="../media/image22.svg"/><Relationship Id="rId14" Type="http://schemas.openxmlformats.org/officeDocument/2006/relationships/image" Target="../media/image2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1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36.svg"/><Relationship Id="rId4" Type="http://schemas.openxmlformats.org/officeDocument/2006/relationships/image" Target="../media/image32.sv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3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40.e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1.png"/><Relationship Id="rId12" Type="http://schemas.openxmlformats.org/officeDocument/2006/relationships/image" Target="../media/image24.sv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image" Target="../media/image39.png"/><Relationship Id="rId11" Type="http://schemas.openxmlformats.org/officeDocument/2006/relationships/image" Target="../media/image23.png"/><Relationship Id="rId5" Type="http://schemas.openxmlformats.org/officeDocument/2006/relationships/image" Target="../media/image38.png"/><Relationship Id="rId10" Type="http://schemas.openxmlformats.org/officeDocument/2006/relationships/image" Target="../media/image34.svg"/><Relationship Id="rId4" Type="http://schemas.openxmlformats.org/officeDocument/2006/relationships/image" Target="../media/image37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3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3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24.svg"/><Relationship Id="rId12" Type="http://schemas.openxmlformats.org/officeDocument/2006/relationships/image" Target="../media/image45.png"/><Relationship Id="rId17" Type="http://schemas.openxmlformats.org/officeDocument/2006/relationships/image" Target="../media/image38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49.emf"/><Relationship Id="rId1" Type="http://schemas.openxmlformats.org/officeDocument/2006/relationships/tags" Target="../tags/tag14.xml"/><Relationship Id="rId6" Type="http://schemas.openxmlformats.org/officeDocument/2006/relationships/image" Target="../media/image23.png"/><Relationship Id="rId11" Type="http://schemas.openxmlformats.org/officeDocument/2006/relationships/image" Target="../media/image44.svg"/><Relationship Id="rId5" Type="http://schemas.openxmlformats.org/officeDocument/2006/relationships/image" Target="../media/image36.sv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Relationship Id="rId6" Type="http://schemas.openxmlformats.org/officeDocument/2006/relationships/image" Target="../media/image48.svg"/><Relationship Id="rId11" Type="http://schemas.openxmlformats.org/officeDocument/2006/relationships/image" Target="../media/image24.svg"/><Relationship Id="rId5" Type="http://schemas.openxmlformats.org/officeDocument/2006/relationships/image" Target="../media/image47.png"/><Relationship Id="rId10" Type="http://schemas.openxmlformats.org/officeDocument/2006/relationships/image" Target="../media/image23.png"/><Relationship Id="rId4" Type="http://schemas.openxmlformats.org/officeDocument/2006/relationships/image" Target="../media/image44.sv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1.png"/><Relationship Id="rId7" Type="http://schemas.openxmlformats.org/officeDocument/2006/relationships/image" Target="../media/image44.sv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6" Type="http://schemas.openxmlformats.org/officeDocument/2006/relationships/image" Target="../media/image43.png"/><Relationship Id="rId11" Type="http://schemas.openxmlformats.org/officeDocument/2006/relationships/image" Target="../media/image51.png"/><Relationship Id="rId5" Type="http://schemas.openxmlformats.org/officeDocument/2006/relationships/image" Target="../media/image24.svg"/><Relationship Id="rId10" Type="http://schemas.openxmlformats.org/officeDocument/2006/relationships/image" Target="../media/image39.png"/><Relationship Id="rId4" Type="http://schemas.openxmlformats.org/officeDocument/2006/relationships/image" Target="../media/image23.png"/><Relationship Id="rId9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video" Target="file:////Users/petter/Projects/presentations/CBF-BT%20(sped-up).mp4" TargetMode="External"/><Relationship Id="rId7" Type="http://schemas.openxmlformats.org/officeDocument/2006/relationships/image" Target="../media/image35.png"/><Relationship Id="rId2" Type="http://schemas.microsoft.com/office/2007/relationships/media" Target="file:////Users/petter/Projects/presentations/CBF-BT%20(sped-up).mp4" TargetMode="External"/><Relationship Id="rId1" Type="http://schemas.openxmlformats.org/officeDocument/2006/relationships/tags" Target="../tags/tag17.xml"/><Relationship Id="rId6" Type="http://schemas.openxmlformats.org/officeDocument/2006/relationships/image" Target="../media/image56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Relationship Id="rId6" Type="http://schemas.openxmlformats.org/officeDocument/2006/relationships/image" Target="../media/image59.png"/><Relationship Id="rId5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DA710C-5B5B-BF41-8E67-58B4F6602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785" y="1060340"/>
            <a:ext cx="7792366" cy="643695"/>
          </a:xfrm>
        </p:spPr>
        <p:txBody>
          <a:bodyPr/>
          <a:lstStyle/>
          <a:p>
            <a:r>
              <a:rPr lang="en-GB" dirty="0" err="1"/>
              <a:t>Behavior</a:t>
            </a:r>
            <a:r>
              <a:rPr lang="en-GB" dirty="0"/>
              <a:t> Trees and </a:t>
            </a:r>
            <a:br>
              <a:rPr lang="en-GB" dirty="0"/>
            </a:br>
            <a:r>
              <a:rPr lang="en-GB" dirty="0"/>
              <a:t>Control Barrier Functions</a:t>
            </a:r>
            <a:endParaRPr lang="en-GB" sz="32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D738B8-0E7F-6245-8D2F-E944B5951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785" y="2137323"/>
            <a:ext cx="8181215" cy="43389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An Introduction to </a:t>
            </a:r>
            <a:r>
              <a:rPr lang="en-GB" sz="1400" dirty="0" err="1"/>
              <a:t>Behavior</a:t>
            </a:r>
            <a:r>
              <a:rPr lang="en-GB" sz="1400" dirty="0"/>
              <a:t> Trees in AI (part 10)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1400" dirty="0"/>
              <a:t>by </a:t>
            </a:r>
            <a:r>
              <a:rPr lang="en-GB" sz="1400" dirty="0" err="1"/>
              <a:t>Petter</a:t>
            </a:r>
            <a:r>
              <a:rPr lang="en-GB" sz="1400" dirty="0"/>
              <a:t> </a:t>
            </a:r>
            <a:r>
              <a:rPr lang="en-GB" sz="1400" dirty="0" err="1"/>
              <a:t>Ögren</a:t>
            </a:r>
            <a:endParaRPr lang="en-GB" sz="1400" dirty="0"/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6443DF-3F69-D04F-A2D1-F6F24636DC30}"/>
              </a:ext>
            </a:extLst>
          </p:cNvPr>
          <p:cNvSpPr txBox="1"/>
          <p:nvPr/>
        </p:nvSpPr>
        <p:spPr>
          <a:xfrm>
            <a:off x="3733800" y="-11620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5EC39E-897B-7546-84DD-B21AD4424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464" y="2425876"/>
            <a:ext cx="3013078" cy="226243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9248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Why combining BTs and Control Barrier Functions (CBFs)?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0463" y="1014077"/>
            <a:ext cx="6397579" cy="3612000"/>
          </a:xfrm>
        </p:spPr>
        <p:txBody>
          <a:bodyPr/>
          <a:lstStyle/>
          <a:p>
            <a:r>
              <a:rPr lang="en-US" dirty="0"/>
              <a:t>They are </a:t>
            </a:r>
            <a:r>
              <a:rPr lang="en-US" b="1" dirty="0"/>
              <a:t>complementary</a:t>
            </a:r>
          </a:p>
          <a:p>
            <a:pPr lvl="1"/>
            <a:r>
              <a:rPr lang="en-US" dirty="0"/>
              <a:t>BTs do </a:t>
            </a:r>
            <a:r>
              <a:rPr lang="en-US" b="1" dirty="0"/>
              <a:t>hard switching </a:t>
            </a:r>
            <a:r>
              <a:rPr lang="en-US" dirty="0"/>
              <a:t>between policies/controllers</a:t>
            </a:r>
          </a:p>
          <a:p>
            <a:pPr lvl="2"/>
            <a:r>
              <a:rPr lang="en-US" dirty="0"/>
              <a:t>First one, </a:t>
            </a:r>
            <a:r>
              <a:rPr lang="en-US" b="1" dirty="0"/>
              <a:t>then</a:t>
            </a:r>
            <a:r>
              <a:rPr lang="en-US" dirty="0"/>
              <a:t> the other</a:t>
            </a:r>
          </a:p>
          <a:p>
            <a:pPr lvl="1"/>
            <a:r>
              <a:rPr lang="en-US" dirty="0"/>
              <a:t>CBFs do </a:t>
            </a:r>
            <a:r>
              <a:rPr lang="en-US" b="1" dirty="0"/>
              <a:t>soft merging </a:t>
            </a:r>
            <a:r>
              <a:rPr lang="en-US" dirty="0"/>
              <a:t>of objectives</a:t>
            </a:r>
          </a:p>
          <a:p>
            <a:pPr lvl="2"/>
            <a:r>
              <a:rPr lang="en-US" dirty="0"/>
              <a:t>Execute one, </a:t>
            </a:r>
            <a:r>
              <a:rPr lang="en-US" b="1" dirty="0"/>
              <a:t>while</a:t>
            </a:r>
            <a:r>
              <a:rPr lang="en-US" dirty="0"/>
              <a:t> taking the other into account</a:t>
            </a:r>
          </a:p>
          <a:p>
            <a:r>
              <a:rPr lang="en-US" dirty="0"/>
              <a:t>Convergence proof of BTs </a:t>
            </a:r>
            <a:r>
              <a:rPr lang="en-US" b="1" dirty="0"/>
              <a:t>require not violating earlier sub-goals</a:t>
            </a:r>
          </a:p>
          <a:p>
            <a:pPr lvl="1"/>
            <a:r>
              <a:rPr lang="en-US" b="1" dirty="0"/>
              <a:t>CBFs do exactly this</a:t>
            </a:r>
          </a:p>
          <a:p>
            <a:pPr lvl="1"/>
            <a:r>
              <a:rPr lang="en-US" dirty="0"/>
              <a:t>But we need a way to </a:t>
            </a:r>
            <a:r>
              <a:rPr lang="en-US" b="1" dirty="0"/>
              <a:t>handle tradeoffs </a:t>
            </a:r>
            <a:r>
              <a:rPr lang="en-US" dirty="0"/>
              <a:t>(when some sub-goals have to be sacrificed to preserve others)</a:t>
            </a:r>
          </a:p>
          <a:p>
            <a:pPr lvl="1"/>
            <a:endParaRPr lang="en-US" dirty="0"/>
          </a:p>
          <a:p>
            <a:r>
              <a:rPr lang="en-US" dirty="0"/>
              <a:t>The combination of BTs and CBFs </a:t>
            </a:r>
          </a:p>
          <a:p>
            <a:pPr lvl="1"/>
            <a:r>
              <a:rPr lang="en-US" dirty="0"/>
              <a:t>gives “Safety guarantees”</a:t>
            </a:r>
          </a:p>
          <a:p>
            <a:pPr lvl="1"/>
            <a:r>
              <a:rPr lang="en-US" dirty="0"/>
              <a:t>can be seen as a generalization of “standard” use of CBFs</a:t>
            </a:r>
          </a:p>
          <a:p>
            <a:pPr marL="222250" lvl="1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546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8EBF0-C1C7-C646-A893-B232E64A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 of CBF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89521F-10A3-F94A-989E-20A306F68B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4913927" cy="1011964"/>
          </a:xfrm>
        </p:spPr>
        <p:txBody>
          <a:bodyPr/>
          <a:lstStyle/>
          <a:p>
            <a:r>
              <a:rPr lang="en-US" dirty="0"/>
              <a:t>The closer you are to the edge</a:t>
            </a:r>
          </a:p>
          <a:p>
            <a:r>
              <a:rPr lang="en-US" dirty="0"/>
              <a:t>The more careful you have to be</a:t>
            </a:r>
          </a:p>
          <a:p>
            <a:pPr lvl="1"/>
            <a:r>
              <a:rPr lang="en-US" dirty="0"/>
              <a:t>slower speeds </a:t>
            </a:r>
            <a:r>
              <a:rPr lang="en-US" u="sng" dirty="0"/>
              <a:t>towards</a:t>
            </a:r>
            <a:r>
              <a:rPr lang="en-US" dirty="0"/>
              <a:t> the edge </a:t>
            </a:r>
          </a:p>
        </p:txBody>
      </p:sp>
      <p:pic>
        <p:nvPicPr>
          <p:cNvPr id="7" name="Graphic 6" descr="Car">
            <a:extLst>
              <a:ext uri="{FF2B5EF4-FFF2-40B4-BE49-F238E27FC236}">
                <a16:creationId xmlns:a16="http://schemas.microsoft.com/office/drawing/2014/main" id="{A362A214-2EF4-3C4A-AA03-89206B708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084250" y="3365665"/>
            <a:ext cx="1018902" cy="914400"/>
          </a:xfrm>
          <a:prstGeom prst="rect">
            <a:avLst/>
          </a:prstGeom>
        </p:spPr>
      </p:pic>
      <p:pic>
        <p:nvPicPr>
          <p:cNvPr id="13" name="Graphic 12" descr="Wave">
            <a:extLst>
              <a:ext uri="{FF2B5EF4-FFF2-40B4-BE49-F238E27FC236}">
                <a16:creationId xmlns:a16="http://schemas.microsoft.com/office/drawing/2014/main" id="{45F56D96-9646-8B4F-A022-CCC2A5233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165" y="3969772"/>
            <a:ext cx="894523" cy="9144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83FA75-66A6-5D4D-8AFB-661C87094C81}"/>
              </a:ext>
            </a:extLst>
          </p:cNvPr>
          <p:cNvSpPr/>
          <p:nvPr/>
        </p:nvSpPr>
        <p:spPr>
          <a:xfrm>
            <a:off x="2463243" y="4045148"/>
            <a:ext cx="6824869" cy="726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20C3CF-369D-4044-90FA-14F6E956C874}"/>
              </a:ext>
            </a:extLst>
          </p:cNvPr>
          <p:cNvGrpSpPr/>
          <p:nvPr/>
        </p:nvGrpSpPr>
        <p:grpSpPr>
          <a:xfrm>
            <a:off x="7562152" y="2336384"/>
            <a:ext cx="834887" cy="983702"/>
            <a:chOff x="2118967" y="2309880"/>
            <a:chExt cx="834887" cy="98370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32D255-805B-4646-BA67-89590B43A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B5818B-DD04-0E4A-B12D-984D543AD857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60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32BFCF-6014-B24C-9EB5-88054E985154}"/>
              </a:ext>
            </a:extLst>
          </p:cNvPr>
          <p:cNvGrpSpPr/>
          <p:nvPr/>
        </p:nvGrpSpPr>
        <p:grpSpPr>
          <a:xfrm>
            <a:off x="5870328" y="2336384"/>
            <a:ext cx="834887" cy="983702"/>
            <a:chOff x="2118967" y="2309880"/>
            <a:chExt cx="834887" cy="98370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28124CC-7ADD-3A44-9101-512E5CCF9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9F4746-E722-3441-B54C-7A1C162AA52E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40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FBB7F2-15AD-404A-B7A7-321C4C490422}"/>
              </a:ext>
            </a:extLst>
          </p:cNvPr>
          <p:cNvGrpSpPr/>
          <p:nvPr/>
        </p:nvGrpSpPr>
        <p:grpSpPr>
          <a:xfrm>
            <a:off x="4056317" y="2323647"/>
            <a:ext cx="834887" cy="983702"/>
            <a:chOff x="2118967" y="2309880"/>
            <a:chExt cx="834887" cy="98370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87AF101-2481-E44D-B9E9-E11315616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4440B3-3975-724B-AFB2-735C58A62903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2BCD40-F397-9A45-9FAD-289ED2469A9B}"/>
              </a:ext>
            </a:extLst>
          </p:cNvPr>
          <p:cNvGrpSpPr/>
          <p:nvPr/>
        </p:nvGrpSpPr>
        <p:grpSpPr>
          <a:xfrm>
            <a:off x="2101503" y="2336384"/>
            <a:ext cx="834887" cy="983702"/>
            <a:chOff x="2118967" y="2309880"/>
            <a:chExt cx="834887" cy="98370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7278CCE-7A54-E34C-8713-A331981C6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498638-63D1-2241-9F8C-7CC4D2C5BB37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0</a:t>
              </a:r>
            </a:p>
          </p:txBody>
        </p:sp>
      </p:grpSp>
      <p:pic>
        <p:nvPicPr>
          <p:cNvPr id="29" name="Graphic 28" descr="Wave">
            <a:extLst>
              <a:ext uri="{FF2B5EF4-FFF2-40B4-BE49-F238E27FC236}">
                <a16:creationId xmlns:a16="http://schemas.microsoft.com/office/drawing/2014/main" id="{CE356F57-9542-5E42-8EE9-CB2872115D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566" y="3969772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17D370-6E8F-7142-AF87-003A82939DF0}"/>
              </a:ext>
            </a:extLst>
          </p:cNvPr>
          <p:cNvSpPr txBox="1"/>
          <p:nvPr/>
        </p:nvSpPr>
        <p:spPr>
          <a:xfrm>
            <a:off x="7485401" y="3231250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[-60,60]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747A26-62F4-1848-94F9-289938F9359F}"/>
              </a:ext>
            </a:extLst>
          </p:cNvPr>
          <p:cNvSpPr txBox="1"/>
          <p:nvPr/>
        </p:nvSpPr>
        <p:spPr>
          <a:xfrm>
            <a:off x="5794956" y="3217998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[-40,60]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7CDE19-8EBD-3E4E-9AF1-92DC42E71DE8}"/>
              </a:ext>
            </a:extLst>
          </p:cNvPr>
          <p:cNvSpPr txBox="1"/>
          <p:nvPr/>
        </p:nvSpPr>
        <p:spPr>
          <a:xfrm>
            <a:off x="3979840" y="3218513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[-20,60]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A6262E-E0BD-3347-9134-1EEB94AAE71E}"/>
              </a:ext>
            </a:extLst>
          </p:cNvPr>
          <p:cNvSpPr txBox="1"/>
          <p:nvPr/>
        </p:nvSpPr>
        <p:spPr>
          <a:xfrm>
            <a:off x="2008737" y="3239654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[0,60]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F259338-9929-6048-A2C1-F676A0F37597}"/>
              </a:ext>
            </a:extLst>
          </p:cNvPr>
          <p:cNvCxnSpPr>
            <a:stCxn id="28" idx="2"/>
          </p:cNvCxnSpPr>
          <p:nvPr/>
        </p:nvCxnSpPr>
        <p:spPr>
          <a:xfrm flipH="1">
            <a:off x="2518945" y="3320086"/>
            <a:ext cx="2" cy="683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phic 32" descr="Wave">
            <a:extLst>
              <a:ext uri="{FF2B5EF4-FFF2-40B4-BE49-F238E27FC236}">
                <a16:creationId xmlns:a16="http://schemas.microsoft.com/office/drawing/2014/main" id="{5393EE03-EDEF-434B-A96F-F1CF5891E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48843" y="3969772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5236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5 -0.00123 L -0.33663 -0.00123 " pathEditMode="relative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8EBF0-C1C7-C646-A893-B232E64A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 of CBF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89521F-10A3-F94A-989E-20A306F68B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5252" y="1143385"/>
            <a:ext cx="6195448" cy="1011964"/>
          </a:xfrm>
        </p:spPr>
        <p:txBody>
          <a:bodyPr/>
          <a:lstStyle/>
          <a:p>
            <a:r>
              <a:rPr lang="en-US" dirty="0"/>
              <a:t>The closer you are to the edge, the more careful you have to be</a:t>
            </a:r>
          </a:p>
          <a:p>
            <a:r>
              <a:rPr lang="en-US" dirty="0"/>
              <a:t>Can we formalize this?</a:t>
            </a:r>
          </a:p>
          <a:p>
            <a:pPr lvl="1"/>
            <a:r>
              <a:rPr lang="en-US" dirty="0"/>
              <a:t>h(t) 	distance to edge</a:t>
            </a:r>
          </a:p>
          <a:p>
            <a:pPr lvl="1"/>
            <a:r>
              <a:rPr lang="en-US" dirty="0"/>
              <a:t>dh/dt 	speed</a:t>
            </a:r>
          </a:p>
          <a:p>
            <a:pPr lvl="1"/>
            <a:r>
              <a:rPr lang="en-US" dirty="0"/>
              <a:t>h &gt; 0	acceptable set</a:t>
            </a:r>
          </a:p>
          <a:p>
            <a:pPr lvl="1"/>
            <a:r>
              <a:rPr lang="en-US" dirty="0"/>
              <a:t>Speed limit: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u="sng" dirty="0"/>
              <a:t>Guarantees safety</a:t>
            </a:r>
          </a:p>
          <a:p>
            <a:pPr lvl="1"/>
            <a:endParaRPr lang="en-US" u="sng" dirty="0"/>
          </a:p>
          <a:p>
            <a:pPr lvl="1"/>
            <a:r>
              <a:rPr lang="en-US" dirty="0"/>
              <a:t>Can we generalize this?</a:t>
            </a:r>
          </a:p>
        </p:txBody>
      </p:sp>
      <p:pic>
        <p:nvPicPr>
          <p:cNvPr id="7" name="Graphic 6" descr="Car">
            <a:extLst>
              <a:ext uri="{FF2B5EF4-FFF2-40B4-BE49-F238E27FC236}">
                <a16:creationId xmlns:a16="http://schemas.microsoft.com/office/drawing/2014/main" id="{A362A214-2EF4-3C4A-AA03-89206B708C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494211" y="3446300"/>
            <a:ext cx="809820" cy="726762"/>
          </a:xfrm>
          <a:prstGeom prst="rect">
            <a:avLst/>
          </a:prstGeom>
        </p:spPr>
      </p:pic>
      <p:pic>
        <p:nvPicPr>
          <p:cNvPr id="13" name="Graphic 12" descr="Wave">
            <a:extLst>
              <a:ext uri="{FF2B5EF4-FFF2-40B4-BE49-F238E27FC236}">
                <a16:creationId xmlns:a16="http://schemas.microsoft.com/office/drawing/2014/main" id="{45F56D96-9646-8B4F-A022-CCC2A5233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1388" y="3969772"/>
            <a:ext cx="894523" cy="9144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83FA75-66A6-5D4D-8AFB-661C87094C81}"/>
              </a:ext>
            </a:extLst>
          </p:cNvPr>
          <p:cNvSpPr/>
          <p:nvPr/>
        </p:nvSpPr>
        <p:spPr>
          <a:xfrm>
            <a:off x="5822466" y="4045148"/>
            <a:ext cx="6824869" cy="726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20C3CF-369D-4044-90FA-14F6E956C874}"/>
              </a:ext>
            </a:extLst>
          </p:cNvPr>
          <p:cNvGrpSpPr/>
          <p:nvPr/>
        </p:nvGrpSpPr>
        <p:grpSpPr>
          <a:xfrm>
            <a:off x="10921375" y="2336384"/>
            <a:ext cx="834887" cy="983702"/>
            <a:chOff x="2118967" y="2309880"/>
            <a:chExt cx="834887" cy="98370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32D255-805B-4646-BA67-89590B43A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B5818B-DD04-0E4A-B12D-984D543AD857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60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32BFCF-6014-B24C-9EB5-88054E985154}"/>
              </a:ext>
            </a:extLst>
          </p:cNvPr>
          <p:cNvGrpSpPr/>
          <p:nvPr/>
        </p:nvGrpSpPr>
        <p:grpSpPr>
          <a:xfrm>
            <a:off x="9229551" y="2336384"/>
            <a:ext cx="834887" cy="983702"/>
            <a:chOff x="2118967" y="2309880"/>
            <a:chExt cx="834887" cy="98370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28124CC-7ADD-3A44-9101-512E5CCF9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9F4746-E722-3441-B54C-7A1C162AA52E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40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4FBB7F2-15AD-404A-B7A7-321C4C490422}"/>
              </a:ext>
            </a:extLst>
          </p:cNvPr>
          <p:cNvGrpSpPr/>
          <p:nvPr/>
        </p:nvGrpSpPr>
        <p:grpSpPr>
          <a:xfrm>
            <a:off x="7415540" y="2323647"/>
            <a:ext cx="834887" cy="983702"/>
            <a:chOff x="2118967" y="2309880"/>
            <a:chExt cx="834887" cy="98370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87AF101-2481-E44D-B9E9-E11315616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4440B3-3975-724B-AFB2-735C58A62903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2BCD40-F397-9A45-9FAD-289ED2469A9B}"/>
              </a:ext>
            </a:extLst>
          </p:cNvPr>
          <p:cNvGrpSpPr/>
          <p:nvPr/>
        </p:nvGrpSpPr>
        <p:grpSpPr>
          <a:xfrm>
            <a:off x="5402976" y="2336384"/>
            <a:ext cx="834887" cy="983702"/>
            <a:chOff x="2118967" y="2309880"/>
            <a:chExt cx="834887" cy="98370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7278CCE-7A54-E34C-8713-A331981C6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498638-63D1-2241-9F8C-7CC4D2C5BB37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0</a:t>
              </a:r>
            </a:p>
          </p:txBody>
        </p:sp>
      </p:grpSp>
      <p:pic>
        <p:nvPicPr>
          <p:cNvPr id="29" name="Graphic 28" descr="Wave">
            <a:extLst>
              <a:ext uri="{FF2B5EF4-FFF2-40B4-BE49-F238E27FC236}">
                <a16:creationId xmlns:a16="http://schemas.microsoft.com/office/drawing/2014/main" id="{CE356F57-9542-5E42-8EE9-CB2872115D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9789" y="3969772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17D370-6E8F-7142-AF87-003A82939DF0}"/>
              </a:ext>
            </a:extLst>
          </p:cNvPr>
          <p:cNvSpPr txBox="1"/>
          <p:nvPr/>
        </p:nvSpPr>
        <p:spPr>
          <a:xfrm>
            <a:off x="10844624" y="3231250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[-60,60]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747A26-62F4-1848-94F9-289938F9359F}"/>
              </a:ext>
            </a:extLst>
          </p:cNvPr>
          <p:cNvSpPr txBox="1"/>
          <p:nvPr/>
        </p:nvSpPr>
        <p:spPr>
          <a:xfrm>
            <a:off x="9154179" y="3217998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[-40,60]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7CDE19-8EBD-3E4E-9AF1-92DC42E71DE8}"/>
              </a:ext>
            </a:extLst>
          </p:cNvPr>
          <p:cNvSpPr txBox="1"/>
          <p:nvPr/>
        </p:nvSpPr>
        <p:spPr>
          <a:xfrm>
            <a:off x="7339063" y="3218513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[-20,60]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EA6262E-E0BD-3347-9134-1EEB94AAE71E}"/>
              </a:ext>
            </a:extLst>
          </p:cNvPr>
          <p:cNvSpPr txBox="1"/>
          <p:nvPr/>
        </p:nvSpPr>
        <p:spPr>
          <a:xfrm>
            <a:off x="5310210" y="3239654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[0,60]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F259338-9929-6048-A2C1-F676A0F37597}"/>
              </a:ext>
            </a:extLst>
          </p:cNvPr>
          <p:cNvCxnSpPr>
            <a:stCxn id="28" idx="2"/>
          </p:cNvCxnSpPr>
          <p:nvPr/>
        </p:nvCxnSpPr>
        <p:spPr>
          <a:xfrm flipH="1">
            <a:off x="5820418" y="3320086"/>
            <a:ext cx="2" cy="683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phic 32" descr="Wave">
            <a:extLst>
              <a:ext uri="{FF2B5EF4-FFF2-40B4-BE49-F238E27FC236}">
                <a16:creationId xmlns:a16="http://schemas.microsoft.com/office/drawing/2014/main" id="{5393EE03-EDEF-434B-A96F-F1CF5891EF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08066" y="3969772"/>
            <a:ext cx="914400" cy="914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653573-50CD-7649-AF00-3E1BA09A8E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463" y="3037293"/>
            <a:ext cx="1172928" cy="63746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BE79DB1-83FD-1E45-A8D1-9CC53D252E87}"/>
              </a:ext>
            </a:extLst>
          </p:cNvPr>
          <p:cNvCxnSpPr/>
          <p:nvPr/>
        </p:nvCxnSpPr>
        <p:spPr>
          <a:xfrm>
            <a:off x="5822466" y="3969772"/>
            <a:ext cx="24813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0DB5F33-03D6-9948-A949-4C014CCF84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4089" y="3789523"/>
            <a:ext cx="150879" cy="2179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F63045-C9FB-E843-8864-63ABAD43C9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345" y="2095977"/>
            <a:ext cx="1447800" cy="1676400"/>
          </a:xfrm>
          <a:prstGeom prst="rect">
            <a:avLst/>
          </a:prstGeom>
        </p:spPr>
      </p:pic>
      <p:sp>
        <p:nvSpPr>
          <p:cNvPr id="25" name="Freeform 24">
            <a:extLst>
              <a:ext uri="{FF2B5EF4-FFF2-40B4-BE49-F238E27FC236}">
                <a16:creationId xmlns:a16="http://schemas.microsoft.com/office/drawing/2014/main" id="{9D740789-21EC-D845-8E05-9619249908B5}"/>
              </a:ext>
            </a:extLst>
          </p:cNvPr>
          <p:cNvSpPr/>
          <p:nvPr/>
        </p:nvSpPr>
        <p:spPr>
          <a:xfrm>
            <a:off x="3609474" y="1886552"/>
            <a:ext cx="1222408" cy="1799924"/>
          </a:xfrm>
          <a:custGeom>
            <a:avLst/>
            <a:gdLst>
              <a:gd name="connsiteX0" fmla="*/ 0 w 1222408"/>
              <a:gd name="connsiteY0" fmla="*/ 0 h 1799924"/>
              <a:gd name="connsiteX1" fmla="*/ 0 w 1222408"/>
              <a:gd name="connsiteY1" fmla="*/ 606391 h 1799924"/>
              <a:gd name="connsiteX2" fmla="*/ 1222408 w 1222408"/>
              <a:gd name="connsiteY2" fmla="*/ 1799924 h 1799924"/>
              <a:gd name="connsiteX3" fmla="*/ 1203158 w 1222408"/>
              <a:gd name="connsiteY3" fmla="*/ 9625 h 179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2408" h="1799924">
                <a:moveTo>
                  <a:pt x="0" y="0"/>
                </a:moveTo>
                <a:lnTo>
                  <a:pt x="0" y="606391"/>
                </a:lnTo>
                <a:lnTo>
                  <a:pt x="1222408" y="1799924"/>
                </a:lnTo>
                <a:lnTo>
                  <a:pt x="1203158" y="9625"/>
                </a:lnTo>
              </a:path>
            </a:pathLst>
          </a:custGeom>
          <a:solidFill>
            <a:schemeClr val="bg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03B2E07-5316-0F42-A029-F95B331796BE}"/>
              </a:ext>
            </a:extLst>
          </p:cNvPr>
          <p:cNvSpPr txBox="1"/>
          <p:nvPr/>
        </p:nvSpPr>
        <p:spPr>
          <a:xfrm>
            <a:off x="6313331" y="3224963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[-10,60]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BEF946-658E-664E-869F-144BCBE5DB7B}"/>
              </a:ext>
            </a:extLst>
          </p:cNvPr>
          <p:cNvSpPr txBox="1"/>
          <p:nvPr/>
        </p:nvSpPr>
        <p:spPr>
          <a:xfrm>
            <a:off x="8259892" y="3214877"/>
            <a:ext cx="1020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[-30,60]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03776F-224D-1544-BB01-148EB220BC89}"/>
              </a:ext>
            </a:extLst>
          </p:cNvPr>
          <p:cNvGrpSpPr/>
          <p:nvPr/>
        </p:nvGrpSpPr>
        <p:grpSpPr>
          <a:xfrm>
            <a:off x="6427641" y="2319368"/>
            <a:ext cx="834887" cy="983702"/>
            <a:chOff x="2118967" y="2309880"/>
            <a:chExt cx="834887" cy="983702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F4713B5-D450-664F-860F-C211FBA90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C7E0027-F742-9A47-A707-95D7E1C3C12D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3EC60CE-F6DC-CF46-9F1D-B7E7E44478C7}"/>
              </a:ext>
            </a:extLst>
          </p:cNvPr>
          <p:cNvGrpSpPr/>
          <p:nvPr/>
        </p:nvGrpSpPr>
        <p:grpSpPr>
          <a:xfrm>
            <a:off x="8309113" y="2323647"/>
            <a:ext cx="834887" cy="983702"/>
            <a:chOff x="2118967" y="2309880"/>
            <a:chExt cx="834887" cy="983702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08058942-49E3-6E48-B0F0-6046F742C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9861" y="2309880"/>
              <a:ext cx="673100" cy="949671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4952C2B-EB42-854E-B1D7-1F83C89282FE}"/>
                </a:ext>
              </a:extLst>
            </p:cNvPr>
            <p:cNvSpPr txBox="1"/>
            <p:nvPr/>
          </p:nvSpPr>
          <p:spPr>
            <a:xfrm>
              <a:off x="2118967" y="2708807"/>
              <a:ext cx="8348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30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42288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BB4BD-BA61-3445-BB1E-605FA90BD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Control Barrier Function (CBF)?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3CBF3-7A49-CE48-A3A3-33BCB0B14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3A2DE69-05E2-CC4A-A02C-FFD3025F0F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39" y="1352558"/>
            <a:ext cx="7511353" cy="1830435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682BA-8DE9-644E-824E-D862A70BC5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04040" y="3212654"/>
            <a:ext cx="5956006" cy="1499717"/>
          </a:xfrm>
        </p:spPr>
        <p:txBody>
          <a:bodyPr/>
          <a:lstStyle/>
          <a:p>
            <a:r>
              <a:rPr lang="en-US" dirty="0"/>
              <a:t>Generalizes </a:t>
            </a:r>
          </a:p>
          <a:p>
            <a:endParaRPr lang="en-US" dirty="0"/>
          </a:p>
          <a:p>
            <a:r>
              <a:rPr lang="en-US" dirty="0"/>
              <a:t>With:</a:t>
            </a:r>
          </a:p>
          <a:p>
            <a:pPr marL="22225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F7D6C-6CCD-2248-944A-558A0D0B6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415" y="3121457"/>
            <a:ext cx="1171120" cy="636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725C7B-21B6-8346-8CF4-FCE365A99C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3415" y="3899701"/>
            <a:ext cx="832177" cy="2297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3790CE-6038-0845-83EC-FC2D450696E1}"/>
              </a:ext>
            </a:extLst>
          </p:cNvPr>
          <p:cNvSpPr/>
          <p:nvPr/>
        </p:nvSpPr>
        <p:spPr>
          <a:xfrm>
            <a:off x="7799502" y="2210084"/>
            <a:ext cx="441083" cy="658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839346-4DB6-9D43-8B32-85687E4EDD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415" y="4344458"/>
            <a:ext cx="1859185" cy="367913"/>
          </a:xfrm>
          <a:prstGeom prst="rect">
            <a:avLst/>
          </a:prstGeom>
        </p:spPr>
      </p:pic>
      <p:sp>
        <p:nvSpPr>
          <p:cNvPr id="11" name="Google Shape;588;p35">
            <a:extLst>
              <a:ext uri="{FF2B5EF4-FFF2-40B4-BE49-F238E27FC236}">
                <a16:creationId xmlns:a16="http://schemas.microsoft.com/office/drawing/2014/main" id="{CEABBC4D-7AA3-8140-9BF6-160E0F1219A5}"/>
              </a:ext>
            </a:extLst>
          </p:cNvPr>
          <p:cNvSpPr txBox="1"/>
          <p:nvPr/>
        </p:nvSpPr>
        <p:spPr>
          <a:xfrm rot="20861764">
            <a:off x="6801201" y="4104613"/>
            <a:ext cx="1985110" cy="4308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n-GB" sz="1600" dirty="0"/>
              <a:t>What about BTs?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6EDC3D-8463-484F-BCC2-C95E320C21B7}"/>
              </a:ext>
            </a:extLst>
          </p:cNvPr>
          <p:cNvSpPr/>
          <p:nvPr/>
        </p:nvSpPr>
        <p:spPr>
          <a:xfrm>
            <a:off x="3854245" y="2654710"/>
            <a:ext cx="3480619" cy="3504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2384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F77DA-A2FF-F449-AA6F-C1813738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set invariance for BT convergence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B5BF6-258F-174B-8226-2E841239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2BA2984-BA70-4540-8CC4-971041FC4B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8602" y="925626"/>
            <a:ext cx="7026923" cy="3612000"/>
          </a:xfrm>
        </p:spPr>
        <p:txBody>
          <a:bodyPr/>
          <a:lstStyle/>
          <a:p>
            <a:r>
              <a:rPr lang="en-US" sz="2000" dirty="0"/>
              <a:t>We want the BT to </a:t>
            </a:r>
          </a:p>
          <a:p>
            <a:pPr lvl="1"/>
            <a:r>
              <a:rPr lang="en-US" sz="1800" dirty="0"/>
              <a:t>progress to the “right” next action and avoid the “wrong” ones</a:t>
            </a:r>
          </a:p>
          <a:p>
            <a:pPr lvl="1"/>
            <a:r>
              <a:rPr lang="en-US" sz="1800" dirty="0"/>
              <a:t>not violate achieved subgoals</a:t>
            </a:r>
          </a:p>
          <a:p>
            <a:r>
              <a:rPr lang="en-US" sz="2000" dirty="0"/>
              <a:t>Avoid moving into “unsafe” area</a:t>
            </a:r>
          </a:p>
          <a:p>
            <a:r>
              <a:rPr lang="en-US" sz="2000" dirty="0"/>
              <a:t>Avoid running out of batteries</a:t>
            </a:r>
          </a:p>
          <a:p>
            <a:r>
              <a:rPr lang="en-US" sz="2000" dirty="0"/>
              <a:t>Arrive on time</a:t>
            </a:r>
          </a:p>
          <a:p>
            <a:r>
              <a:rPr lang="en-US" sz="2000" dirty="0"/>
              <a:t>Stay inside communication range</a:t>
            </a:r>
          </a:p>
          <a:p>
            <a:r>
              <a:rPr lang="en-US" sz="2000" dirty="0"/>
              <a:t>Avoid “giving same fork to two guests”</a:t>
            </a:r>
          </a:p>
          <a:p>
            <a:endParaRPr lang="en-US" sz="2000" dirty="0"/>
          </a:p>
          <a:p>
            <a:r>
              <a:rPr lang="en-US" sz="2000" dirty="0"/>
              <a:t>Keep some </a:t>
            </a:r>
            <a:r>
              <a:rPr lang="en-US" sz="2000" b="1" dirty="0"/>
              <a:t>set invariant</a:t>
            </a:r>
          </a:p>
          <a:p>
            <a:endParaRPr lang="en-US" dirty="0"/>
          </a:p>
        </p:txBody>
      </p:sp>
      <p:pic>
        <p:nvPicPr>
          <p:cNvPr id="9" name="Graphic 8" descr="Table setting">
            <a:extLst>
              <a:ext uri="{FF2B5EF4-FFF2-40B4-BE49-F238E27FC236}">
                <a16:creationId xmlns:a16="http://schemas.microsoft.com/office/drawing/2014/main" id="{B44CE3E9-19E6-8F4C-9587-97E2993E2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6283" y="-834135"/>
            <a:ext cx="914400" cy="914400"/>
          </a:xfrm>
          <a:prstGeom prst="rect">
            <a:avLst/>
          </a:prstGeom>
        </p:spPr>
      </p:pic>
      <p:pic>
        <p:nvPicPr>
          <p:cNvPr id="15" name="Graphic 14" descr="Table and chairs">
            <a:extLst>
              <a:ext uri="{FF2B5EF4-FFF2-40B4-BE49-F238E27FC236}">
                <a16:creationId xmlns:a16="http://schemas.microsoft.com/office/drawing/2014/main" id="{BBADFB39-C35F-1F44-80BB-2A71FEBB05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7998" y="3205087"/>
            <a:ext cx="1652954" cy="15193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532AB63-8B26-2142-882F-819AC9F1B4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481" y="808878"/>
            <a:ext cx="1208861" cy="649925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EEB281AA-C7BA-8040-8CE7-D258F26FBB75}"/>
              </a:ext>
            </a:extLst>
          </p:cNvPr>
          <p:cNvGrpSpPr/>
          <p:nvPr/>
        </p:nvGrpSpPr>
        <p:grpSpPr>
          <a:xfrm>
            <a:off x="6260122" y="1765154"/>
            <a:ext cx="2705785" cy="1089708"/>
            <a:chOff x="6260122" y="1765154"/>
            <a:chExt cx="2705785" cy="1089708"/>
          </a:xfrm>
        </p:grpSpPr>
        <p:pic>
          <p:nvPicPr>
            <p:cNvPr id="21" name="Graphic 20" descr="Target">
              <a:extLst>
                <a:ext uri="{FF2B5EF4-FFF2-40B4-BE49-F238E27FC236}">
                  <a16:creationId xmlns:a16="http://schemas.microsoft.com/office/drawing/2014/main" id="{A70828AF-6E1C-4447-A4B1-D33A50A65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424547" y="2077086"/>
              <a:ext cx="541360" cy="541360"/>
            </a:xfrm>
            <a:prstGeom prst="rect">
              <a:avLst/>
            </a:prstGeom>
          </p:spPr>
        </p:pic>
        <p:pic>
          <p:nvPicPr>
            <p:cNvPr id="27" name="Graphic 26" descr="Robot">
              <a:extLst>
                <a:ext uri="{FF2B5EF4-FFF2-40B4-BE49-F238E27FC236}">
                  <a16:creationId xmlns:a16="http://schemas.microsoft.com/office/drawing/2014/main" id="{9C5DCAF4-DB3D-E647-9D5C-D73CE71BA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260122" y="2020181"/>
              <a:ext cx="834681" cy="83468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1428123-2A87-9548-8ADD-CC003F126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4803" y="1765154"/>
              <a:ext cx="1195652" cy="1089708"/>
            </a:xfrm>
            <a:prstGeom prst="rect">
              <a:avLst/>
            </a:prstGeom>
          </p:spPr>
        </p:pic>
      </p:grpSp>
      <p:pic>
        <p:nvPicPr>
          <p:cNvPr id="17" name="Graphic 16" descr="Fork">
            <a:extLst>
              <a:ext uri="{FF2B5EF4-FFF2-40B4-BE49-F238E27FC236}">
                <a16:creationId xmlns:a16="http://schemas.microsoft.com/office/drawing/2014/main" id="{015871A3-3AB9-814B-8757-FF2FF1AFD2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07275" y="3276305"/>
            <a:ext cx="457200" cy="457200"/>
          </a:xfrm>
          <a:prstGeom prst="rect">
            <a:avLst/>
          </a:prstGeom>
        </p:spPr>
      </p:pic>
      <p:sp>
        <p:nvSpPr>
          <p:cNvPr id="32" name="Google Shape;588;p35">
            <a:extLst>
              <a:ext uri="{FF2B5EF4-FFF2-40B4-BE49-F238E27FC236}">
                <a16:creationId xmlns:a16="http://schemas.microsoft.com/office/drawing/2014/main" id="{685FB581-183D-6541-9A57-5A1B1E183AAB}"/>
              </a:ext>
            </a:extLst>
          </p:cNvPr>
          <p:cNvSpPr txBox="1"/>
          <p:nvPr/>
        </p:nvSpPr>
        <p:spPr>
          <a:xfrm rot="20861764">
            <a:off x="5154107" y="4415584"/>
            <a:ext cx="1985110" cy="4308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n-GB" sz="1600" dirty="0"/>
              <a:t>Earlier videos…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077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-0.00339 C 0.00903 -0.07623 0.02101 -0.14907 0.03108 -0.14815 C 0.04097 -0.14753 0.04913 -0.07284 0.05729 0.00216 " pathEditMode="relative" ptsTypes="AAA">
                                      <p:cBhvr>
                                        <p:cTn id="7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B232322-BAB6-3045-99E6-81F2C7D03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02" y="1010887"/>
            <a:ext cx="6045778" cy="3612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0EF95AE-1F7F-F241-A643-CCAD31F66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8083537" cy="673874"/>
          </a:xfrm>
        </p:spPr>
        <p:txBody>
          <a:bodyPr/>
          <a:lstStyle/>
          <a:p>
            <a:r>
              <a:rPr lang="en-US" sz="2000" dirty="0"/>
              <a:t>From: </a:t>
            </a:r>
            <a:r>
              <a:rPr lang="en-US" sz="2000" b="0" dirty="0"/>
              <a:t>4 Common Bugs in Backward Chained Behavior Trees</a:t>
            </a:r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647A73-AB1A-AB44-8764-9F5764CAA8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900" y="1112400"/>
            <a:ext cx="4237347" cy="3612000"/>
          </a:xfrm>
        </p:spPr>
        <p:txBody>
          <a:bodyPr/>
          <a:lstStyle/>
          <a:p>
            <a:r>
              <a:rPr lang="en-US" dirty="0"/>
              <a:t>Action achieves Post-condition in finite time</a:t>
            </a:r>
          </a:p>
          <a:p>
            <a:pPr lvl="1"/>
            <a:r>
              <a:rPr lang="en-US" dirty="0"/>
              <a:t>Move to Object satisfies Robot near Object</a:t>
            </a:r>
          </a:p>
          <a:p>
            <a:r>
              <a:rPr lang="en-US" dirty="0"/>
              <a:t>Action does not violate key previously achieved subgoals</a:t>
            </a:r>
          </a:p>
          <a:p>
            <a:pPr lvl="1"/>
            <a:r>
              <a:rPr lang="en-US" dirty="0"/>
              <a:t>Move to Object does not violate In Safe Area</a:t>
            </a:r>
          </a:p>
          <a:p>
            <a:r>
              <a:rPr lang="en-US" dirty="0"/>
              <a:t>Action does not violate conditions needed for later actions</a:t>
            </a:r>
          </a:p>
          <a:p>
            <a:pPr lvl="1"/>
            <a:r>
              <a:rPr lang="en-US" dirty="0"/>
              <a:t>Move to Object does not destroy passage to goal area (Free path to object exists)</a:t>
            </a:r>
          </a:p>
          <a:p>
            <a:r>
              <a:rPr lang="en-US" dirty="0"/>
              <a:t>Action does not invoke previously failed subtree</a:t>
            </a:r>
          </a:p>
          <a:p>
            <a:pPr lvl="1"/>
            <a:r>
              <a:rPr lang="en-US" dirty="0"/>
              <a:t>Do Task and Earn $ does not invoke Move to Object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C9DB4E-4B15-C84A-A52E-A3B67311DEEE}"/>
              </a:ext>
            </a:extLst>
          </p:cNvPr>
          <p:cNvCxnSpPr>
            <a:cxnSpLocks/>
          </p:cNvCxnSpPr>
          <p:nvPr/>
        </p:nvCxnSpPr>
        <p:spPr>
          <a:xfrm flipH="1" flipV="1">
            <a:off x="5591908" y="4132613"/>
            <a:ext cx="321037" cy="1187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E94A176-2554-464B-BD38-5A1C1F5D5FBC}"/>
              </a:ext>
            </a:extLst>
          </p:cNvPr>
          <p:cNvCxnSpPr>
            <a:cxnSpLocks/>
          </p:cNvCxnSpPr>
          <p:nvPr/>
        </p:nvCxnSpPr>
        <p:spPr>
          <a:xfrm flipH="1" flipV="1">
            <a:off x="4885927" y="2031417"/>
            <a:ext cx="1286516" cy="2167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18796B-5188-1A40-A5D5-BA5D6754874D}"/>
              </a:ext>
            </a:extLst>
          </p:cNvPr>
          <p:cNvCxnSpPr>
            <a:cxnSpLocks/>
          </p:cNvCxnSpPr>
          <p:nvPr/>
        </p:nvCxnSpPr>
        <p:spPr>
          <a:xfrm flipV="1">
            <a:off x="6345625" y="3922776"/>
            <a:ext cx="66734" cy="309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4661317-0D39-C246-809D-209A8BD45BCB}"/>
              </a:ext>
            </a:extLst>
          </p:cNvPr>
          <p:cNvCxnSpPr>
            <a:cxnSpLocks/>
          </p:cNvCxnSpPr>
          <p:nvPr/>
        </p:nvCxnSpPr>
        <p:spPr>
          <a:xfrm flipH="1">
            <a:off x="6672264" y="3586163"/>
            <a:ext cx="1849436" cy="912704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5A52A8E-52A5-3F4D-8053-EFD726ADA356}"/>
              </a:ext>
            </a:extLst>
          </p:cNvPr>
          <p:cNvSpPr/>
          <p:nvPr/>
        </p:nvSpPr>
        <p:spPr>
          <a:xfrm>
            <a:off x="215900" y="1913206"/>
            <a:ext cx="4170206" cy="29785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3322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0E2F51-8BF6-AE41-80BA-EDA69C192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43" y="2621524"/>
            <a:ext cx="2619226" cy="215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2A401F-9F1A-C143-9417-22D90B26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463" y="251752"/>
            <a:ext cx="7832712" cy="673874"/>
          </a:xfrm>
        </p:spPr>
        <p:txBody>
          <a:bodyPr/>
          <a:lstStyle/>
          <a:p>
            <a:r>
              <a:rPr lang="en-US" sz="1800" dirty="0"/>
              <a:t>From: </a:t>
            </a:r>
            <a:r>
              <a:rPr lang="en-US" sz="1800" b="0" dirty="0"/>
              <a:t>Analyzing Behavior Trees as Discontinuous Dynamical Systems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131E6-0827-6747-848C-C8EED611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8665CA-A53A-4B4E-8E90-B7546AB29AD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88" y="1083733"/>
            <a:ext cx="4077429" cy="3360981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17A213-40BF-A045-8CAD-A4C21BC305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7417" y="1254015"/>
            <a:ext cx="3617383" cy="1035724"/>
          </a:xfrm>
        </p:spPr>
        <p:txBody>
          <a:bodyPr/>
          <a:lstStyle/>
          <a:p>
            <a:r>
              <a:rPr lang="en-US" dirty="0"/>
              <a:t>If we only have transitions as shown by arrows (in finite time)…</a:t>
            </a:r>
          </a:p>
          <a:p>
            <a:r>
              <a:rPr lang="en-US" dirty="0"/>
              <a:t>Then all executions lead to Success (S</a:t>
            </a:r>
            <a:r>
              <a:rPr lang="en-US" baseline="-25000" dirty="0"/>
              <a:t>0</a:t>
            </a:r>
            <a:r>
              <a:rPr lang="en-US" dirty="0"/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F12E0E5-D83E-664A-A263-E9D10FBF7A94}"/>
              </a:ext>
            </a:extLst>
          </p:cNvPr>
          <p:cNvCxnSpPr>
            <a:cxnSpLocks/>
          </p:cNvCxnSpPr>
          <p:nvPr/>
        </p:nvCxnSpPr>
        <p:spPr>
          <a:xfrm>
            <a:off x="4572000" y="4444714"/>
            <a:ext cx="14199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A287081-98AB-5B41-9343-9252A8C32555}"/>
              </a:ext>
            </a:extLst>
          </p:cNvPr>
          <p:cNvCxnSpPr>
            <a:cxnSpLocks/>
          </p:cNvCxnSpPr>
          <p:nvPr/>
        </p:nvCxnSpPr>
        <p:spPr>
          <a:xfrm flipV="1">
            <a:off x="4608275" y="3185756"/>
            <a:ext cx="0" cy="1258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8A4CE36-6CF4-424C-A22C-A6541C8707DB}"/>
              </a:ext>
            </a:extLst>
          </p:cNvPr>
          <p:cNvSpPr txBox="1"/>
          <p:nvPr/>
        </p:nvSpPr>
        <p:spPr>
          <a:xfrm>
            <a:off x="6064549" y="4251896"/>
            <a:ext cx="473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 </a:t>
            </a:r>
            <a:r>
              <a:rPr lang="en-US" sz="2000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1</a:t>
            </a:r>
            <a:endParaRPr lang="en-US" i="1" baseline="-25000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38B0A4-1603-6141-BBC8-ECB2C519A80E}"/>
              </a:ext>
            </a:extLst>
          </p:cNvPr>
          <p:cNvSpPr txBox="1"/>
          <p:nvPr/>
        </p:nvSpPr>
        <p:spPr>
          <a:xfrm>
            <a:off x="4427031" y="2832726"/>
            <a:ext cx="431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x</a:t>
            </a:r>
            <a:r>
              <a:rPr lang="en-US" sz="2000" i="1" baseline="-25000" dirty="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2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BD838D-3C5D-874F-A6AD-BF24B2C5434F}"/>
              </a:ext>
            </a:extLst>
          </p:cNvPr>
          <p:cNvSpPr/>
          <p:nvPr/>
        </p:nvSpPr>
        <p:spPr>
          <a:xfrm>
            <a:off x="1544528" y="3185756"/>
            <a:ext cx="2416629" cy="15947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484CD1-39EB-4C45-9021-D9F0D8F52E54}"/>
              </a:ext>
            </a:extLst>
          </p:cNvPr>
          <p:cNvCxnSpPr>
            <a:cxnSpLocks/>
          </p:cNvCxnSpPr>
          <p:nvPr/>
        </p:nvCxnSpPr>
        <p:spPr>
          <a:xfrm>
            <a:off x="2487064" y="3398083"/>
            <a:ext cx="1015791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D1D5CB-CC9C-C342-9EE6-C3E4F06FB0C4}"/>
              </a:ext>
            </a:extLst>
          </p:cNvPr>
          <p:cNvCxnSpPr>
            <a:cxnSpLocks/>
          </p:cNvCxnSpPr>
          <p:nvPr/>
        </p:nvCxnSpPr>
        <p:spPr>
          <a:xfrm>
            <a:off x="2538946" y="4195780"/>
            <a:ext cx="382745" cy="29196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40171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86597140-2AB7-B842-911F-1A5380757139}"/>
              </a:ext>
            </a:extLst>
          </p:cNvPr>
          <p:cNvGrpSpPr/>
          <p:nvPr/>
        </p:nvGrpSpPr>
        <p:grpSpPr>
          <a:xfrm>
            <a:off x="6171020" y="380776"/>
            <a:ext cx="2899500" cy="2658922"/>
            <a:chOff x="209382" y="1633737"/>
            <a:chExt cx="2899500" cy="265892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C21E55D-1976-B14F-902B-E0CB6F3DB0E1}"/>
                </a:ext>
              </a:extLst>
            </p:cNvPr>
            <p:cNvSpPr/>
            <p:nvPr/>
          </p:nvSpPr>
          <p:spPr>
            <a:xfrm>
              <a:off x="209382" y="1633737"/>
              <a:ext cx="2899500" cy="2658922"/>
            </a:xfrm>
            <a:prstGeom prst="ellipse">
              <a:avLst/>
            </a:prstGeom>
            <a:solidFill>
              <a:srgbClr val="00B05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17" descr="Wireless router">
              <a:extLst>
                <a:ext uri="{FF2B5EF4-FFF2-40B4-BE49-F238E27FC236}">
                  <a16:creationId xmlns:a16="http://schemas.microsoft.com/office/drawing/2014/main" id="{65EBC335-C5E2-AE4A-9131-3ADB91B4A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99771" y="2413488"/>
              <a:ext cx="914400" cy="914400"/>
            </a:xfrm>
            <a:prstGeom prst="rect">
              <a:avLst/>
            </a:prstGeom>
          </p:spPr>
        </p:pic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7A737D59-FFD0-7A4E-B9D5-E08907FB1A09}"/>
              </a:ext>
            </a:extLst>
          </p:cNvPr>
          <p:cNvSpPr/>
          <p:nvPr/>
        </p:nvSpPr>
        <p:spPr>
          <a:xfrm>
            <a:off x="4864969" y="1680686"/>
            <a:ext cx="4339883" cy="4003195"/>
          </a:xfrm>
          <a:prstGeom prst="ellipse">
            <a:avLst/>
          </a:prstGeom>
          <a:solidFill>
            <a:srgbClr val="00B050">
              <a:alpha val="3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CF77DA-A2FF-F449-AA6F-C1813738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keep all sets invariant?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B5BF6-258F-174B-8226-2E841239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9</a:t>
            </a:fld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1C3CF83-091E-F941-A7BD-496C63C66BE4}"/>
              </a:ext>
            </a:extLst>
          </p:cNvPr>
          <p:cNvGrpSpPr/>
          <p:nvPr/>
        </p:nvGrpSpPr>
        <p:grpSpPr>
          <a:xfrm>
            <a:off x="1361839" y="3039698"/>
            <a:ext cx="2181493" cy="2233707"/>
            <a:chOff x="6287258" y="978591"/>
            <a:chExt cx="2181493" cy="223370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CA7C438-5519-604A-8ACB-404547BA67E4}"/>
                </a:ext>
              </a:extLst>
            </p:cNvPr>
            <p:cNvSpPr/>
            <p:nvPr/>
          </p:nvSpPr>
          <p:spPr>
            <a:xfrm>
              <a:off x="6287258" y="978591"/>
              <a:ext cx="2181493" cy="2233707"/>
            </a:xfrm>
            <a:prstGeom prst="ellipse">
              <a:avLst/>
            </a:prstGeom>
            <a:solidFill>
              <a:srgbClr val="FF000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Graphic 6" descr="Child with balloon">
              <a:extLst>
                <a:ext uri="{FF2B5EF4-FFF2-40B4-BE49-F238E27FC236}">
                  <a16:creationId xmlns:a16="http://schemas.microsoft.com/office/drawing/2014/main" id="{00DDCCE5-FCDF-264A-B75B-4B9504F46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55703" y="1479604"/>
              <a:ext cx="914400" cy="914400"/>
            </a:xfrm>
            <a:prstGeom prst="rect">
              <a:avLst/>
            </a:prstGeom>
          </p:spPr>
        </p:pic>
      </p:grpSp>
      <p:pic>
        <p:nvPicPr>
          <p:cNvPr id="8" name="Graphic 7" descr="Robot">
            <a:extLst>
              <a:ext uri="{FF2B5EF4-FFF2-40B4-BE49-F238E27FC236}">
                <a16:creationId xmlns:a16="http://schemas.microsoft.com/office/drawing/2014/main" id="{26E0535C-4B4C-114B-BE3D-CFE5757C01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4366" y="1979826"/>
            <a:ext cx="834681" cy="834681"/>
          </a:xfrm>
          <a:prstGeom prst="rect">
            <a:avLst/>
          </a:prstGeo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C49826-A0BB-0544-938E-ECEC8BB434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3277547" cy="2233707"/>
          </a:xfrm>
        </p:spPr>
        <p:txBody>
          <a:bodyPr/>
          <a:lstStyle/>
          <a:p>
            <a:r>
              <a:rPr lang="en-US" dirty="0"/>
              <a:t>No…</a:t>
            </a:r>
          </a:p>
          <a:p>
            <a:r>
              <a:rPr lang="en-US" dirty="0"/>
              <a:t>Tradeoffs are needed…</a:t>
            </a:r>
          </a:p>
          <a:p>
            <a:r>
              <a:rPr lang="en-US" dirty="0"/>
              <a:t>Violate least important subgoal!</a:t>
            </a:r>
          </a:p>
        </p:txBody>
      </p:sp>
      <p:pic>
        <p:nvPicPr>
          <p:cNvPr id="24" name="Content Placeholder 9" descr="High voltage">
            <a:extLst>
              <a:ext uri="{FF2B5EF4-FFF2-40B4-BE49-F238E27FC236}">
                <a16:creationId xmlns:a16="http://schemas.microsoft.com/office/drawing/2014/main" id="{25D9135D-431C-4E4F-8F40-00D28C3702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00278" y="3428068"/>
            <a:ext cx="480294" cy="48029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99E2CC4-8B36-2B43-9310-FD0C7099CC07}"/>
              </a:ext>
            </a:extLst>
          </p:cNvPr>
          <p:cNvSpPr/>
          <p:nvPr/>
        </p:nvSpPr>
        <p:spPr>
          <a:xfrm>
            <a:off x="6171020" y="3039698"/>
            <a:ext cx="2169942" cy="3064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0989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0.00154 C 0.02604 0.01821 0.04965 0.03797 0.0717 0.04229 C 0.09375 0.04692 0.10764 0.03426 0.1349 0.02593 C 0.16198 0.01791 0.20399 -0.00092 0.2349 -0.00679 C 0.26562 -0.01296 0.29896 -0.01018 0.31944 -0.00956 C 0.33993 -0.00925 0.33507 -0.00493 0.35781 -0.00401 C 0.38073 -0.00308 0.41858 -0.0037 0.45642 -0.00401 " pathEditMode="relative" ptsTypes="AAAAAAA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86597140-2AB7-B842-911F-1A5380757139}"/>
              </a:ext>
            </a:extLst>
          </p:cNvPr>
          <p:cNvGrpSpPr/>
          <p:nvPr/>
        </p:nvGrpSpPr>
        <p:grpSpPr>
          <a:xfrm>
            <a:off x="5386025" y="1500194"/>
            <a:ext cx="2899500" cy="2658922"/>
            <a:chOff x="209382" y="1633737"/>
            <a:chExt cx="2899500" cy="265892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C21E55D-1976-B14F-902B-E0CB6F3DB0E1}"/>
                </a:ext>
              </a:extLst>
            </p:cNvPr>
            <p:cNvSpPr/>
            <p:nvPr/>
          </p:nvSpPr>
          <p:spPr>
            <a:xfrm>
              <a:off x="209382" y="1633737"/>
              <a:ext cx="2899500" cy="2658922"/>
            </a:xfrm>
            <a:prstGeom prst="ellipse">
              <a:avLst/>
            </a:prstGeom>
            <a:solidFill>
              <a:srgbClr val="00B05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17" descr="Wireless router">
              <a:extLst>
                <a:ext uri="{FF2B5EF4-FFF2-40B4-BE49-F238E27FC236}">
                  <a16:creationId xmlns:a16="http://schemas.microsoft.com/office/drawing/2014/main" id="{65EBC335-C5E2-AE4A-9131-3ADB91B4A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99771" y="2413488"/>
              <a:ext cx="914400" cy="914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CF77DA-A2FF-F449-AA6F-C1813738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set illustrations (notation)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B5BF6-258F-174B-8226-2E841239F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8" name="Graphic 7" descr="Robot">
            <a:extLst>
              <a:ext uri="{FF2B5EF4-FFF2-40B4-BE49-F238E27FC236}">
                <a16:creationId xmlns:a16="http://schemas.microsoft.com/office/drawing/2014/main" id="{26E0535C-4B4C-114B-BE3D-CFE5757C0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0844" y="2107842"/>
            <a:ext cx="834681" cy="834681"/>
          </a:xfrm>
          <a:prstGeom prst="rect">
            <a:avLst/>
          </a:prstGeom>
        </p:spPr>
      </p:pic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C49826-A0BB-0544-938E-ECEC8BB434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2000" y="1112400"/>
            <a:ext cx="3857472" cy="2233707"/>
          </a:xfrm>
        </p:spPr>
        <p:txBody>
          <a:bodyPr/>
          <a:lstStyle/>
          <a:p>
            <a:r>
              <a:rPr lang="en-US" dirty="0"/>
              <a:t>How do we illustrate a set of controls?</a:t>
            </a:r>
          </a:p>
          <a:p>
            <a:r>
              <a:rPr lang="en-US" dirty="0"/>
              <a:t>If control is velocity</a:t>
            </a:r>
          </a:p>
          <a:p>
            <a:pPr lvl="1"/>
            <a:r>
              <a:rPr lang="en-US" dirty="0"/>
              <a:t>use vectors</a:t>
            </a:r>
          </a:p>
          <a:p>
            <a:pPr lvl="1"/>
            <a:r>
              <a:rPr lang="en-US" dirty="0"/>
              <a:t>set of vectors (pie chart)</a:t>
            </a:r>
          </a:p>
        </p:txBody>
      </p:sp>
      <p:sp>
        <p:nvSpPr>
          <p:cNvPr id="15" name="Pie 14">
            <a:extLst>
              <a:ext uri="{FF2B5EF4-FFF2-40B4-BE49-F238E27FC236}">
                <a16:creationId xmlns:a16="http://schemas.microsoft.com/office/drawing/2014/main" id="{027FCBFD-FAC7-1B40-838B-7E2A5D9C75D1}"/>
              </a:ext>
            </a:extLst>
          </p:cNvPr>
          <p:cNvSpPr/>
          <p:nvPr/>
        </p:nvSpPr>
        <p:spPr>
          <a:xfrm>
            <a:off x="1532303" y="2774648"/>
            <a:ext cx="1255729" cy="1112263"/>
          </a:xfrm>
          <a:prstGeom prst="pie">
            <a:avLst>
              <a:gd name="adj1" fmla="val 3497053"/>
              <a:gd name="adj2" fmla="val 15556583"/>
            </a:avLst>
          </a:prstGeom>
          <a:solidFill>
            <a:srgbClr val="92D050">
              <a:alpha val="375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515532D-1719-3C41-9F0B-FAD826EA9024}"/>
              </a:ext>
            </a:extLst>
          </p:cNvPr>
          <p:cNvCxnSpPr>
            <a:cxnSpLocks/>
          </p:cNvCxnSpPr>
          <p:nvPr/>
        </p:nvCxnSpPr>
        <p:spPr>
          <a:xfrm flipH="1" flipV="1">
            <a:off x="1932034" y="2829655"/>
            <a:ext cx="200452" cy="491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3A03F39-02B4-9B4F-986E-1A67081910EB}"/>
              </a:ext>
            </a:extLst>
          </p:cNvPr>
          <p:cNvCxnSpPr>
            <a:cxnSpLocks/>
          </p:cNvCxnSpPr>
          <p:nvPr/>
        </p:nvCxnSpPr>
        <p:spPr>
          <a:xfrm flipH="1" flipV="1">
            <a:off x="1603802" y="3103574"/>
            <a:ext cx="556367" cy="242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82DC2C3-FAC2-8E43-A1E4-875F613285FE}"/>
              </a:ext>
            </a:extLst>
          </p:cNvPr>
          <p:cNvCxnSpPr>
            <a:cxnSpLocks/>
          </p:cNvCxnSpPr>
          <p:nvPr/>
        </p:nvCxnSpPr>
        <p:spPr>
          <a:xfrm flipH="1">
            <a:off x="1613742" y="3346106"/>
            <a:ext cx="518744" cy="186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C3ADA19-D796-9D41-AD55-3129912A6CAA}"/>
              </a:ext>
            </a:extLst>
          </p:cNvPr>
          <p:cNvCxnSpPr>
            <a:cxnSpLocks/>
          </p:cNvCxnSpPr>
          <p:nvPr/>
        </p:nvCxnSpPr>
        <p:spPr>
          <a:xfrm flipH="1">
            <a:off x="1917754" y="3346106"/>
            <a:ext cx="214732" cy="47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80BD698-66F4-E741-8DF4-A73CA019E9FC}"/>
              </a:ext>
            </a:extLst>
          </p:cNvPr>
          <p:cNvCxnSpPr>
            <a:cxnSpLocks/>
          </p:cNvCxnSpPr>
          <p:nvPr/>
        </p:nvCxnSpPr>
        <p:spPr>
          <a:xfrm>
            <a:off x="2141646" y="3337633"/>
            <a:ext cx="187466" cy="4809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27" descr="Robot">
            <a:extLst>
              <a:ext uri="{FF2B5EF4-FFF2-40B4-BE49-F238E27FC236}">
                <a16:creationId xmlns:a16="http://schemas.microsoft.com/office/drawing/2014/main" id="{E767DCF7-BE70-9B41-86A1-41E2189C5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2260" y="2969624"/>
            <a:ext cx="444212" cy="4442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3115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uiExpand="1" build="p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3FCAE15-2D62-2A4A-94F7-6D92AA5F5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09" y="789128"/>
            <a:ext cx="7001164" cy="104709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3950D0F-4B11-8848-96E7-1A4DD0B119EB}"/>
              </a:ext>
            </a:extLst>
          </p:cNvPr>
          <p:cNvSpPr/>
          <p:nvPr/>
        </p:nvSpPr>
        <p:spPr>
          <a:xfrm>
            <a:off x="7659838" y="1286274"/>
            <a:ext cx="498983" cy="501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8B0E5-B0E6-7942-98A7-CE1C0AAF6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Handling tradeoffs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A1B6A-9F6C-324A-8A52-79492D6A6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57636C7-549E-F146-B4E7-E2DDCA2ABAD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25" y="2061369"/>
            <a:ext cx="4508500" cy="1714500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27A3AF-6AD1-8A49-8AF7-E863FE7D5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24" y="3969371"/>
            <a:ext cx="2927865" cy="856556"/>
          </a:xfrm>
          <a:prstGeom prst="rect">
            <a:avLst/>
          </a:prstGeom>
        </p:spPr>
      </p:pic>
      <p:sp>
        <p:nvSpPr>
          <p:cNvPr id="12" name="Rectangular Callout 11">
            <a:extLst>
              <a:ext uri="{FF2B5EF4-FFF2-40B4-BE49-F238E27FC236}">
                <a16:creationId xmlns:a16="http://schemas.microsoft.com/office/drawing/2014/main" id="{0DCE7248-EEB8-9347-857A-22ACEF9DF484}"/>
              </a:ext>
            </a:extLst>
          </p:cNvPr>
          <p:cNvSpPr/>
          <p:nvPr/>
        </p:nvSpPr>
        <p:spPr>
          <a:xfrm>
            <a:off x="117988" y="2445034"/>
            <a:ext cx="1622322" cy="403122"/>
          </a:xfrm>
          <a:prstGeom prst="wedgeRectCallout">
            <a:avLst>
              <a:gd name="adj1" fmla="val 111866"/>
              <a:gd name="adj2" fmla="val -1798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Preserves one C</a:t>
            </a:r>
            <a:r>
              <a:rPr lang="en-US" sz="1400" baseline="-25000" dirty="0"/>
              <a:t>i</a:t>
            </a:r>
            <a:endParaRPr lang="en-US" sz="1400" dirty="0"/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4B669C80-5064-0247-AABB-2AE4F682DD27}"/>
              </a:ext>
            </a:extLst>
          </p:cNvPr>
          <p:cNvSpPr/>
          <p:nvPr/>
        </p:nvSpPr>
        <p:spPr>
          <a:xfrm>
            <a:off x="117988" y="2948325"/>
            <a:ext cx="1720644" cy="403122"/>
          </a:xfrm>
          <a:prstGeom prst="wedgeRectCallout">
            <a:avLst>
              <a:gd name="adj1" fmla="val 103607"/>
              <a:gd name="adj2" fmla="val -204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Preserves all C</a:t>
            </a:r>
            <a:r>
              <a:rPr lang="en-US" sz="1400" baseline="-25000" dirty="0"/>
              <a:t>i </a:t>
            </a:r>
            <a:r>
              <a:rPr lang="en-US" sz="1400" dirty="0"/>
              <a:t>(can be empty)</a:t>
            </a:r>
          </a:p>
        </p:txBody>
      </p:sp>
      <p:sp>
        <p:nvSpPr>
          <p:cNvPr id="14" name="Rectangular Callout 13">
            <a:extLst>
              <a:ext uri="{FF2B5EF4-FFF2-40B4-BE49-F238E27FC236}">
                <a16:creationId xmlns:a16="http://schemas.microsoft.com/office/drawing/2014/main" id="{955F6998-277D-1145-AB78-B582D89F055C}"/>
              </a:ext>
            </a:extLst>
          </p:cNvPr>
          <p:cNvSpPr/>
          <p:nvPr/>
        </p:nvSpPr>
        <p:spPr>
          <a:xfrm>
            <a:off x="117988" y="3435515"/>
            <a:ext cx="1720644" cy="403122"/>
          </a:xfrm>
          <a:prstGeom prst="wedgeRectCallout">
            <a:avLst>
              <a:gd name="adj1" fmla="val 103607"/>
              <a:gd name="adj2" fmla="val -204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Preserves many C</a:t>
            </a:r>
            <a:r>
              <a:rPr lang="en-US" sz="1400" baseline="-25000" dirty="0"/>
              <a:t>i </a:t>
            </a:r>
            <a:r>
              <a:rPr lang="en-US" sz="1400" dirty="0"/>
              <a:t>(never empty)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B6D2F01-E985-0A4B-82C2-18965E966489}"/>
              </a:ext>
            </a:extLst>
          </p:cNvPr>
          <p:cNvGrpSpPr/>
          <p:nvPr/>
        </p:nvGrpSpPr>
        <p:grpSpPr>
          <a:xfrm>
            <a:off x="6865999" y="1108860"/>
            <a:ext cx="1298120" cy="1218724"/>
            <a:chOff x="209382" y="1633737"/>
            <a:chExt cx="2899500" cy="265892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8A72931-A5E8-1147-9E8E-1687B026A463}"/>
                </a:ext>
              </a:extLst>
            </p:cNvPr>
            <p:cNvSpPr/>
            <p:nvPr/>
          </p:nvSpPr>
          <p:spPr>
            <a:xfrm>
              <a:off x="209382" y="1633737"/>
              <a:ext cx="2899500" cy="2658922"/>
            </a:xfrm>
            <a:prstGeom prst="ellipse">
              <a:avLst/>
            </a:prstGeom>
            <a:solidFill>
              <a:srgbClr val="00B05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Wireless router">
              <a:extLst>
                <a:ext uri="{FF2B5EF4-FFF2-40B4-BE49-F238E27FC236}">
                  <a16:creationId xmlns:a16="http://schemas.microsoft.com/office/drawing/2014/main" id="{F36FA7E9-2154-DC40-B8A6-0A8D4C3A7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99771" y="2413488"/>
              <a:ext cx="914400" cy="914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7D00838-F4F9-DC4D-A6B7-41EEDCF8D6E8}"/>
              </a:ext>
            </a:extLst>
          </p:cNvPr>
          <p:cNvGrpSpPr/>
          <p:nvPr/>
        </p:nvGrpSpPr>
        <p:grpSpPr>
          <a:xfrm>
            <a:off x="7569751" y="1718222"/>
            <a:ext cx="1492263" cy="1443324"/>
            <a:chOff x="6287258" y="978591"/>
            <a:chExt cx="2181493" cy="223370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F7EBB54-BA98-9E40-BB11-68D7E7D253CE}"/>
                </a:ext>
              </a:extLst>
            </p:cNvPr>
            <p:cNvSpPr/>
            <p:nvPr/>
          </p:nvSpPr>
          <p:spPr>
            <a:xfrm>
              <a:off x="6287258" y="978591"/>
              <a:ext cx="2181493" cy="2233707"/>
            </a:xfrm>
            <a:prstGeom prst="ellipse">
              <a:avLst/>
            </a:prstGeom>
            <a:solidFill>
              <a:srgbClr val="FF000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Graphic 23" descr="Child with balloon">
              <a:extLst>
                <a:ext uri="{FF2B5EF4-FFF2-40B4-BE49-F238E27FC236}">
                  <a16:creationId xmlns:a16="http://schemas.microsoft.com/office/drawing/2014/main" id="{49CB990D-FA6D-5843-A9F7-40D46E39D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55703" y="1479604"/>
              <a:ext cx="914400" cy="914400"/>
            </a:xfrm>
            <a:prstGeom prst="rect">
              <a:avLst/>
            </a:prstGeom>
          </p:spPr>
        </p:pic>
      </p:grpSp>
      <p:pic>
        <p:nvPicPr>
          <p:cNvPr id="26" name="Graphic 25" descr="Robot">
            <a:extLst>
              <a:ext uri="{FF2B5EF4-FFF2-40B4-BE49-F238E27FC236}">
                <a16:creationId xmlns:a16="http://schemas.microsoft.com/office/drawing/2014/main" id="{D7F3093D-47E2-DA41-A810-9A24D0E66B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51610" y="1349998"/>
            <a:ext cx="482787" cy="482787"/>
          </a:xfrm>
          <a:prstGeom prst="rect">
            <a:avLst/>
          </a:prstGeom>
        </p:spPr>
      </p:pic>
      <p:sp>
        <p:nvSpPr>
          <p:cNvPr id="27" name="Pie 26">
            <a:extLst>
              <a:ext uri="{FF2B5EF4-FFF2-40B4-BE49-F238E27FC236}">
                <a16:creationId xmlns:a16="http://schemas.microsoft.com/office/drawing/2014/main" id="{38A505B5-0777-3343-B28C-DF51BE4F8770}"/>
              </a:ext>
            </a:extLst>
          </p:cNvPr>
          <p:cNvSpPr/>
          <p:nvPr/>
        </p:nvSpPr>
        <p:spPr>
          <a:xfrm>
            <a:off x="5912160" y="4405935"/>
            <a:ext cx="403598" cy="363270"/>
          </a:xfrm>
          <a:prstGeom prst="pie">
            <a:avLst>
              <a:gd name="adj1" fmla="val 2289838"/>
              <a:gd name="adj2" fmla="val 16170747"/>
            </a:avLst>
          </a:prstGeom>
          <a:solidFill>
            <a:srgbClr val="92D050">
              <a:alpha val="375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Pie 27">
            <a:extLst>
              <a:ext uri="{FF2B5EF4-FFF2-40B4-BE49-F238E27FC236}">
                <a16:creationId xmlns:a16="http://schemas.microsoft.com/office/drawing/2014/main" id="{536A37CA-06A1-ED49-A760-34F29BF698FB}"/>
              </a:ext>
            </a:extLst>
          </p:cNvPr>
          <p:cNvSpPr/>
          <p:nvPr/>
        </p:nvSpPr>
        <p:spPr>
          <a:xfrm rot="262654">
            <a:off x="6774181" y="4425468"/>
            <a:ext cx="403598" cy="363270"/>
          </a:xfrm>
          <a:prstGeom prst="pie">
            <a:avLst>
              <a:gd name="adj1" fmla="val 8605488"/>
              <a:gd name="adj2" fmla="val 20840096"/>
            </a:avLst>
          </a:prstGeom>
          <a:solidFill>
            <a:srgbClr val="FF0000">
              <a:alpha val="4875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Pie 28">
            <a:extLst>
              <a:ext uri="{FF2B5EF4-FFF2-40B4-BE49-F238E27FC236}">
                <a16:creationId xmlns:a16="http://schemas.microsoft.com/office/drawing/2014/main" id="{9BD471E1-B573-9247-833D-D46DC4C8A27F}"/>
              </a:ext>
            </a:extLst>
          </p:cNvPr>
          <p:cNvSpPr/>
          <p:nvPr/>
        </p:nvSpPr>
        <p:spPr>
          <a:xfrm rot="262654">
            <a:off x="8476301" y="4407246"/>
            <a:ext cx="403598" cy="363270"/>
          </a:xfrm>
          <a:prstGeom prst="pie">
            <a:avLst>
              <a:gd name="adj1" fmla="val 8605488"/>
              <a:gd name="adj2" fmla="val 15097005"/>
            </a:avLst>
          </a:prstGeom>
          <a:solidFill>
            <a:schemeClr val="accent1">
              <a:alpha val="487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Pie 29">
            <a:extLst>
              <a:ext uri="{FF2B5EF4-FFF2-40B4-BE49-F238E27FC236}">
                <a16:creationId xmlns:a16="http://schemas.microsoft.com/office/drawing/2014/main" id="{B5912A72-2864-2947-931A-53B91AF404C5}"/>
              </a:ext>
            </a:extLst>
          </p:cNvPr>
          <p:cNvSpPr/>
          <p:nvPr/>
        </p:nvSpPr>
        <p:spPr>
          <a:xfrm>
            <a:off x="7691556" y="4386449"/>
            <a:ext cx="403598" cy="363270"/>
          </a:xfrm>
          <a:prstGeom prst="pie">
            <a:avLst>
              <a:gd name="adj1" fmla="val 2289838"/>
              <a:gd name="adj2" fmla="val 16170747"/>
            </a:avLst>
          </a:prstGeom>
          <a:solidFill>
            <a:srgbClr val="92D050">
              <a:alpha val="375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Pie 30">
            <a:extLst>
              <a:ext uri="{FF2B5EF4-FFF2-40B4-BE49-F238E27FC236}">
                <a16:creationId xmlns:a16="http://schemas.microsoft.com/office/drawing/2014/main" id="{CC2E0236-C992-CB4F-99DD-17DB05494D5D}"/>
              </a:ext>
            </a:extLst>
          </p:cNvPr>
          <p:cNvSpPr/>
          <p:nvPr/>
        </p:nvSpPr>
        <p:spPr>
          <a:xfrm rot="262654">
            <a:off x="7713991" y="4386449"/>
            <a:ext cx="403598" cy="363270"/>
          </a:xfrm>
          <a:prstGeom prst="pie">
            <a:avLst>
              <a:gd name="adj1" fmla="val 8605488"/>
              <a:gd name="adj2" fmla="val 20840096"/>
            </a:avLst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Pie 32">
            <a:extLst>
              <a:ext uri="{FF2B5EF4-FFF2-40B4-BE49-F238E27FC236}">
                <a16:creationId xmlns:a16="http://schemas.microsoft.com/office/drawing/2014/main" id="{38B6131A-26E1-7045-90BA-B6D29CC67F51}"/>
              </a:ext>
            </a:extLst>
          </p:cNvPr>
          <p:cNvSpPr/>
          <p:nvPr/>
        </p:nvSpPr>
        <p:spPr>
          <a:xfrm>
            <a:off x="363073" y="4150114"/>
            <a:ext cx="778464" cy="675813"/>
          </a:xfrm>
          <a:prstGeom prst="pie">
            <a:avLst>
              <a:gd name="adj1" fmla="val 2289838"/>
              <a:gd name="adj2" fmla="val 16170747"/>
            </a:avLst>
          </a:prstGeom>
          <a:solidFill>
            <a:srgbClr val="92D050">
              <a:alpha val="375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10A933E-BD2C-904E-83DD-B07B4FFB8FBD}"/>
              </a:ext>
            </a:extLst>
          </p:cNvPr>
          <p:cNvCxnSpPr/>
          <p:nvPr/>
        </p:nvCxnSpPr>
        <p:spPr>
          <a:xfrm flipH="1" flipV="1">
            <a:off x="612648" y="4178808"/>
            <a:ext cx="111976" cy="284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CE30D1F-E705-374C-9FD1-52452CF8D616}"/>
              </a:ext>
            </a:extLst>
          </p:cNvPr>
          <p:cNvCxnSpPr>
            <a:cxnSpLocks/>
          </p:cNvCxnSpPr>
          <p:nvPr/>
        </p:nvCxnSpPr>
        <p:spPr>
          <a:xfrm flipH="1" flipV="1">
            <a:off x="411558" y="4371576"/>
            <a:ext cx="340747" cy="116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FFC0488-B798-0641-941B-53372F159146}"/>
              </a:ext>
            </a:extLst>
          </p:cNvPr>
          <p:cNvCxnSpPr>
            <a:cxnSpLocks/>
          </p:cNvCxnSpPr>
          <p:nvPr/>
        </p:nvCxnSpPr>
        <p:spPr>
          <a:xfrm flipH="1">
            <a:off x="411558" y="4488020"/>
            <a:ext cx="313066" cy="97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3403E08-1A9A-6B4E-A4B1-ADDDC984CE52}"/>
              </a:ext>
            </a:extLst>
          </p:cNvPr>
          <p:cNvCxnSpPr>
            <a:cxnSpLocks/>
          </p:cNvCxnSpPr>
          <p:nvPr/>
        </p:nvCxnSpPr>
        <p:spPr>
          <a:xfrm flipH="1">
            <a:off x="563958" y="4488020"/>
            <a:ext cx="160666" cy="250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0532CC3-8BEF-4C4E-B8E4-C5FDD45CC6B4}"/>
              </a:ext>
            </a:extLst>
          </p:cNvPr>
          <p:cNvCxnSpPr>
            <a:cxnSpLocks/>
          </p:cNvCxnSpPr>
          <p:nvPr/>
        </p:nvCxnSpPr>
        <p:spPr>
          <a:xfrm>
            <a:off x="733784" y="4479547"/>
            <a:ext cx="112542" cy="302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05FC3EE7-6DA0-8342-B05E-9E81978292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1820" y="4468835"/>
            <a:ext cx="1984977" cy="198498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4A38DA6-B499-754F-9B2C-8EEA3758408D}"/>
              </a:ext>
            </a:extLst>
          </p:cNvPr>
          <p:cNvCxnSpPr/>
          <p:nvPr/>
        </p:nvCxnSpPr>
        <p:spPr>
          <a:xfrm flipH="1" flipV="1">
            <a:off x="7840732" y="1369001"/>
            <a:ext cx="111976" cy="284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438405D-0CA8-4A40-BD42-1946738B7426}"/>
              </a:ext>
            </a:extLst>
          </p:cNvPr>
          <p:cNvCxnSpPr>
            <a:cxnSpLocks/>
          </p:cNvCxnSpPr>
          <p:nvPr/>
        </p:nvCxnSpPr>
        <p:spPr>
          <a:xfrm flipH="1" flipV="1">
            <a:off x="7639642" y="1561769"/>
            <a:ext cx="340747" cy="116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CA7FBBF-1BF0-0E45-9AD6-03B83A30262B}"/>
              </a:ext>
            </a:extLst>
          </p:cNvPr>
          <p:cNvCxnSpPr>
            <a:cxnSpLocks/>
          </p:cNvCxnSpPr>
          <p:nvPr/>
        </p:nvCxnSpPr>
        <p:spPr>
          <a:xfrm flipH="1">
            <a:off x="7639642" y="1678213"/>
            <a:ext cx="313066" cy="97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8011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A5E553-1001-1043-861B-DEE485E2D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688" y="251614"/>
            <a:ext cx="7552857" cy="673874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914EA-DCBB-064A-8620-F6A016BF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12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849BEC-7A91-4946-B604-C051F2A920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7151" y="3769213"/>
            <a:ext cx="3948537" cy="1122673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Avoid unsafe areas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Get to charger before battery runs out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Avoid extended unsafe areas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2DB9DF8-58DD-3B45-9AFE-1D2728D7CCE5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CADEF1-592B-C94B-B56C-5EC7345142BD}"/>
              </a:ext>
            </a:extLst>
          </p:cNvPr>
          <p:cNvSpPr/>
          <p:nvPr/>
        </p:nvSpPr>
        <p:spPr>
          <a:xfrm>
            <a:off x="4804117" y="588551"/>
            <a:ext cx="4339883" cy="4003195"/>
          </a:xfrm>
          <a:prstGeom prst="ellipse">
            <a:avLst/>
          </a:prstGeom>
          <a:solidFill>
            <a:srgbClr val="00B050">
              <a:alpha val="3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542AEC6-717A-414B-8905-9C1935919F05}"/>
              </a:ext>
            </a:extLst>
          </p:cNvPr>
          <p:cNvGrpSpPr/>
          <p:nvPr/>
        </p:nvGrpSpPr>
        <p:grpSpPr>
          <a:xfrm>
            <a:off x="2034195" y="1508260"/>
            <a:ext cx="2181493" cy="2178836"/>
            <a:chOff x="6297090" y="998257"/>
            <a:chExt cx="2181493" cy="2178836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0D3D7D8-CEB2-844D-87CE-ABAB6A89254C}"/>
                </a:ext>
              </a:extLst>
            </p:cNvPr>
            <p:cNvSpPr/>
            <p:nvPr/>
          </p:nvSpPr>
          <p:spPr>
            <a:xfrm>
              <a:off x="6297090" y="998257"/>
              <a:ext cx="2181493" cy="2178836"/>
            </a:xfrm>
            <a:prstGeom prst="ellipse">
              <a:avLst/>
            </a:prstGeom>
            <a:solidFill>
              <a:srgbClr val="FF000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Graphic 64" descr="Child with balloon">
              <a:extLst>
                <a:ext uri="{FF2B5EF4-FFF2-40B4-BE49-F238E27FC236}">
                  <a16:creationId xmlns:a16="http://schemas.microsoft.com/office/drawing/2014/main" id="{725450EB-3774-CA44-A04E-1372A97F5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92279" y="1479604"/>
              <a:ext cx="914400" cy="914400"/>
            </a:xfrm>
            <a:prstGeom prst="rect">
              <a:avLst/>
            </a:prstGeom>
          </p:spPr>
        </p:pic>
      </p:grpSp>
      <p:pic>
        <p:nvPicPr>
          <p:cNvPr id="66" name="Content Placeholder 9" descr="High voltage">
            <a:extLst>
              <a:ext uri="{FF2B5EF4-FFF2-40B4-BE49-F238E27FC236}">
                <a16:creationId xmlns:a16="http://schemas.microsoft.com/office/drawing/2014/main" id="{01830AC9-5EC9-134E-AA2B-28FA71C0C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6002" y="2335933"/>
            <a:ext cx="480294" cy="480294"/>
          </a:xfrm>
          <a:prstGeom prst="rect">
            <a:avLst/>
          </a:prstGeom>
        </p:spPr>
      </p:pic>
      <p:sp>
        <p:nvSpPr>
          <p:cNvPr id="67" name="Oval 66">
            <a:extLst>
              <a:ext uri="{FF2B5EF4-FFF2-40B4-BE49-F238E27FC236}">
                <a16:creationId xmlns:a16="http://schemas.microsoft.com/office/drawing/2014/main" id="{BC5D21D6-AEA4-C84E-8D3E-B65C46EC29C4}"/>
              </a:ext>
            </a:extLst>
          </p:cNvPr>
          <p:cNvSpPr/>
          <p:nvPr/>
        </p:nvSpPr>
        <p:spPr>
          <a:xfrm>
            <a:off x="2576985" y="2034758"/>
            <a:ext cx="1121413" cy="1126928"/>
          </a:xfrm>
          <a:prstGeom prst="ellipse">
            <a:avLst/>
          </a:prstGeom>
          <a:solidFill>
            <a:srgbClr val="FF0000">
              <a:alpha val="3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Graphic 67" descr="Robot">
            <a:extLst>
              <a:ext uri="{FF2B5EF4-FFF2-40B4-BE49-F238E27FC236}">
                <a16:creationId xmlns:a16="http://schemas.microsoft.com/office/drawing/2014/main" id="{04699FFA-018B-4041-AB85-A0F4490D96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555" y="2446807"/>
            <a:ext cx="834681" cy="834681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13E66E8-1782-1B4F-8B12-A8B464C60DB9}"/>
              </a:ext>
            </a:extLst>
          </p:cNvPr>
          <p:cNvGrpSpPr/>
          <p:nvPr/>
        </p:nvGrpSpPr>
        <p:grpSpPr>
          <a:xfrm>
            <a:off x="4169234" y="1380992"/>
            <a:ext cx="1121413" cy="1172078"/>
            <a:chOff x="6839880" y="1479604"/>
            <a:chExt cx="1121413" cy="1172078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D9A25C5-36C5-4B4B-9D55-19D11C0BC4C0}"/>
                </a:ext>
              </a:extLst>
            </p:cNvPr>
            <p:cNvSpPr/>
            <p:nvPr/>
          </p:nvSpPr>
          <p:spPr>
            <a:xfrm>
              <a:off x="6839880" y="1524753"/>
              <a:ext cx="1121413" cy="1126929"/>
            </a:xfrm>
            <a:prstGeom prst="ellipse">
              <a:avLst/>
            </a:prstGeom>
            <a:solidFill>
              <a:srgbClr val="FF000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Graphic 70" descr="Child with balloon">
              <a:extLst>
                <a:ext uri="{FF2B5EF4-FFF2-40B4-BE49-F238E27FC236}">
                  <a16:creationId xmlns:a16="http://schemas.microsoft.com/office/drawing/2014/main" id="{C4B73704-B7F2-8549-BEFD-62FDDDA1F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92279" y="1479604"/>
              <a:ext cx="914400" cy="914400"/>
            </a:xfrm>
            <a:prstGeom prst="rect">
              <a:avLst/>
            </a:prstGeom>
          </p:spPr>
        </p:pic>
      </p:grpSp>
      <p:sp>
        <p:nvSpPr>
          <p:cNvPr id="72" name="Oval 71">
            <a:extLst>
              <a:ext uri="{FF2B5EF4-FFF2-40B4-BE49-F238E27FC236}">
                <a16:creationId xmlns:a16="http://schemas.microsoft.com/office/drawing/2014/main" id="{66367BF0-D427-DA44-8FFA-71127B0E7849}"/>
              </a:ext>
            </a:extLst>
          </p:cNvPr>
          <p:cNvSpPr/>
          <p:nvPr/>
        </p:nvSpPr>
        <p:spPr>
          <a:xfrm>
            <a:off x="4169234" y="1426143"/>
            <a:ext cx="1121413" cy="1126928"/>
          </a:xfrm>
          <a:prstGeom prst="ellipse">
            <a:avLst/>
          </a:prstGeom>
          <a:solidFill>
            <a:srgbClr val="FF0000">
              <a:alpha val="3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7FA0D538-D9E4-F44C-892F-CD0402A414D6}"/>
              </a:ext>
            </a:extLst>
          </p:cNvPr>
          <p:cNvSpPr/>
          <p:nvPr/>
        </p:nvSpPr>
        <p:spPr>
          <a:xfrm>
            <a:off x="924232" y="2585884"/>
            <a:ext cx="5751871" cy="709810"/>
          </a:xfrm>
          <a:custGeom>
            <a:avLst/>
            <a:gdLst>
              <a:gd name="connsiteX0" fmla="*/ 0 w 5751871"/>
              <a:gd name="connsiteY0" fmla="*/ 294968 h 709810"/>
              <a:gd name="connsiteX1" fmla="*/ 658762 w 5751871"/>
              <a:gd name="connsiteY1" fmla="*/ 442451 h 709810"/>
              <a:gd name="connsiteX2" fmla="*/ 2123768 w 5751871"/>
              <a:gd name="connsiteY2" fmla="*/ 688258 h 709810"/>
              <a:gd name="connsiteX3" fmla="*/ 3048000 w 5751871"/>
              <a:gd name="connsiteY3" fmla="*/ 619432 h 709810"/>
              <a:gd name="connsiteX4" fmla="*/ 5751871 w 5751871"/>
              <a:gd name="connsiteY4" fmla="*/ 0 h 7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1871" h="709810">
                <a:moveTo>
                  <a:pt x="0" y="294968"/>
                </a:moveTo>
                <a:cubicBezTo>
                  <a:pt x="152400" y="335935"/>
                  <a:pt x="304801" y="376903"/>
                  <a:pt x="658762" y="442451"/>
                </a:cubicBezTo>
                <a:cubicBezTo>
                  <a:pt x="1012723" y="507999"/>
                  <a:pt x="1725562" y="658761"/>
                  <a:pt x="2123768" y="688258"/>
                </a:cubicBezTo>
                <a:cubicBezTo>
                  <a:pt x="2521974" y="717755"/>
                  <a:pt x="2443316" y="734142"/>
                  <a:pt x="3048000" y="619432"/>
                </a:cubicBezTo>
                <a:cubicBezTo>
                  <a:pt x="3652684" y="504722"/>
                  <a:pt x="4702277" y="252361"/>
                  <a:pt x="5751871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98D221FF-479F-5B48-9288-BB6A9F0CEE90}"/>
              </a:ext>
            </a:extLst>
          </p:cNvPr>
          <p:cNvSpPr/>
          <p:nvPr/>
        </p:nvSpPr>
        <p:spPr>
          <a:xfrm>
            <a:off x="930206" y="2707053"/>
            <a:ext cx="5751871" cy="1047953"/>
          </a:xfrm>
          <a:custGeom>
            <a:avLst/>
            <a:gdLst>
              <a:gd name="connsiteX0" fmla="*/ 0 w 5751871"/>
              <a:gd name="connsiteY0" fmla="*/ 294968 h 709810"/>
              <a:gd name="connsiteX1" fmla="*/ 658762 w 5751871"/>
              <a:gd name="connsiteY1" fmla="*/ 442451 h 709810"/>
              <a:gd name="connsiteX2" fmla="*/ 2123768 w 5751871"/>
              <a:gd name="connsiteY2" fmla="*/ 688258 h 709810"/>
              <a:gd name="connsiteX3" fmla="*/ 3048000 w 5751871"/>
              <a:gd name="connsiteY3" fmla="*/ 619432 h 709810"/>
              <a:gd name="connsiteX4" fmla="*/ 5751871 w 5751871"/>
              <a:gd name="connsiteY4" fmla="*/ 0 h 7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1871" h="709810">
                <a:moveTo>
                  <a:pt x="0" y="294968"/>
                </a:moveTo>
                <a:cubicBezTo>
                  <a:pt x="152400" y="335935"/>
                  <a:pt x="304801" y="376903"/>
                  <a:pt x="658762" y="442451"/>
                </a:cubicBezTo>
                <a:cubicBezTo>
                  <a:pt x="1012723" y="507999"/>
                  <a:pt x="1725562" y="658761"/>
                  <a:pt x="2123768" y="688258"/>
                </a:cubicBezTo>
                <a:cubicBezTo>
                  <a:pt x="2521974" y="717755"/>
                  <a:pt x="2443316" y="734142"/>
                  <a:pt x="3048000" y="619432"/>
                </a:cubicBezTo>
                <a:cubicBezTo>
                  <a:pt x="3652684" y="504722"/>
                  <a:pt x="4702277" y="252361"/>
                  <a:pt x="5751871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52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73" grpId="0" animBg="1"/>
      <p:bldP spid="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A5E553-1001-1043-861B-DEE485E2D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688" y="251614"/>
            <a:ext cx="7552857" cy="673874"/>
          </a:xfrm>
        </p:spPr>
        <p:txBody>
          <a:bodyPr/>
          <a:lstStyle/>
          <a:p>
            <a:r>
              <a:rPr lang="en-US" dirty="0"/>
              <a:t>The BT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914EA-DCBB-064A-8620-F6A016BF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2DB9DF8-58DD-3B45-9AFE-1D2728D7CCE5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0CADEF1-592B-C94B-B56C-5EC7345142BD}"/>
              </a:ext>
            </a:extLst>
          </p:cNvPr>
          <p:cNvSpPr/>
          <p:nvPr/>
        </p:nvSpPr>
        <p:spPr>
          <a:xfrm>
            <a:off x="4804117" y="76506"/>
            <a:ext cx="4339883" cy="4003195"/>
          </a:xfrm>
          <a:prstGeom prst="ellipse">
            <a:avLst/>
          </a:prstGeom>
          <a:solidFill>
            <a:srgbClr val="00B050">
              <a:alpha val="3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542AEC6-717A-414B-8905-9C1935919F05}"/>
              </a:ext>
            </a:extLst>
          </p:cNvPr>
          <p:cNvGrpSpPr/>
          <p:nvPr/>
        </p:nvGrpSpPr>
        <p:grpSpPr>
          <a:xfrm>
            <a:off x="2034195" y="996215"/>
            <a:ext cx="2181493" cy="2178836"/>
            <a:chOff x="6297090" y="998257"/>
            <a:chExt cx="2181493" cy="2178836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0D3D7D8-CEB2-844D-87CE-ABAB6A89254C}"/>
                </a:ext>
              </a:extLst>
            </p:cNvPr>
            <p:cNvSpPr/>
            <p:nvPr/>
          </p:nvSpPr>
          <p:spPr>
            <a:xfrm>
              <a:off x="6297090" y="998257"/>
              <a:ext cx="2181493" cy="2178836"/>
            </a:xfrm>
            <a:prstGeom prst="ellipse">
              <a:avLst/>
            </a:prstGeom>
            <a:solidFill>
              <a:srgbClr val="FF000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Graphic 64" descr="Child with balloon">
              <a:extLst>
                <a:ext uri="{FF2B5EF4-FFF2-40B4-BE49-F238E27FC236}">
                  <a16:creationId xmlns:a16="http://schemas.microsoft.com/office/drawing/2014/main" id="{725450EB-3774-CA44-A04E-1372A97F53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92279" y="1479604"/>
              <a:ext cx="914400" cy="914400"/>
            </a:xfrm>
            <a:prstGeom prst="rect">
              <a:avLst/>
            </a:prstGeom>
          </p:spPr>
        </p:pic>
      </p:grpSp>
      <p:pic>
        <p:nvPicPr>
          <p:cNvPr id="66" name="Content Placeholder 9" descr="High voltage">
            <a:extLst>
              <a:ext uri="{FF2B5EF4-FFF2-40B4-BE49-F238E27FC236}">
                <a16:creationId xmlns:a16="http://schemas.microsoft.com/office/drawing/2014/main" id="{01830AC9-5EC9-134E-AA2B-28FA71C0C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76002" y="1823888"/>
            <a:ext cx="480294" cy="480294"/>
          </a:xfrm>
          <a:prstGeom prst="rect">
            <a:avLst/>
          </a:prstGeom>
        </p:spPr>
      </p:pic>
      <p:sp>
        <p:nvSpPr>
          <p:cNvPr id="67" name="Oval 66">
            <a:extLst>
              <a:ext uri="{FF2B5EF4-FFF2-40B4-BE49-F238E27FC236}">
                <a16:creationId xmlns:a16="http://schemas.microsoft.com/office/drawing/2014/main" id="{BC5D21D6-AEA4-C84E-8D3E-B65C46EC29C4}"/>
              </a:ext>
            </a:extLst>
          </p:cNvPr>
          <p:cNvSpPr/>
          <p:nvPr/>
        </p:nvSpPr>
        <p:spPr>
          <a:xfrm>
            <a:off x="2576985" y="1522713"/>
            <a:ext cx="1121413" cy="1126928"/>
          </a:xfrm>
          <a:prstGeom prst="ellipse">
            <a:avLst/>
          </a:prstGeom>
          <a:solidFill>
            <a:srgbClr val="FF0000">
              <a:alpha val="3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Graphic 67" descr="Robot">
            <a:extLst>
              <a:ext uri="{FF2B5EF4-FFF2-40B4-BE49-F238E27FC236}">
                <a16:creationId xmlns:a16="http://schemas.microsoft.com/office/drawing/2014/main" id="{04699FFA-018B-4041-AB85-A0F4490D96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555" y="1934762"/>
            <a:ext cx="834681" cy="834681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13E66E8-1782-1B4F-8B12-A8B464C60DB9}"/>
              </a:ext>
            </a:extLst>
          </p:cNvPr>
          <p:cNvGrpSpPr/>
          <p:nvPr/>
        </p:nvGrpSpPr>
        <p:grpSpPr>
          <a:xfrm>
            <a:off x="4169234" y="868947"/>
            <a:ext cx="1121413" cy="1172078"/>
            <a:chOff x="6839880" y="1479604"/>
            <a:chExt cx="1121413" cy="1172078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D9A25C5-36C5-4B4B-9D55-19D11C0BC4C0}"/>
                </a:ext>
              </a:extLst>
            </p:cNvPr>
            <p:cNvSpPr/>
            <p:nvPr/>
          </p:nvSpPr>
          <p:spPr>
            <a:xfrm>
              <a:off x="6839880" y="1524753"/>
              <a:ext cx="1121413" cy="1126929"/>
            </a:xfrm>
            <a:prstGeom prst="ellipse">
              <a:avLst/>
            </a:prstGeom>
            <a:solidFill>
              <a:srgbClr val="FF0000">
                <a:alpha val="3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Graphic 70" descr="Child with balloon">
              <a:extLst>
                <a:ext uri="{FF2B5EF4-FFF2-40B4-BE49-F238E27FC236}">
                  <a16:creationId xmlns:a16="http://schemas.microsoft.com/office/drawing/2014/main" id="{C4B73704-B7F2-8549-BEFD-62FDDDA1F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92279" y="1479604"/>
              <a:ext cx="914400" cy="914400"/>
            </a:xfrm>
            <a:prstGeom prst="rect">
              <a:avLst/>
            </a:prstGeom>
          </p:spPr>
        </p:pic>
      </p:grpSp>
      <p:sp>
        <p:nvSpPr>
          <p:cNvPr id="72" name="Oval 71">
            <a:extLst>
              <a:ext uri="{FF2B5EF4-FFF2-40B4-BE49-F238E27FC236}">
                <a16:creationId xmlns:a16="http://schemas.microsoft.com/office/drawing/2014/main" id="{66367BF0-D427-DA44-8FFA-71127B0E7849}"/>
              </a:ext>
            </a:extLst>
          </p:cNvPr>
          <p:cNvSpPr/>
          <p:nvPr/>
        </p:nvSpPr>
        <p:spPr>
          <a:xfrm>
            <a:off x="4169234" y="914098"/>
            <a:ext cx="1121413" cy="1126928"/>
          </a:xfrm>
          <a:prstGeom prst="ellipse">
            <a:avLst/>
          </a:prstGeom>
          <a:solidFill>
            <a:srgbClr val="FF0000">
              <a:alpha val="3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7FA0D538-D9E4-F44C-892F-CD0402A414D6}"/>
              </a:ext>
            </a:extLst>
          </p:cNvPr>
          <p:cNvSpPr/>
          <p:nvPr/>
        </p:nvSpPr>
        <p:spPr>
          <a:xfrm>
            <a:off x="924232" y="2073839"/>
            <a:ext cx="5751871" cy="709810"/>
          </a:xfrm>
          <a:custGeom>
            <a:avLst/>
            <a:gdLst>
              <a:gd name="connsiteX0" fmla="*/ 0 w 5751871"/>
              <a:gd name="connsiteY0" fmla="*/ 294968 h 709810"/>
              <a:gd name="connsiteX1" fmla="*/ 658762 w 5751871"/>
              <a:gd name="connsiteY1" fmla="*/ 442451 h 709810"/>
              <a:gd name="connsiteX2" fmla="*/ 2123768 w 5751871"/>
              <a:gd name="connsiteY2" fmla="*/ 688258 h 709810"/>
              <a:gd name="connsiteX3" fmla="*/ 3048000 w 5751871"/>
              <a:gd name="connsiteY3" fmla="*/ 619432 h 709810"/>
              <a:gd name="connsiteX4" fmla="*/ 5751871 w 5751871"/>
              <a:gd name="connsiteY4" fmla="*/ 0 h 7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1871" h="709810">
                <a:moveTo>
                  <a:pt x="0" y="294968"/>
                </a:moveTo>
                <a:cubicBezTo>
                  <a:pt x="152400" y="335935"/>
                  <a:pt x="304801" y="376903"/>
                  <a:pt x="658762" y="442451"/>
                </a:cubicBezTo>
                <a:cubicBezTo>
                  <a:pt x="1012723" y="507999"/>
                  <a:pt x="1725562" y="658761"/>
                  <a:pt x="2123768" y="688258"/>
                </a:cubicBezTo>
                <a:cubicBezTo>
                  <a:pt x="2521974" y="717755"/>
                  <a:pt x="2443316" y="734142"/>
                  <a:pt x="3048000" y="619432"/>
                </a:cubicBezTo>
                <a:cubicBezTo>
                  <a:pt x="3652684" y="504722"/>
                  <a:pt x="4702277" y="252361"/>
                  <a:pt x="5751871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98D221FF-479F-5B48-9288-BB6A9F0CEE90}"/>
              </a:ext>
            </a:extLst>
          </p:cNvPr>
          <p:cNvSpPr/>
          <p:nvPr/>
        </p:nvSpPr>
        <p:spPr>
          <a:xfrm>
            <a:off x="930206" y="2195008"/>
            <a:ext cx="5751871" cy="1047953"/>
          </a:xfrm>
          <a:custGeom>
            <a:avLst/>
            <a:gdLst>
              <a:gd name="connsiteX0" fmla="*/ 0 w 5751871"/>
              <a:gd name="connsiteY0" fmla="*/ 294968 h 709810"/>
              <a:gd name="connsiteX1" fmla="*/ 658762 w 5751871"/>
              <a:gd name="connsiteY1" fmla="*/ 442451 h 709810"/>
              <a:gd name="connsiteX2" fmla="*/ 2123768 w 5751871"/>
              <a:gd name="connsiteY2" fmla="*/ 688258 h 709810"/>
              <a:gd name="connsiteX3" fmla="*/ 3048000 w 5751871"/>
              <a:gd name="connsiteY3" fmla="*/ 619432 h 709810"/>
              <a:gd name="connsiteX4" fmla="*/ 5751871 w 5751871"/>
              <a:gd name="connsiteY4" fmla="*/ 0 h 70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51871" h="709810">
                <a:moveTo>
                  <a:pt x="0" y="294968"/>
                </a:moveTo>
                <a:cubicBezTo>
                  <a:pt x="152400" y="335935"/>
                  <a:pt x="304801" y="376903"/>
                  <a:pt x="658762" y="442451"/>
                </a:cubicBezTo>
                <a:cubicBezTo>
                  <a:pt x="1012723" y="507999"/>
                  <a:pt x="1725562" y="658761"/>
                  <a:pt x="2123768" y="688258"/>
                </a:cubicBezTo>
                <a:cubicBezTo>
                  <a:pt x="2521974" y="717755"/>
                  <a:pt x="2443316" y="734142"/>
                  <a:pt x="3048000" y="619432"/>
                </a:cubicBezTo>
                <a:cubicBezTo>
                  <a:pt x="3652684" y="504722"/>
                  <a:pt x="4702277" y="252361"/>
                  <a:pt x="5751871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603096-09BF-B844-8843-6D8A289EDF3B}"/>
              </a:ext>
            </a:extLst>
          </p:cNvPr>
          <p:cNvSpPr/>
          <p:nvPr/>
        </p:nvSpPr>
        <p:spPr>
          <a:xfrm>
            <a:off x="5899154" y="2939842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0456ACF-8A6C-9F46-A9E9-287657836620}"/>
              </a:ext>
            </a:extLst>
          </p:cNvPr>
          <p:cNvSpPr/>
          <p:nvPr/>
        </p:nvSpPr>
        <p:spPr>
          <a:xfrm>
            <a:off x="2649091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Battery margin 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3FC72B-585E-A64C-8526-F88103887EB5}"/>
              </a:ext>
            </a:extLst>
          </p:cNvPr>
          <p:cNvSpPr/>
          <p:nvPr/>
        </p:nvSpPr>
        <p:spPr>
          <a:xfrm>
            <a:off x="3656469" y="348962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AD72AB-D514-FF4B-9F78-76B0D6BE73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flipH="1">
            <a:off x="3843681" y="3143286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9B7707-CDD4-FE44-8584-F5195FD03F05}"/>
              </a:ext>
            </a:extLst>
          </p:cNvPr>
          <p:cNvCxnSpPr>
            <a:cxnSpLocks/>
            <a:stCxn id="21" idx="2"/>
            <a:endCxn id="20" idx="0"/>
          </p:cNvCxnSpPr>
          <p:nvPr/>
        </p:nvCxnSpPr>
        <p:spPr>
          <a:xfrm flipH="1">
            <a:off x="3305750" y="3713129"/>
            <a:ext cx="537931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AF53EA2-741C-9C4D-9F16-F4FF623A124B}"/>
              </a:ext>
            </a:extLst>
          </p:cNvPr>
          <p:cNvCxnSpPr>
            <a:cxnSpLocks/>
            <a:stCxn id="21" idx="2"/>
            <a:endCxn id="26" idx="0"/>
          </p:cNvCxnSpPr>
          <p:nvPr/>
        </p:nvCxnSpPr>
        <p:spPr>
          <a:xfrm>
            <a:off x="3843681" y="3713129"/>
            <a:ext cx="738475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D5066F-AECA-634C-B7BB-C21F1C208E3E}"/>
              </a:ext>
            </a:extLst>
          </p:cNvPr>
          <p:cNvCxnSpPr>
            <a:cxnSpLocks/>
            <a:stCxn id="19" idx="2"/>
            <a:endCxn id="28" idx="0"/>
          </p:cNvCxnSpPr>
          <p:nvPr/>
        </p:nvCxnSpPr>
        <p:spPr>
          <a:xfrm>
            <a:off x="6024602" y="3143286"/>
            <a:ext cx="572712" cy="349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A20EE36-6450-484A-AC07-23ECF3F86DA6}"/>
              </a:ext>
            </a:extLst>
          </p:cNvPr>
          <p:cNvSpPr/>
          <p:nvPr/>
        </p:nvSpPr>
        <p:spPr>
          <a:xfrm>
            <a:off x="4030893" y="3939243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75A2B7-8557-4442-BD42-3C2F646EC3F8}"/>
              </a:ext>
            </a:extLst>
          </p:cNvPr>
          <p:cNvSpPr/>
          <p:nvPr/>
        </p:nvSpPr>
        <p:spPr>
          <a:xfrm>
            <a:off x="5249450" y="396409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Extra safety margin ok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1CA92DE-B148-3D40-91CB-F935BEA5DFFE}"/>
              </a:ext>
            </a:extLst>
          </p:cNvPr>
          <p:cNvSpPr/>
          <p:nvPr/>
        </p:nvSpPr>
        <p:spPr>
          <a:xfrm>
            <a:off x="6410102" y="349300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64FEF0F-E3A5-8945-A9B3-F23872E1AD6C}"/>
              </a:ext>
            </a:extLst>
          </p:cNvPr>
          <p:cNvCxnSpPr>
            <a:cxnSpLocks/>
            <a:stCxn id="28" idx="2"/>
            <a:endCxn id="27" idx="0"/>
          </p:cNvCxnSpPr>
          <p:nvPr/>
        </p:nvCxnSpPr>
        <p:spPr>
          <a:xfrm flipH="1">
            <a:off x="5906109" y="3716509"/>
            <a:ext cx="691205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C21D9EF-90A9-0A41-BD9E-EF2EF84F34C6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6597314" y="3716509"/>
            <a:ext cx="581930" cy="214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EF1A779-F232-A642-8145-E3376BDED7CA}"/>
              </a:ext>
            </a:extLst>
          </p:cNvPr>
          <p:cNvSpPr/>
          <p:nvPr/>
        </p:nvSpPr>
        <p:spPr>
          <a:xfrm>
            <a:off x="6660853" y="3930760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Achieve extra safety margin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4FDBE1-9744-2D47-8B5B-2F706F1FDBFA}"/>
              </a:ext>
            </a:extLst>
          </p:cNvPr>
          <p:cNvSpPr/>
          <p:nvPr/>
        </p:nvSpPr>
        <p:spPr>
          <a:xfrm>
            <a:off x="17790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In safe area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A76DEB-AAF5-6B4B-A879-550AF98B8138}"/>
              </a:ext>
            </a:extLst>
          </p:cNvPr>
          <p:cNvSpPr/>
          <p:nvPr/>
        </p:nvSpPr>
        <p:spPr>
          <a:xfrm>
            <a:off x="921614" y="3511094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83ED662-7C05-3E44-87CE-1A3D5F2DE183}"/>
              </a:ext>
            </a:extLst>
          </p:cNvPr>
          <p:cNvCxnSpPr>
            <a:cxnSpLocks/>
            <a:stCxn id="19" idx="2"/>
            <a:endCxn id="33" idx="0"/>
          </p:cNvCxnSpPr>
          <p:nvPr/>
        </p:nvCxnSpPr>
        <p:spPr>
          <a:xfrm flipH="1">
            <a:off x="1108826" y="3143286"/>
            <a:ext cx="4915776" cy="3678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928E33A-94AC-F94D-A74D-835AE34E1157}"/>
              </a:ext>
            </a:extLst>
          </p:cNvPr>
          <p:cNvCxnSpPr>
            <a:cxnSpLocks/>
            <a:stCxn id="33" idx="2"/>
            <a:endCxn id="32" idx="0"/>
          </p:cNvCxnSpPr>
          <p:nvPr/>
        </p:nvCxnSpPr>
        <p:spPr>
          <a:xfrm flipH="1">
            <a:off x="674449" y="3734597"/>
            <a:ext cx="434377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4F2C4C-E442-B24D-8BAB-2255F16DC497}"/>
              </a:ext>
            </a:extLst>
          </p:cNvPr>
          <p:cNvCxnSpPr>
            <a:cxnSpLocks/>
            <a:stCxn id="33" idx="2"/>
            <a:endCxn id="37" idx="0"/>
          </p:cNvCxnSpPr>
          <p:nvPr/>
        </p:nvCxnSpPr>
        <p:spPr>
          <a:xfrm>
            <a:off x="1108826" y="3734597"/>
            <a:ext cx="875682" cy="196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0AE16DF-4976-CB40-87DF-11683C941EF2}"/>
              </a:ext>
            </a:extLst>
          </p:cNvPr>
          <p:cNvSpPr/>
          <p:nvPr/>
        </p:nvSpPr>
        <p:spPr>
          <a:xfrm>
            <a:off x="1433245" y="3930760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Move to safe area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7F10DCE-AA0E-0E44-8D83-EE67CC3CB356}"/>
              </a:ext>
            </a:extLst>
          </p:cNvPr>
          <p:cNvCxnSpPr>
            <a:cxnSpLocks/>
            <a:stCxn id="19" idx="2"/>
            <a:endCxn id="39" idx="0"/>
          </p:cNvCxnSpPr>
          <p:nvPr/>
        </p:nvCxnSpPr>
        <p:spPr>
          <a:xfrm>
            <a:off x="6024602" y="3143286"/>
            <a:ext cx="2346337" cy="1373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6D04A24-1627-A44B-B307-4810AAD4A0CF}"/>
              </a:ext>
            </a:extLst>
          </p:cNvPr>
          <p:cNvSpPr/>
          <p:nvPr/>
        </p:nvSpPr>
        <p:spPr>
          <a:xfrm>
            <a:off x="7852548" y="3280591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849BEC-7A91-4946-B604-C051F2A920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2608" y="114267"/>
            <a:ext cx="3446284" cy="1332432"/>
          </a:xfrm>
          <a:solidFill>
            <a:schemeClr val="bg1"/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Avoid unsafe areas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Get to charger before battery runs out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Avoid extended unsafe areas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9845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7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576;p34">
            <a:extLst>
              <a:ext uri="{FF2B5EF4-FFF2-40B4-BE49-F238E27FC236}">
                <a16:creationId xmlns:a16="http://schemas.microsoft.com/office/drawing/2014/main" id="{B4CB827F-B2B2-B54A-B858-D85FEEEE9D6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36" y="1127523"/>
            <a:ext cx="5739096" cy="17205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DA5E553-1001-1043-861B-DEE485E2D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688" y="251614"/>
            <a:ext cx="2701757" cy="673874"/>
          </a:xfrm>
        </p:spPr>
        <p:txBody>
          <a:bodyPr/>
          <a:lstStyle/>
          <a:p>
            <a:r>
              <a:rPr lang="en-US" dirty="0"/>
              <a:t>Execution…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914EA-DCBB-064A-8620-F6A016BF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2DB9DF8-58DD-3B45-9AFE-1D2728D7CCE5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66" name="Content Placeholder 9" descr="High voltage">
            <a:extLst>
              <a:ext uri="{FF2B5EF4-FFF2-40B4-BE49-F238E27FC236}">
                <a16:creationId xmlns:a16="http://schemas.microsoft.com/office/drawing/2014/main" id="{01830AC9-5EC9-134E-AA2B-28FA71C0C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8075" y="2566951"/>
            <a:ext cx="331974" cy="331974"/>
          </a:xfrm>
          <a:prstGeom prst="rect">
            <a:avLst/>
          </a:prstGeom>
        </p:spPr>
      </p:pic>
      <p:pic>
        <p:nvPicPr>
          <p:cNvPr id="68" name="Graphic 67" descr="Robot">
            <a:extLst>
              <a:ext uri="{FF2B5EF4-FFF2-40B4-BE49-F238E27FC236}">
                <a16:creationId xmlns:a16="http://schemas.microsoft.com/office/drawing/2014/main" id="{04699FFA-018B-4041-AB85-A0F4490D96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9126" y="2199884"/>
            <a:ext cx="549894" cy="54989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603096-09BF-B844-8843-6D8A289EDF3B}"/>
              </a:ext>
            </a:extLst>
          </p:cNvPr>
          <p:cNvSpPr/>
          <p:nvPr/>
        </p:nvSpPr>
        <p:spPr>
          <a:xfrm>
            <a:off x="5899154" y="2939842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0456ACF-8A6C-9F46-A9E9-287657836620}"/>
              </a:ext>
            </a:extLst>
          </p:cNvPr>
          <p:cNvSpPr/>
          <p:nvPr/>
        </p:nvSpPr>
        <p:spPr>
          <a:xfrm>
            <a:off x="2649091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Battery margin 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3FC72B-585E-A64C-8526-F88103887EB5}"/>
              </a:ext>
            </a:extLst>
          </p:cNvPr>
          <p:cNvSpPr/>
          <p:nvPr/>
        </p:nvSpPr>
        <p:spPr>
          <a:xfrm>
            <a:off x="3656469" y="348962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AD72AB-D514-FF4B-9F78-76B0D6BE73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flipH="1">
            <a:off x="3843681" y="3143286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9B7707-CDD4-FE44-8584-F5195FD03F05}"/>
              </a:ext>
            </a:extLst>
          </p:cNvPr>
          <p:cNvCxnSpPr>
            <a:cxnSpLocks/>
            <a:stCxn id="21" idx="2"/>
            <a:endCxn id="20" idx="0"/>
          </p:cNvCxnSpPr>
          <p:nvPr/>
        </p:nvCxnSpPr>
        <p:spPr>
          <a:xfrm flipH="1">
            <a:off x="3305750" y="3713129"/>
            <a:ext cx="537931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AF53EA2-741C-9C4D-9F16-F4FF623A124B}"/>
              </a:ext>
            </a:extLst>
          </p:cNvPr>
          <p:cNvCxnSpPr>
            <a:cxnSpLocks/>
            <a:stCxn id="21" idx="2"/>
            <a:endCxn id="26" idx="0"/>
          </p:cNvCxnSpPr>
          <p:nvPr/>
        </p:nvCxnSpPr>
        <p:spPr>
          <a:xfrm>
            <a:off x="3843681" y="3713129"/>
            <a:ext cx="738475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D5066F-AECA-634C-B7BB-C21F1C208E3E}"/>
              </a:ext>
            </a:extLst>
          </p:cNvPr>
          <p:cNvCxnSpPr>
            <a:cxnSpLocks/>
            <a:stCxn id="19" idx="2"/>
            <a:endCxn id="28" idx="0"/>
          </p:cNvCxnSpPr>
          <p:nvPr/>
        </p:nvCxnSpPr>
        <p:spPr>
          <a:xfrm>
            <a:off x="6024602" y="3143286"/>
            <a:ext cx="572712" cy="349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A20EE36-6450-484A-AC07-23ECF3F86DA6}"/>
              </a:ext>
            </a:extLst>
          </p:cNvPr>
          <p:cNvSpPr/>
          <p:nvPr/>
        </p:nvSpPr>
        <p:spPr>
          <a:xfrm>
            <a:off x="4030893" y="3939243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75A2B7-8557-4442-BD42-3C2F646EC3F8}"/>
              </a:ext>
            </a:extLst>
          </p:cNvPr>
          <p:cNvSpPr/>
          <p:nvPr/>
        </p:nvSpPr>
        <p:spPr>
          <a:xfrm>
            <a:off x="5249450" y="396409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Extra safety margin ok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1CA92DE-B148-3D40-91CB-F935BEA5DFFE}"/>
              </a:ext>
            </a:extLst>
          </p:cNvPr>
          <p:cNvSpPr/>
          <p:nvPr/>
        </p:nvSpPr>
        <p:spPr>
          <a:xfrm>
            <a:off x="6410102" y="349300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64FEF0F-E3A5-8945-A9B3-F23872E1AD6C}"/>
              </a:ext>
            </a:extLst>
          </p:cNvPr>
          <p:cNvCxnSpPr>
            <a:cxnSpLocks/>
            <a:stCxn id="28" idx="2"/>
            <a:endCxn id="27" idx="0"/>
          </p:cNvCxnSpPr>
          <p:nvPr/>
        </p:nvCxnSpPr>
        <p:spPr>
          <a:xfrm flipH="1">
            <a:off x="5906109" y="3716509"/>
            <a:ext cx="691205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C21D9EF-90A9-0A41-BD9E-EF2EF84F34C6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6597314" y="3716509"/>
            <a:ext cx="581930" cy="214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EF1A779-F232-A642-8145-E3376BDED7CA}"/>
              </a:ext>
            </a:extLst>
          </p:cNvPr>
          <p:cNvSpPr/>
          <p:nvPr/>
        </p:nvSpPr>
        <p:spPr>
          <a:xfrm>
            <a:off x="6660853" y="3930760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Achieve extra safety margin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4FDBE1-9744-2D47-8B5B-2F706F1FDBFA}"/>
              </a:ext>
            </a:extLst>
          </p:cNvPr>
          <p:cNvSpPr/>
          <p:nvPr/>
        </p:nvSpPr>
        <p:spPr>
          <a:xfrm>
            <a:off x="17790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In safe area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A76DEB-AAF5-6B4B-A879-550AF98B8138}"/>
              </a:ext>
            </a:extLst>
          </p:cNvPr>
          <p:cNvSpPr/>
          <p:nvPr/>
        </p:nvSpPr>
        <p:spPr>
          <a:xfrm>
            <a:off x="921614" y="3511094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83ED662-7C05-3E44-87CE-1A3D5F2DE183}"/>
              </a:ext>
            </a:extLst>
          </p:cNvPr>
          <p:cNvCxnSpPr>
            <a:cxnSpLocks/>
            <a:stCxn id="19" idx="2"/>
            <a:endCxn id="33" idx="0"/>
          </p:cNvCxnSpPr>
          <p:nvPr/>
        </p:nvCxnSpPr>
        <p:spPr>
          <a:xfrm flipH="1">
            <a:off x="1108826" y="3143286"/>
            <a:ext cx="4915776" cy="3678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928E33A-94AC-F94D-A74D-835AE34E1157}"/>
              </a:ext>
            </a:extLst>
          </p:cNvPr>
          <p:cNvCxnSpPr>
            <a:cxnSpLocks/>
            <a:stCxn id="33" idx="2"/>
            <a:endCxn id="32" idx="0"/>
          </p:cNvCxnSpPr>
          <p:nvPr/>
        </p:nvCxnSpPr>
        <p:spPr>
          <a:xfrm flipH="1">
            <a:off x="674449" y="3734597"/>
            <a:ext cx="434377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4F2C4C-E442-B24D-8BAB-2255F16DC497}"/>
              </a:ext>
            </a:extLst>
          </p:cNvPr>
          <p:cNvCxnSpPr>
            <a:cxnSpLocks/>
            <a:stCxn id="33" idx="2"/>
            <a:endCxn id="37" idx="0"/>
          </p:cNvCxnSpPr>
          <p:nvPr/>
        </p:nvCxnSpPr>
        <p:spPr>
          <a:xfrm>
            <a:off x="1108826" y="3734597"/>
            <a:ext cx="875682" cy="196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0AE16DF-4976-CB40-87DF-11683C941EF2}"/>
              </a:ext>
            </a:extLst>
          </p:cNvPr>
          <p:cNvSpPr/>
          <p:nvPr/>
        </p:nvSpPr>
        <p:spPr>
          <a:xfrm>
            <a:off x="1433245" y="3930760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Move to safe area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7F10DCE-AA0E-0E44-8D83-EE67CC3CB356}"/>
              </a:ext>
            </a:extLst>
          </p:cNvPr>
          <p:cNvCxnSpPr>
            <a:cxnSpLocks/>
            <a:stCxn id="19" idx="2"/>
            <a:endCxn id="39" idx="0"/>
          </p:cNvCxnSpPr>
          <p:nvPr/>
        </p:nvCxnSpPr>
        <p:spPr>
          <a:xfrm>
            <a:off x="6024602" y="3143286"/>
            <a:ext cx="2346337" cy="1373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6D04A24-1627-A44B-B307-4810AAD4A0CF}"/>
              </a:ext>
            </a:extLst>
          </p:cNvPr>
          <p:cNvSpPr/>
          <p:nvPr/>
        </p:nvSpPr>
        <p:spPr>
          <a:xfrm>
            <a:off x="7852548" y="3280591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849BEC-7A91-4946-B604-C051F2A920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01032" y="114267"/>
            <a:ext cx="3157860" cy="1332432"/>
          </a:xfrm>
          <a:solidFill>
            <a:schemeClr val="bg1"/>
          </a:solidFill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Avoid unsafe areas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Get to charger before battery runs out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Avoid extended unsafe areas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B6D1DD-CB4F-DD47-BBAF-99B4148B76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532" y="4643"/>
            <a:ext cx="549894" cy="5011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CED8CA-F098-9C42-9E24-B991435C9B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000" y="1365034"/>
            <a:ext cx="692621" cy="645397"/>
          </a:xfrm>
          <a:prstGeom prst="rect">
            <a:avLst/>
          </a:prstGeom>
        </p:spPr>
      </p:pic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59150126-B2D7-9A45-BEE9-1FBF41D346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9714" y="4523473"/>
            <a:ext cx="549894" cy="549894"/>
          </a:xfrm>
          <a:prstGeom prst="rect">
            <a:avLst/>
          </a:prstGeom>
        </p:spPr>
      </p:pic>
      <p:pic>
        <p:nvPicPr>
          <p:cNvPr id="13" name="Graphic 12" descr="No sign">
            <a:extLst>
              <a:ext uri="{FF2B5EF4-FFF2-40B4-BE49-F238E27FC236}">
                <a16:creationId xmlns:a16="http://schemas.microsoft.com/office/drawing/2014/main" id="{EE849B53-6275-774A-A708-FE96FF555C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68822" y="4535709"/>
            <a:ext cx="549895" cy="549895"/>
          </a:xfrm>
          <a:prstGeom prst="rect">
            <a:avLst/>
          </a:prstGeom>
        </p:spPr>
      </p:pic>
      <p:pic>
        <p:nvPicPr>
          <p:cNvPr id="15" name="Graphic 14" descr="Run">
            <a:extLst>
              <a:ext uri="{FF2B5EF4-FFF2-40B4-BE49-F238E27FC236}">
                <a16:creationId xmlns:a16="http://schemas.microsoft.com/office/drawing/2014/main" id="{60D3D6BC-3506-E842-AEFD-1531D0560A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96478" y="3960711"/>
            <a:ext cx="388634" cy="388634"/>
          </a:xfrm>
          <a:prstGeom prst="rect">
            <a:avLst/>
          </a:prstGeom>
        </p:spPr>
      </p:pic>
      <p:pic>
        <p:nvPicPr>
          <p:cNvPr id="51" name="Graphic 50" descr="Robot">
            <a:extLst>
              <a:ext uri="{FF2B5EF4-FFF2-40B4-BE49-F238E27FC236}">
                <a16:creationId xmlns:a16="http://schemas.microsoft.com/office/drawing/2014/main" id="{0F8ECFA3-0290-7E4B-8CAC-E68F2706BC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29445" y="1412785"/>
            <a:ext cx="549894" cy="549894"/>
          </a:xfrm>
          <a:prstGeom prst="rect">
            <a:avLst/>
          </a:prstGeom>
        </p:spPr>
      </p:pic>
      <p:pic>
        <p:nvPicPr>
          <p:cNvPr id="52" name="Graphic 51" descr="Checkmark">
            <a:extLst>
              <a:ext uri="{FF2B5EF4-FFF2-40B4-BE49-F238E27FC236}">
                <a16:creationId xmlns:a16="http://schemas.microsoft.com/office/drawing/2014/main" id="{F1D8B5EB-DBD1-D045-B06D-2B2034CDF5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26231" y="4531521"/>
            <a:ext cx="549894" cy="549894"/>
          </a:xfrm>
          <a:prstGeom prst="rect">
            <a:avLst/>
          </a:prstGeom>
        </p:spPr>
      </p:pic>
      <p:pic>
        <p:nvPicPr>
          <p:cNvPr id="53" name="Graphic 52" descr="Checkmark">
            <a:extLst>
              <a:ext uri="{FF2B5EF4-FFF2-40B4-BE49-F238E27FC236}">
                <a16:creationId xmlns:a16="http://schemas.microsoft.com/office/drawing/2014/main" id="{A48596BF-7871-674B-B362-84FE0EBDCD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29077" y="4540323"/>
            <a:ext cx="549894" cy="549894"/>
          </a:xfrm>
          <a:prstGeom prst="rect">
            <a:avLst/>
          </a:prstGeom>
        </p:spPr>
      </p:pic>
      <p:pic>
        <p:nvPicPr>
          <p:cNvPr id="54" name="Graphic 53" descr="Run">
            <a:extLst>
              <a:ext uri="{FF2B5EF4-FFF2-40B4-BE49-F238E27FC236}">
                <a16:creationId xmlns:a16="http://schemas.microsoft.com/office/drawing/2014/main" id="{36C32DA5-17A6-C147-969F-C76A73CEDE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84927" y="4592265"/>
            <a:ext cx="388634" cy="3886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0BD2A9-E859-AA4A-8411-9AEBDA5A6D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62128" y="883509"/>
            <a:ext cx="840054" cy="320748"/>
          </a:xfrm>
          <a:prstGeom prst="rect">
            <a:avLst/>
          </a:prstGeom>
        </p:spPr>
      </p:pic>
      <p:pic>
        <p:nvPicPr>
          <p:cNvPr id="56" name="Content Placeholder 7">
            <a:extLst>
              <a:ext uri="{FF2B5EF4-FFF2-40B4-BE49-F238E27FC236}">
                <a16:creationId xmlns:a16="http://schemas.microsoft.com/office/drawing/2014/main" id="{E64A43AD-B967-7E41-A5B3-7F14E076BFC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432" y="1398525"/>
            <a:ext cx="3101905" cy="1179598"/>
          </a:xfrm>
          <a:prstGeom prst="rect">
            <a:avLst/>
          </a:prstGeom>
        </p:spPr>
      </p:pic>
      <p:pic>
        <p:nvPicPr>
          <p:cNvPr id="57" name="Graphic 56" descr="No sign">
            <a:extLst>
              <a:ext uri="{FF2B5EF4-FFF2-40B4-BE49-F238E27FC236}">
                <a16:creationId xmlns:a16="http://schemas.microsoft.com/office/drawing/2014/main" id="{E3481853-4D67-684C-B1C8-0EE584435B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38862" y="4540323"/>
            <a:ext cx="549895" cy="549895"/>
          </a:xfrm>
          <a:prstGeom prst="rect">
            <a:avLst/>
          </a:prstGeom>
        </p:spPr>
      </p:pic>
      <p:pic>
        <p:nvPicPr>
          <p:cNvPr id="58" name="Graphic 57" descr="Run">
            <a:extLst>
              <a:ext uri="{FF2B5EF4-FFF2-40B4-BE49-F238E27FC236}">
                <a16:creationId xmlns:a16="http://schemas.microsoft.com/office/drawing/2014/main" id="{2C59362F-7C6F-1C4A-A344-2522F055EFE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87838" y="4615824"/>
            <a:ext cx="388634" cy="388634"/>
          </a:xfrm>
          <a:prstGeom prst="rect">
            <a:avLst/>
          </a:prstGeom>
        </p:spPr>
      </p:pic>
      <p:pic>
        <p:nvPicPr>
          <p:cNvPr id="59" name="Graphic 58" descr="Robot">
            <a:extLst>
              <a:ext uri="{FF2B5EF4-FFF2-40B4-BE49-F238E27FC236}">
                <a16:creationId xmlns:a16="http://schemas.microsoft.com/office/drawing/2014/main" id="{6592F57B-352A-0145-9E27-6076C88EF5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9716" y="1697503"/>
            <a:ext cx="549894" cy="5498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6891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A5E553-1001-1043-861B-DEE485E2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designs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914EA-DCBB-064A-8620-F6A016BF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15</a:t>
            </a:fld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2DB9DF8-58DD-3B45-9AFE-1D2728D7CCE5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603096-09BF-B844-8843-6D8A289EDF3B}"/>
              </a:ext>
            </a:extLst>
          </p:cNvPr>
          <p:cNvSpPr/>
          <p:nvPr/>
        </p:nvSpPr>
        <p:spPr>
          <a:xfrm>
            <a:off x="5899154" y="2939842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0456ACF-8A6C-9F46-A9E9-287657836620}"/>
              </a:ext>
            </a:extLst>
          </p:cNvPr>
          <p:cNvSpPr/>
          <p:nvPr/>
        </p:nvSpPr>
        <p:spPr>
          <a:xfrm>
            <a:off x="2649091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Battery margin 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3FC72B-585E-A64C-8526-F88103887EB5}"/>
              </a:ext>
            </a:extLst>
          </p:cNvPr>
          <p:cNvSpPr/>
          <p:nvPr/>
        </p:nvSpPr>
        <p:spPr>
          <a:xfrm>
            <a:off x="3656469" y="348962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AD72AB-D514-FF4B-9F78-76B0D6BE73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flipH="1">
            <a:off x="3843681" y="3143286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9B7707-CDD4-FE44-8584-F5195FD03F05}"/>
              </a:ext>
            </a:extLst>
          </p:cNvPr>
          <p:cNvCxnSpPr>
            <a:cxnSpLocks/>
            <a:stCxn id="21" idx="2"/>
            <a:endCxn id="20" idx="0"/>
          </p:cNvCxnSpPr>
          <p:nvPr/>
        </p:nvCxnSpPr>
        <p:spPr>
          <a:xfrm flipH="1">
            <a:off x="3305750" y="3713129"/>
            <a:ext cx="537931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AF53EA2-741C-9C4D-9F16-F4FF623A124B}"/>
              </a:ext>
            </a:extLst>
          </p:cNvPr>
          <p:cNvCxnSpPr>
            <a:cxnSpLocks/>
            <a:stCxn id="21" idx="2"/>
            <a:endCxn id="26" idx="0"/>
          </p:cNvCxnSpPr>
          <p:nvPr/>
        </p:nvCxnSpPr>
        <p:spPr>
          <a:xfrm>
            <a:off x="3843681" y="3713129"/>
            <a:ext cx="738475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D5066F-AECA-634C-B7BB-C21F1C208E3E}"/>
              </a:ext>
            </a:extLst>
          </p:cNvPr>
          <p:cNvCxnSpPr>
            <a:cxnSpLocks/>
            <a:stCxn id="19" idx="2"/>
            <a:endCxn id="28" idx="0"/>
          </p:cNvCxnSpPr>
          <p:nvPr/>
        </p:nvCxnSpPr>
        <p:spPr>
          <a:xfrm>
            <a:off x="6024602" y="3143286"/>
            <a:ext cx="572712" cy="349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A20EE36-6450-484A-AC07-23ECF3F86DA6}"/>
              </a:ext>
            </a:extLst>
          </p:cNvPr>
          <p:cNvSpPr/>
          <p:nvPr/>
        </p:nvSpPr>
        <p:spPr>
          <a:xfrm>
            <a:off x="4030893" y="3939243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75A2B7-8557-4442-BD42-3C2F646EC3F8}"/>
              </a:ext>
            </a:extLst>
          </p:cNvPr>
          <p:cNvSpPr/>
          <p:nvPr/>
        </p:nvSpPr>
        <p:spPr>
          <a:xfrm>
            <a:off x="5249450" y="396409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Extra safety margin ok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1CA92DE-B148-3D40-91CB-F935BEA5DFFE}"/>
              </a:ext>
            </a:extLst>
          </p:cNvPr>
          <p:cNvSpPr/>
          <p:nvPr/>
        </p:nvSpPr>
        <p:spPr>
          <a:xfrm>
            <a:off x="6410102" y="349300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64FEF0F-E3A5-8945-A9B3-F23872E1AD6C}"/>
              </a:ext>
            </a:extLst>
          </p:cNvPr>
          <p:cNvCxnSpPr>
            <a:cxnSpLocks/>
            <a:stCxn id="28" idx="2"/>
            <a:endCxn id="27" idx="0"/>
          </p:cNvCxnSpPr>
          <p:nvPr/>
        </p:nvCxnSpPr>
        <p:spPr>
          <a:xfrm flipH="1">
            <a:off x="5906109" y="3716509"/>
            <a:ext cx="691205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C21D9EF-90A9-0A41-BD9E-EF2EF84F34C6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6597314" y="3716509"/>
            <a:ext cx="581930" cy="214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EF1A779-F232-A642-8145-E3376BDED7CA}"/>
              </a:ext>
            </a:extLst>
          </p:cNvPr>
          <p:cNvSpPr/>
          <p:nvPr/>
        </p:nvSpPr>
        <p:spPr>
          <a:xfrm>
            <a:off x="6660853" y="3930760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Achieve extra safety margin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4FDBE1-9744-2D47-8B5B-2F706F1FDBFA}"/>
              </a:ext>
            </a:extLst>
          </p:cNvPr>
          <p:cNvSpPr/>
          <p:nvPr/>
        </p:nvSpPr>
        <p:spPr>
          <a:xfrm>
            <a:off x="17790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In safe area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A76DEB-AAF5-6B4B-A879-550AF98B8138}"/>
              </a:ext>
            </a:extLst>
          </p:cNvPr>
          <p:cNvSpPr/>
          <p:nvPr/>
        </p:nvSpPr>
        <p:spPr>
          <a:xfrm>
            <a:off x="921614" y="3511094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83ED662-7C05-3E44-87CE-1A3D5F2DE183}"/>
              </a:ext>
            </a:extLst>
          </p:cNvPr>
          <p:cNvCxnSpPr>
            <a:cxnSpLocks/>
            <a:stCxn id="19" idx="2"/>
            <a:endCxn id="33" idx="0"/>
          </p:cNvCxnSpPr>
          <p:nvPr/>
        </p:nvCxnSpPr>
        <p:spPr>
          <a:xfrm flipH="1">
            <a:off x="1108826" y="3143286"/>
            <a:ext cx="4915776" cy="3678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928E33A-94AC-F94D-A74D-835AE34E1157}"/>
              </a:ext>
            </a:extLst>
          </p:cNvPr>
          <p:cNvCxnSpPr>
            <a:cxnSpLocks/>
            <a:stCxn id="33" idx="2"/>
            <a:endCxn id="32" idx="0"/>
          </p:cNvCxnSpPr>
          <p:nvPr/>
        </p:nvCxnSpPr>
        <p:spPr>
          <a:xfrm flipH="1">
            <a:off x="674449" y="3734597"/>
            <a:ext cx="434377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4F2C4C-E442-B24D-8BAB-2255F16DC497}"/>
              </a:ext>
            </a:extLst>
          </p:cNvPr>
          <p:cNvCxnSpPr>
            <a:cxnSpLocks/>
            <a:stCxn id="33" idx="2"/>
            <a:endCxn id="37" idx="0"/>
          </p:cNvCxnSpPr>
          <p:nvPr/>
        </p:nvCxnSpPr>
        <p:spPr>
          <a:xfrm>
            <a:off x="1108826" y="3734597"/>
            <a:ext cx="875682" cy="196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0AE16DF-4976-CB40-87DF-11683C941EF2}"/>
              </a:ext>
            </a:extLst>
          </p:cNvPr>
          <p:cNvSpPr/>
          <p:nvPr/>
        </p:nvSpPr>
        <p:spPr>
          <a:xfrm>
            <a:off x="1433245" y="3930760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Move to safe area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7F10DCE-AA0E-0E44-8D83-EE67CC3CB356}"/>
              </a:ext>
            </a:extLst>
          </p:cNvPr>
          <p:cNvCxnSpPr>
            <a:cxnSpLocks/>
            <a:stCxn id="19" idx="2"/>
            <a:endCxn id="39" idx="0"/>
          </p:cNvCxnSpPr>
          <p:nvPr/>
        </p:nvCxnSpPr>
        <p:spPr>
          <a:xfrm>
            <a:off x="6024602" y="3143286"/>
            <a:ext cx="2346337" cy="1373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6D04A24-1627-A44B-B307-4810AAD4A0CF}"/>
              </a:ext>
            </a:extLst>
          </p:cNvPr>
          <p:cNvSpPr/>
          <p:nvPr/>
        </p:nvSpPr>
        <p:spPr>
          <a:xfrm>
            <a:off x="7852548" y="3280591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59150126-B2D7-9A45-BEE9-1FBF41D34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9714" y="4523473"/>
            <a:ext cx="549894" cy="549894"/>
          </a:xfrm>
          <a:prstGeom prst="rect">
            <a:avLst/>
          </a:prstGeom>
        </p:spPr>
      </p:pic>
      <p:pic>
        <p:nvPicPr>
          <p:cNvPr id="15" name="Graphic 14" descr="Run">
            <a:extLst>
              <a:ext uri="{FF2B5EF4-FFF2-40B4-BE49-F238E27FC236}">
                <a16:creationId xmlns:a16="http://schemas.microsoft.com/office/drawing/2014/main" id="{60D3D6BC-3506-E842-AEFD-1531D056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6478" y="3960711"/>
            <a:ext cx="388634" cy="388634"/>
          </a:xfrm>
          <a:prstGeom prst="rect">
            <a:avLst/>
          </a:prstGeom>
        </p:spPr>
      </p:pic>
      <p:pic>
        <p:nvPicPr>
          <p:cNvPr id="52" name="Graphic 51" descr="Checkmark">
            <a:extLst>
              <a:ext uri="{FF2B5EF4-FFF2-40B4-BE49-F238E27FC236}">
                <a16:creationId xmlns:a16="http://schemas.microsoft.com/office/drawing/2014/main" id="{F1D8B5EB-DBD1-D045-B06D-2B2034CDF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6231" y="4531521"/>
            <a:ext cx="549894" cy="549894"/>
          </a:xfrm>
          <a:prstGeom prst="rect">
            <a:avLst/>
          </a:prstGeom>
        </p:spPr>
      </p:pic>
      <p:pic>
        <p:nvPicPr>
          <p:cNvPr id="53" name="Graphic 52" descr="Checkmark">
            <a:extLst>
              <a:ext uri="{FF2B5EF4-FFF2-40B4-BE49-F238E27FC236}">
                <a16:creationId xmlns:a16="http://schemas.microsoft.com/office/drawing/2014/main" id="{A48596BF-7871-674B-B362-84FE0EBDC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9077" y="4540323"/>
            <a:ext cx="549894" cy="549894"/>
          </a:xfrm>
          <a:prstGeom prst="rect">
            <a:avLst/>
          </a:prstGeom>
        </p:spPr>
      </p:pic>
      <p:pic>
        <p:nvPicPr>
          <p:cNvPr id="57" name="Graphic 56" descr="No sign">
            <a:extLst>
              <a:ext uri="{FF2B5EF4-FFF2-40B4-BE49-F238E27FC236}">
                <a16:creationId xmlns:a16="http://schemas.microsoft.com/office/drawing/2014/main" id="{E3481853-4D67-684C-B1C8-0EE584435B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44348" y="4531521"/>
            <a:ext cx="549895" cy="549895"/>
          </a:xfrm>
          <a:prstGeom prst="rect">
            <a:avLst/>
          </a:prstGeom>
        </p:spPr>
      </p:pic>
      <p:pic>
        <p:nvPicPr>
          <p:cNvPr id="58" name="Graphic 57" descr="Run">
            <a:extLst>
              <a:ext uri="{FF2B5EF4-FFF2-40B4-BE49-F238E27FC236}">
                <a16:creationId xmlns:a16="http://schemas.microsoft.com/office/drawing/2014/main" id="{2C59362F-7C6F-1C4A-A344-2522F055E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4927" y="4620953"/>
            <a:ext cx="388634" cy="388634"/>
          </a:xfrm>
          <a:prstGeom prst="rect">
            <a:avLst/>
          </a:prstGeom>
        </p:spPr>
      </p:pic>
      <p:pic>
        <p:nvPicPr>
          <p:cNvPr id="45" name="Google Shape;575;p34">
            <a:extLst>
              <a:ext uri="{FF2B5EF4-FFF2-40B4-BE49-F238E27FC236}">
                <a16:creationId xmlns:a16="http://schemas.microsoft.com/office/drawing/2014/main" id="{D8794B63-B2CE-9443-A0BE-CA327D6BE22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19716" y="97709"/>
            <a:ext cx="4912477" cy="27951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D9EC057-147B-1F45-B924-D3725F0367CB}"/>
              </a:ext>
            </a:extLst>
          </p:cNvPr>
          <p:cNvSpPr/>
          <p:nvPr/>
        </p:nvSpPr>
        <p:spPr>
          <a:xfrm>
            <a:off x="2599309" y="3453783"/>
            <a:ext cx="2606090" cy="11532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Graphic 48" descr="Robot">
            <a:extLst>
              <a:ext uri="{FF2B5EF4-FFF2-40B4-BE49-F238E27FC236}">
                <a16:creationId xmlns:a16="http://schemas.microsoft.com/office/drawing/2014/main" id="{BC48DC7A-54B1-814A-90D9-4392944874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94106" y="375732"/>
            <a:ext cx="549894" cy="549894"/>
          </a:xfrm>
          <a:prstGeom prst="rect">
            <a:avLst/>
          </a:prstGeom>
        </p:spPr>
      </p:pic>
      <p:pic>
        <p:nvPicPr>
          <p:cNvPr id="50" name="Graphic 49" descr="Robot">
            <a:extLst>
              <a:ext uri="{FF2B5EF4-FFF2-40B4-BE49-F238E27FC236}">
                <a16:creationId xmlns:a16="http://schemas.microsoft.com/office/drawing/2014/main" id="{E9065145-E6C0-D34E-9617-22C4725839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31434" y="2059006"/>
            <a:ext cx="549894" cy="5498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B4BE812-79C3-0A44-9FED-F0F4B84A8E31}"/>
              </a:ext>
            </a:extLst>
          </p:cNvPr>
          <p:cNvSpPr txBox="1"/>
          <p:nvPr/>
        </p:nvSpPr>
        <p:spPr>
          <a:xfrm>
            <a:off x="5899154" y="1478371"/>
            <a:ext cx="15143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 CBFs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215258A-C1EC-9345-B8AF-064B690E2AF6}"/>
              </a:ext>
            </a:extLst>
          </p:cNvPr>
          <p:cNvSpPr txBox="1"/>
          <p:nvPr/>
        </p:nvSpPr>
        <p:spPr>
          <a:xfrm>
            <a:off x="5621087" y="108769"/>
            <a:ext cx="20765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 Battery check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0691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0309 L 0.00382 0.00309 C 0.00052 0.00432 -0.00591 0.00093 -0.00591 0.00679 C -0.00591 0.01266 0.00382 0.00865 0.00382 0.00865 C 0.00156 0.00741 -0.00487 0.00587 -0.00261 0.00494 C -0.00087 0.00432 0.00451 0.00309 0.0026 0.00309 C -0.00018 0.00309 -0.00834 0.0071 -0.00591 0.00494 C -0.00261 0.00186 0.00486 0.00124 0.00486 0.00124 C 0.0059 0.00186 0.0092 0.00309 0.00798 0.00309 L 0.00382 0.00309 Z " pathEditMode="relative" ptsTypes="AAAAAAAAAA">
                                      <p:cBhvr>
                                        <p:cTn id="6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0CC3BD-76F5-544C-9A26-79F68D1B77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10958" y="189140"/>
            <a:ext cx="2513916" cy="2703691"/>
          </a:xfrm>
        </p:spPr>
        <p:txBody>
          <a:bodyPr/>
          <a:lstStyle/>
          <a:p>
            <a:r>
              <a:rPr lang="en-US" dirty="0"/>
              <a:t>Standard CBF approach is “local”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Use path planner to find path that satisfies all BT-CBR constraints</a:t>
            </a:r>
          </a:p>
          <a:p>
            <a:pPr lvl="1"/>
            <a:r>
              <a:rPr lang="en-US" dirty="0"/>
              <a:t>RRT(*)</a:t>
            </a:r>
          </a:p>
          <a:p>
            <a:pPr lvl="1"/>
            <a:r>
              <a:rPr lang="en-US" dirty="0"/>
              <a:t>use as k(x)</a:t>
            </a:r>
          </a:p>
        </p:txBody>
      </p:sp>
      <p:pic>
        <p:nvPicPr>
          <p:cNvPr id="40" name="Google Shape;576;p34">
            <a:extLst>
              <a:ext uri="{FF2B5EF4-FFF2-40B4-BE49-F238E27FC236}">
                <a16:creationId xmlns:a16="http://schemas.microsoft.com/office/drawing/2014/main" id="{B4CB827F-B2B2-B54A-B858-D85FEEEE9D6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36" y="1127523"/>
            <a:ext cx="5739096" cy="17205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DA5E553-1001-1043-861B-DEE485E2D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688" y="251614"/>
            <a:ext cx="4773344" cy="673874"/>
          </a:xfrm>
        </p:spPr>
        <p:txBody>
          <a:bodyPr/>
          <a:lstStyle/>
          <a:p>
            <a:r>
              <a:rPr lang="en-US" sz="2400" dirty="0"/>
              <a:t>Using BT-CBFs to do planning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914EA-DCBB-064A-8620-F6A016BF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2DB9DF8-58DD-3B45-9AFE-1D2728D7CCE5}"/>
              </a:ext>
            </a:extLst>
          </p:cNvPr>
          <p:cNvSpPr txBox="1">
            <a:spLocks/>
          </p:cNvSpPr>
          <p:nvPr/>
        </p:nvSpPr>
        <p:spPr>
          <a:xfrm>
            <a:off x="6835775" y="4949520"/>
            <a:ext cx="2057400" cy="117474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700" kern="1200">
                <a:solidFill>
                  <a:srgbClr val="8484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C338348D-F2D3-AB47-AE2A-1D59B1E58D64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68" name="Graphic 67" descr="Robot">
            <a:extLst>
              <a:ext uri="{FF2B5EF4-FFF2-40B4-BE49-F238E27FC236}">
                <a16:creationId xmlns:a16="http://schemas.microsoft.com/office/drawing/2014/main" id="{04699FFA-018B-4041-AB85-A0F4490D9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9126" y="2199884"/>
            <a:ext cx="549894" cy="54989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F603096-09BF-B844-8843-6D8A289EDF3B}"/>
              </a:ext>
            </a:extLst>
          </p:cNvPr>
          <p:cNvSpPr/>
          <p:nvPr/>
        </p:nvSpPr>
        <p:spPr>
          <a:xfrm>
            <a:off x="5899154" y="2939842"/>
            <a:ext cx="250895" cy="203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0456ACF-8A6C-9F46-A9E9-287657836620}"/>
              </a:ext>
            </a:extLst>
          </p:cNvPr>
          <p:cNvSpPr/>
          <p:nvPr/>
        </p:nvSpPr>
        <p:spPr>
          <a:xfrm>
            <a:off x="2649091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Battery margin 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3FC72B-585E-A64C-8526-F88103887EB5}"/>
              </a:ext>
            </a:extLst>
          </p:cNvPr>
          <p:cNvSpPr/>
          <p:nvPr/>
        </p:nvSpPr>
        <p:spPr>
          <a:xfrm>
            <a:off x="3656469" y="348962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FAD72AB-D514-FF4B-9F78-76B0D6BE73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flipH="1">
            <a:off x="3843681" y="3143286"/>
            <a:ext cx="2180921" cy="3463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9B7707-CDD4-FE44-8584-F5195FD03F05}"/>
              </a:ext>
            </a:extLst>
          </p:cNvPr>
          <p:cNvCxnSpPr>
            <a:cxnSpLocks/>
            <a:stCxn id="21" idx="2"/>
            <a:endCxn id="20" idx="0"/>
          </p:cNvCxnSpPr>
          <p:nvPr/>
        </p:nvCxnSpPr>
        <p:spPr>
          <a:xfrm flipH="1">
            <a:off x="3305750" y="3713129"/>
            <a:ext cx="537931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AF53EA2-741C-9C4D-9F16-F4FF623A124B}"/>
              </a:ext>
            </a:extLst>
          </p:cNvPr>
          <p:cNvCxnSpPr>
            <a:cxnSpLocks/>
            <a:stCxn id="21" idx="2"/>
            <a:endCxn id="26" idx="0"/>
          </p:cNvCxnSpPr>
          <p:nvPr/>
        </p:nvCxnSpPr>
        <p:spPr>
          <a:xfrm>
            <a:off x="3843681" y="3713129"/>
            <a:ext cx="738475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D5066F-AECA-634C-B7BB-C21F1C208E3E}"/>
              </a:ext>
            </a:extLst>
          </p:cNvPr>
          <p:cNvCxnSpPr>
            <a:cxnSpLocks/>
            <a:stCxn id="19" idx="2"/>
            <a:endCxn id="28" idx="0"/>
          </p:cNvCxnSpPr>
          <p:nvPr/>
        </p:nvCxnSpPr>
        <p:spPr>
          <a:xfrm>
            <a:off x="6024602" y="3143286"/>
            <a:ext cx="572712" cy="349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A20EE36-6450-484A-AC07-23ECF3F86DA6}"/>
              </a:ext>
            </a:extLst>
          </p:cNvPr>
          <p:cNvSpPr/>
          <p:nvPr/>
        </p:nvSpPr>
        <p:spPr>
          <a:xfrm>
            <a:off x="4030893" y="3939243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75A2B7-8557-4442-BD42-3C2F646EC3F8}"/>
              </a:ext>
            </a:extLst>
          </p:cNvPr>
          <p:cNvSpPr/>
          <p:nvPr/>
        </p:nvSpPr>
        <p:spPr>
          <a:xfrm>
            <a:off x="5249450" y="396409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Extra safety margin ok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1CA92DE-B148-3D40-91CB-F935BEA5DFFE}"/>
              </a:ext>
            </a:extLst>
          </p:cNvPr>
          <p:cNvSpPr/>
          <p:nvPr/>
        </p:nvSpPr>
        <p:spPr>
          <a:xfrm>
            <a:off x="6410102" y="3493006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64FEF0F-E3A5-8945-A9B3-F23872E1AD6C}"/>
              </a:ext>
            </a:extLst>
          </p:cNvPr>
          <p:cNvCxnSpPr>
            <a:cxnSpLocks/>
            <a:stCxn id="28" idx="2"/>
            <a:endCxn id="27" idx="0"/>
          </p:cNvCxnSpPr>
          <p:nvPr/>
        </p:nvCxnSpPr>
        <p:spPr>
          <a:xfrm flipH="1">
            <a:off x="5906109" y="3716509"/>
            <a:ext cx="691205" cy="247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C21D9EF-90A9-0A41-BD9E-EF2EF84F34C6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6597314" y="3716509"/>
            <a:ext cx="581930" cy="214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EF1A779-F232-A642-8145-E3376BDED7CA}"/>
              </a:ext>
            </a:extLst>
          </p:cNvPr>
          <p:cNvSpPr/>
          <p:nvPr/>
        </p:nvSpPr>
        <p:spPr>
          <a:xfrm>
            <a:off x="6660853" y="3930760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Achieve extra safety margin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B4FDBE1-9744-2D47-8B5B-2F706F1FDBFA}"/>
              </a:ext>
            </a:extLst>
          </p:cNvPr>
          <p:cNvSpPr/>
          <p:nvPr/>
        </p:nvSpPr>
        <p:spPr>
          <a:xfrm>
            <a:off x="17790" y="3960711"/>
            <a:ext cx="1313318" cy="5807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In safe area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A76DEB-AAF5-6B4B-A879-550AF98B8138}"/>
              </a:ext>
            </a:extLst>
          </p:cNvPr>
          <p:cNvSpPr/>
          <p:nvPr/>
        </p:nvSpPr>
        <p:spPr>
          <a:xfrm>
            <a:off x="921614" y="3511094"/>
            <a:ext cx="374424" cy="2235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83ED662-7C05-3E44-87CE-1A3D5F2DE183}"/>
              </a:ext>
            </a:extLst>
          </p:cNvPr>
          <p:cNvCxnSpPr>
            <a:cxnSpLocks/>
            <a:stCxn id="19" idx="2"/>
            <a:endCxn id="33" idx="0"/>
          </p:cNvCxnSpPr>
          <p:nvPr/>
        </p:nvCxnSpPr>
        <p:spPr>
          <a:xfrm flipH="1">
            <a:off x="1108826" y="3143286"/>
            <a:ext cx="4915776" cy="3678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928E33A-94AC-F94D-A74D-835AE34E1157}"/>
              </a:ext>
            </a:extLst>
          </p:cNvPr>
          <p:cNvCxnSpPr>
            <a:cxnSpLocks/>
            <a:stCxn id="33" idx="2"/>
            <a:endCxn id="32" idx="0"/>
          </p:cNvCxnSpPr>
          <p:nvPr/>
        </p:nvCxnSpPr>
        <p:spPr>
          <a:xfrm flipH="1">
            <a:off x="674449" y="3734597"/>
            <a:ext cx="434377" cy="2261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4F2C4C-E442-B24D-8BAB-2255F16DC497}"/>
              </a:ext>
            </a:extLst>
          </p:cNvPr>
          <p:cNvCxnSpPr>
            <a:cxnSpLocks/>
            <a:stCxn id="33" idx="2"/>
            <a:endCxn id="37" idx="0"/>
          </p:cNvCxnSpPr>
          <p:nvPr/>
        </p:nvCxnSpPr>
        <p:spPr>
          <a:xfrm>
            <a:off x="1108826" y="3734597"/>
            <a:ext cx="875682" cy="196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30AE16DF-4976-CB40-87DF-11683C941EF2}"/>
              </a:ext>
            </a:extLst>
          </p:cNvPr>
          <p:cNvSpPr/>
          <p:nvPr/>
        </p:nvSpPr>
        <p:spPr>
          <a:xfrm>
            <a:off x="1433245" y="3930760"/>
            <a:ext cx="1102525" cy="6415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Move to safe area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7F10DCE-AA0E-0E44-8D83-EE67CC3CB356}"/>
              </a:ext>
            </a:extLst>
          </p:cNvPr>
          <p:cNvCxnSpPr>
            <a:cxnSpLocks/>
            <a:stCxn id="19" idx="2"/>
            <a:endCxn id="39" idx="0"/>
          </p:cNvCxnSpPr>
          <p:nvPr/>
        </p:nvCxnSpPr>
        <p:spPr>
          <a:xfrm>
            <a:off x="6024602" y="3143286"/>
            <a:ext cx="2346337" cy="1373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6D04A24-1627-A44B-B307-4810AAD4A0CF}"/>
              </a:ext>
            </a:extLst>
          </p:cNvPr>
          <p:cNvSpPr/>
          <p:nvPr/>
        </p:nvSpPr>
        <p:spPr>
          <a:xfrm>
            <a:off x="7852548" y="3280591"/>
            <a:ext cx="1036782" cy="641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Go to Charger</a:t>
            </a:r>
          </a:p>
        </p:txBody>
      </p:sp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59150126-B2D7-9A45-BEE9-1FBF41D346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714" y="4523473"/>
            <a:ext cx="549894" cy="549894"/>
          </a:xfrm>
          <a:prstGeom prst="rect">
            <a:avLst/>
          </a:prstGeom>
        </p:spPr>
      </p:pic>
      <p:pic>
        <p:nvPicPr>
          <p:cNvPr id="15" name="Graphic 14" descr="Run">
            <a:extLst>
              <a:ext uri="{FF2B5EF4-FFF2-40B4-BE49-F238E27FC236}">
                <a16:creationId xmlns:a16="http://schemas.microsoft.com/office/drawing/2014/main" id="{60D3D6BC-3506-E842-AEFD-1531D0560A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96478" y="3960711"/>
            <a:ext cx="388634" cy="388634"/>
          </a:xfrm>
          <a:prstGeom prst="rect">
            <a:avLst/>
          </a:prstGeom>
        </p:spPr>
      </p:pic>
      <p:pic>
        <p:nvPicPr>
          <p:cNvPr id="52" name="Graphic 51" descr="Checkmark">
            <a:extLst>
              <a:ext uri="{FF2B5EF4-FFF2-40B4-BE49-F238E27FC236}">
                <a16:creationId xmlns:a16="http://schemas.microsoft.com/office/drawing/2014/main" id="{F1D8B5EB-DBD1-D045-B06D-2B2034CDF5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26231" y="4531521"/>
            <a:ext cx="549894" cy="549894"/>
          </a:xfrm>
          <a:prstGeom prst="rect">
            <a:avLst/>
          </a:prstGeom>
        </p:spPr>
      </p:pic>
      <p:pic>
        <p:nvPicPr>
          <p:cNvPr id="53" name="Graphic 52" descr="Checkmark">
            <a:extLst>
              <a:ext uri="{FF2B5EF4-FFF2-40B4-BE49-F238E27FC236}">
                <a16:creationId xmlns:a16="http://schemas.microsoft.com/office/drawing/2014/main" id="{A48596BF-7871-674B-B362-84FE0EBDCD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29077" y="4540323"/>
            <a:ext cx="549894" cy="54989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A5026E3-B32C-6545-B71E-FC06E19C54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371" y="686837"/>
            <a:ext cx="2561675" cy="749426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B86E3702-BBBB-8B44-84E1-3F2E4854D76F}"/>
              </a:ext>
            </a:extLst>
          </p:cNvPr>
          <p:cNvSpPr/>
          <p:nvPr/>
        </p:nvSpPr>
        <p:spPr>
          <a:xfrm>
            <a:off x="501445" y="1815227"/>
            <a:ext cx="5201265" cy="888644"/>
          </a:xfrm>
          <a:custGeom>
            <a:avLst/>
            <a:gdLst>
              <a:gd name="connsiteX0" fmla="*/ 0 w 5201265"/>
              <a:gd name="connsiteY0" fmla="*/ 888644 h 888644"/>
              <a:gd name="connsiteX1" fmla="*/ 363794 w 5201265"/>
              <a:gd name="connsiteY1" fmla="*/ 524850 h 888644"/>
              <a:gd name="connsiteX2" fmla="*/ 865239 w 5201265"/>
              <a:gd name="connsiteY2" fmla="*/ 111896 h 888644"/>
              <a:gd name="connsiteX3" fmla="*/ 2497394 w 5201265"/>
              <a:gd name="connsiteY3" fmla="*/ 3741 h 888644"/>
              <a:gd name="connsiteX4" fmla="*/ 4739149 w 5201265"/>
              <a:gd name="connsiteY4" fmla="*/ 210218 h 888644"/>
              <a:gd name="connsiteX5" fmla="*/ 5201265 w 5201265"/>
              <a:gd name="connsiteY5" fmla="*/ 750992 h 888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1265" h="888644">
                <a:moveTo>
                  <a:pt x="0" y="888644"/>
                </a:moveTo>
                <a:cubicBezTo>
                  <a:pt x="109794" y="771476"/>
                  <a:pt x="219588" y="654308"/>
                  <a:pt x="363794" y="524850"/>
                </a:cubicBezTo>
                <a:cubicBezTo>
                  <a:pt x="508001" y="395392"/>
                  <a:pt x="509639" y="198747"/>
                  <a:pt x="865239" y="111896"/>
                </a:cubicBezTo>
                <a:cubicBezTo>
                  <a:pt x="1220839" y="25045"/>
                  <a:pt x="1851742" y="-12646"/>
                  <a:pt x="2497394" y="3741"/>
                </a:cubicBezTo>
                <a:cubicBezTo>
                  <a:pt x="3143046" y="20128"/>
                  <a:pt x="4288504" y="85676"/>
                  <a:pt x="4739149" y="210218"/>
                </a:cubicBezTo>
                <a:cubicBezTo>
                  <a:pt x="5189794" y="334760"/>
                  <a:pt x="5195529" y="542876"/>
                  <a:pt x="5201265" y="750992"/>
                </a:cubicBezTo>
              </a:path>
            </a:pathLst>
          </a:custGeom>
          <a:noFill/>
          <a:ln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4F132B19-9A54-DD46-900E-57805598CAA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3" t="8544" r="2300" b="1461"/>
          <a:stretch/>
        </p:blipFill>
        <p:spPr>
          <a:xfrm>
            <a:off x="7873459" y="2224644"/>
            <a:ext cx="1012246" cy="9534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AC5755-FC03-7D40-9F4B-CA30AD37842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03" y="699374"/>
            <a:ext cx="603357" cy="549895"/>
          </a:xfrm>
          <a:prstGeom prst="rect">
            <a:avLst/>
          </a:prstGeom>
        </p:spPr>
      </p:pic>
      <p:sp>
        <p:nvSpPr>
          <p:cNvPr id="50" name="Google Shape;588;p35">
            <a:extLst>
              <a:ext uri="{FF2B5EF4-FFF2-40B4-BE49-F238E27FC236}">
                <a16:creationId xmlns:a16="http://schemas.microsoft.com/office/drawing/2014/main" id="{0085D7DC-02AD-344A-B1C0-5F6BE7E4142C}"/>
              </a:ext>
            </a:extLst>
          </p:cNvPr>
          <p:cNvSpPr txBox="1"/>
          <p:nvPr/>
        </p:nvSpPr>
        <p:spPr>
          <a:xfrm rot="20861764">
            <a:off x="617181" y="1230946"/>
            <a:ext cx="1985110" cy="4308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n-GB" sz="1600" dirty="0"/>
              <a:t>This looks better!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8480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 animBg="1"/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5"/>
          <p:cNvSpPr txBox="1">
            <a:spLocks noGrp="1"/>
          </p:cNvSpPr>
          <p:nvPr>
            <p:ph type="sldNum" idx="12"/>
          </p:nvPr>
        </p:nvSpPr>
        <p:spPr>
          <a:xfrm>
            <a:off x="6835775" y="4949520"/>
            <a:ext cx="2057400" cy="11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588" name="Google Shape;588;p35"/>
          <p:cNvSpPr txBox="1"/>
          <p:nvPr/>
        </p:nvSpPr>
        <p:spPr>
          <a:xfrm>
            <a:off x="621420" y="2203730"/>
            <a:ext cx="36984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n-GB" dirty="0"/>
              <a:t>Objectives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dirty="0"/>
              <a:t>Avoid collisions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dirty="0"/>
              <a:t>Do not run out of battery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dirty="0"/>
              <a:t>Stay within comms. range when patrolling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dirty="0"/>
              <a:t>Go through waypoints</a:t>
            </a:r>
          </a:p>
        </p:txBody>
      </p:sp>
      <p:sp>
        <p:nvSpPr>
          <p:cNvPr id="592" name="Google Shape;592;p35"/>
          <p:cNvSpPr txBox="1">
            <a:spLocks noGrp="1"/>
          </p:cNvSpPr>
          <p:nvPr>
            <p:ph type="title"/>
          </p:nvPr>
        </p:nvSpPr>
        <p:spPr>
          <a:xfrm>
            <a:off x="1058875" y="260050"/>
            <a:ext cx="5604300" cy="667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dirty="0"/>
              <a:t>Patrolling with three vehicles</a:t>
            </a:r>
            <a:endParaRPr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3F33A4-7B12-5647-9D58-37D9A1F05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29" y="1635309"/>
            <a:ext cx="3194846" cy="3298463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85269FDB-31E2-F247-A70A-B3D9BA76771A}"/>
              </a:ext>
            </a:extLst>
          </p:cNvPr>
          <p:cNvSpPr/>
          <p:nvPr/>
        </p:nvSpPr>
        <p:spPr>
          <a:xfrm>
            <a:off x="6278083" y="2585884"/>
            <a:ext cx="53891" cy="1818968"/>
          </a:xfrm>
          <a:custGeom>
            <a:avLst/>
            <a:gdLst>
              <a:gd name="connsiteX0" fmla="*/ 53891 w 53891"/>
              <a:gd name="connsiteY0" fmla="*/ 1818968 h 1818968"/>
              <a:gd name="connsiteX1" fmla="*/ 14562 w 53891"/>
              <a:gd name="connsiteY1" fmla="*/ 0 h 181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891" h="1818968">
                <a:moveTo>
                  <a:pt x="53891" y="1818968"/>
                </a:moveTo>
                <a:cubicBezTo>
                  <a:pt x="16200" y="1084006"/>
                  <a:pt x="-21490" y="349045"/>
                  <a:pt x="14562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97890EB-09E9-5A4D-9BFD-23F71482C639}"/>
              </a:ext>
            </a:extLst>
          </p:cNvPr>
          <p:cNvSpPr/>
          <p:nvPr/>
        </p:nvSpPr>
        <p:spPr>
          <a:xfrm>
            <a:off x="6330128" y="2288383"/>
            <a:ext cx="1207755" cy="1949320"/>
          </a:xfrm>
          <a:custGeom>
            <a:avLst/>
            <a:gdLst>
              <a:gd name="connsiteX0" fmla="*/ 21511 w 1207755"/>
              <a:gd name="connsiteY0" fmla="*/ 1949320 h 1949320"/>
              <a:gd name="connsiteX1" fmla="*/ 41175 w 1207755"/>
              <a:gd name="connsiteY1" fmla="*/ 307333 h 1949320"/>
              <a:gd name="connsiteX2" fmla="*/ 395137 w 1207755"/>
              <a:gd name="connsiteY2" fmla="*/ 61527 h 1949320"/>
              <a:gd name="connsiteX3" fmla="*/ 581949 w 1207755"/>
              <a:gd name="connsiteY3" fmla="*/ 159849 h 1949320"/>
              <a:gd name="connsiteX4" fmla="*/ 621278 w 1207755"/>
              <a:gd name="connsiteY4" fmla="*/ 1674017 h 1949320"/>
              <a:gd name="connsiteX5" fmla="*/ 965407 w 1207755"/>
              <a:gd name="connsiteY5" fmla="*/ 1821501 h 1949320"/>
              <a:gd name="connsiteX6" fmla="*/ 1191549 w 1207755"/>
              <a:gd name="connsiteY6" fmla="*/ 1742843 h 1949320"/>
              <a:gd name="connsiteX7" fmla="*/ 1171885 w 1207755"/>
              <a:gd name="connsiteY7" fmla="*/ 258172 h 194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7755" h="1949320">
                <a:moveTo>
                  <a:pt x="21511" y="1949320"/>
                </a:moveTo>
                <a:cubicBezTo>
                  <a:pt x="207" y="1285642"/>
                  <a:pt x="-21096" y="621965"/>
                  <a:pt x="41175" y="307333"/>
                </a:cubicBezTo>
                <a:cubicBezTo>
                  <a:pt x="103446" y="-7299"/>
                  <a:pt x="305008" y="86108"/>
                  <a:pt x="395137" y="61527"/>
                </a:cubicBezTo>
                <a:cubicBezTo>
                  <a:pt x="485266" y="36946"/>
                  <a:pt x="544259" y="-108899"/>
                  <a:pt x="581949" y="159849"/>
                </a:cubicBezTo>
                <a:cubicBezTo>
                  <a:pt x="619639" y="428597"/>
                  <a:pt x="557368" y="1397075"/>
                  <a:pt x="621278" y="1674017"/>
                </a:cubicBezTo>
                <a:cubicBezTo>
                  <a:pt x="685188" y="1950959"/>
                  <a:pt x="870362" y="1810030"/>
                  <a:pt x="965407" y="1821501"/>
                </a:cubicBezTo>
                <a:cubicBezTo>
                  <a:pt x="1060452" y="1832972"/>
                  <a:pt x="1157136" y="2003398"/>
                  <a:pt x="1191549" y="1742843"/>
                </a:cubicBezTo>
                <a:cubicBezTo>
                  <a:pt x="1225962" y="1482288"/>
                  <a:pt x="1198923" y="870230"/>
                  <a:pt x="1171885" y="258172"/>
                </a:cubicBezTo>
              </a:path>
            </a:pathLst>
          </a:custGeom>
          <a:noFill/>
          <a:ln w="3492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9" descr="High voltage">
            <a:extLst>
              <a:ext uri="{FF2B5EF4-FFF2-40B4-BE49-F238E27FC236}">
                <a16:creationId xmlns:a16="http://schemas.microsoft.com/office/drawing/2014/main" id="{20583C91-05FB-C64D-9067-9550DE935B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8080" y="4197473"/>
            <a:ext cx="337731" cy="337731"/>
          </a:xfrm>
          <a:prstGeom prst="rect">
            <a:avLst/>
          </a:prstGeom>
        </p:spPr>
      </p:pic>
      <p:pic>
        <p:nvPicPr>
          <p:cNvPr id="8" name="Graphic 7" descr="Wi Fi">
            <a:extLst>
              <a:ext uri="{FF2B5EF4-FFF2-40B4-BE49-F238E27FC236}">
                <a16:creationId xmlns:a16="http://schemas.microsoft.com/office/drawing/2014/main" id="{19349C2A-C6F5-D64A-9E35-4D31EA68E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2307" y="4317808"/>
            <a:ext cx="535858" cy="5358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5"/>
          <p:cNvSpPr txBox="1">
            <a:spLocks noGrp="1"/>
          </p:cNvSpPr>
          <p:nvPr>
            <p:ph type="sldNum" idx="12"/>
          </p:nvPr>
        </p:nvSpPr>
        <p:spPr>
          <a:xfrm>
            <a:off x="7086600" y="5159248"/>
            <a:ext cx="2057400" cy="11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sp>
        <p:nvSpPr>
          <p:cNvPr id="588" name="Google Shape;588;p35"/>
          <p:cNvSpPr txBox="1"/>
          <p:nvPr/>
        </p:nvSpPr>
        <p:spPr>
          <a:xfrm>
            <a:off x="5658276" y="203050"/>
            <a:ext cx="3313123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n-GB" sz="1600" dirty="0"/>
              <a:t>Objectives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Avoid collisions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Do not run out of battery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Stay within comms. range when patrolling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Go through waypoints</a:t>
            </a:r>
          </a:p>
        </p:txBody>
      </p:sp>
      <p:sp>
        <p:nvSpPr>
          <p:cNvPr id="592" name="Google Shape;592;p35"/>
          <p:cNvSpPr txBox="1">
            <a:spLocks noGrp="1"/>
          </p:cNvSpPr>
          <p:nvPr>
            <p:ph type="title"/>
          </p:nvPr>
        </p:nvSpPr>
        <p:spPr>
          <a:xfrm>
            <a:off x="1058875" y="260050"/>
            <a:ext cx="5604300" cy="667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dirty="0"/>
              <a:t>Patrolling with three vehicles</a:t>
            </a:r>
            <a:endParaRPr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3F33A4-7B12-5647-9D58-37D9A1F05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554" y="1845037"/>
            <a:ext cx="3194846" cy="3298463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85269FDB-31E2-F247-A70A-B3D9BA76771A}"/>
              </a:ext>
            </a:extLst>
          </p:cNvPr>
          <p:cNvSpPr/>
          <p:nvPr/>
        </p:nvSpPr>
        <p:spPr>
          <a:xfrm>
            <a:off x="6528908" y="2795612"/>
            <a:ext cx="53891" cy="1818968"/>
          </a:xfrm>
          <a:custGeom>
            <a:avLst/>
            <a:gdLst>
              <a:gd name="connsiteX0" fmla="*/ 53891 w 53891"/>
              <a:gd name="connsiteY0" fmla="*/ 1818968 h 1818968"/>
              <a:gd name="connsiteX1" fmla="*/ 14562 w 53891"/>
              <a:gd name="connsiteY1" fmla="*/ 0 h 181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891" h="1818968">
                <a:moveTo>
                  <a:pt x="53891" y="1818968"/>
                </a:moveTo>
                <a:cubicBezTo>
                  <a:pt x="16200" y="1084006"/>
                  <a:pt x="-21490" y="349045"/>
                  <a:pt x="14562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97890EB-09E9-5A4D-9BFD-23F71482C639}"/>
              </a:ext>
            </a:extLst>
          </p:cNvPr>
          <p:cNvSpPr/>
          <p:nvPr/>
        </p:nvSpPr>
        <p:spPr>
          <a:xfrm>
            <a:off x="6580953" y="2498111"/>
            <a:ext cx="1207755" cy="1949320"/>
          </a:xfrm>
          <a:custGeom>
            <a:avLst/>
            <a:gdLst>
              <a:gd name="connsiteX0" fmla="*/ 21511 w 1207755"/>
              <a:gd name="connsiteY0" fmla="*/ 1949320 h 1949320"/>
              <a:gd name="connsiteX1" fmla="*/ 41175 w 1207755"/>
              <a:gd name="connsiteY1" fmla="*/ 307333 h 1949320"/>
              <a:gd name="connsiteX2" fmla="*/ 395137 w 1207755"/>
              <a:gd name="connsiteY2" fmla="*/ 61527 h 1949320"/>
              <a:gd name="connsiteX3" fmla="*/ 581949 w 1207755"/>
              <a:gd name="connsiteY3" fmla="*/ 159849 h 1949320"/>
              <a:gd name="connsiteX4" fmla="*/ 621278 w 1207755"/>
              <a:gd name="connsiteY4" fmla="*/ 1674017 h 1949320"/>
              <a:gd name="connsiteX5" fmla="*/ 965407 w 1207755"/>
              <a:gd name="connsiteY5" fmla="*/ 1821501 h 1949320"/>
              <a:gd name="connsiteX6" fmla="*/ 1191549 w 1207755"/>
              <a:gd name="connsiteY6" fmla="*/ 1742843 h 1949320"/>
              <a:gd name="connsiteX7" fmla="*/ 1171885 w 1207755"/>
              <a:gd name="connsiteY7" fmla="*/ 258172 h 194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7755" h="1949320">
                <a:moveTo>
                  <a:pt x="21511" y="1949320"/>
                </a:moveTo>
                <a:cubicBezTo>
                  <a:pt x="207" y="1285642"/>
                  <a:pt x="-21096" y="621965"/>
                  <a:pt x="41175" y="307333"/>
                </a:cubicBezTo>
                <a:cubicBezTo>
                  <a:pt x="103446" y="-7299"/>
                  <a:pt x="305008" y="86108"/>
                  <a:pt x="395137" y="61527"/>
                </a:cubicBezTo>
                <a:cubicBezTo>
                  <a:pt x="485266" y="36946"/>
                  <a:pt x="544259" y="-108899"/>
                  <a:pt x="581949" y="159849"/>
                </a:cubicBezTo>
                <a:cubicBezTo>
                  <a:pt x="619639" y="428597"/>
                  <a:pt x="557368" y="1397075"/>
                  <a:pt x="621278" y="1674017"/>
                </a:cubicBezTo>
                <a:cubicBezTo>
                  <a:pt x="685188" y="1950959"/>
                  <a:pt x="870362" y="1810030"/>
                  <a:pt x="965407" y="1821501"/>
                </a:cubicBezTo>
                <a:cubicBezTo>
                  <a:pt x="1060452" y="1832972"/>
                  <a:pt x="1157136" y="2003398"/>
                  <a:pt x="1191549" y="1742843"/>
                </a:cubicBezTo>
                <a:cubicBezTo>
                  <a:pt x="1225962" y="1482288"/>
                  <a:pt x="1198923" y="870230"/>
                  <a:pt x="1171885" y="258172"/>
                </a:cubicBezTo>
              </a:path>
            </a:pathLst>
          </a:custGeom>
          <a:noFill/>
          <a:ln w="34925">
            <a:solidFill>
              <a:schemeClr val="accent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9" descr="High voltage">
            <a:extLst>
              <a:ext uri="{FF2B5EF4-FFF2-40B4-BE49-F238E27FC236}">
                <a16:creationId xmlns:a16="http://schemas.microsoft.com/office/drawing/2014/main" id="{20583C91-05FB-C64D-9067-9550DE935B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8905" y="4407201"/>
            <a:ext cx="337731" cy="337731"/>
          </a:xfrm>
          <a:prstGeom prst="rect">
            <a:avLst/>
          </a:prstGeom>
        </p:spPr>
      </p:pic>
      <p:pic>
        <p:nvPicPr>
          <p:cNvPr id="8" name="Graphic 7" descr="Wi Fi">
            <a:extLst>
              <a:ext uri="{FF2B5EF4-FFF2-40B4-BE49-F238E27FC236}">
                <a16:creationId xmlns:a16="http://schemas.microsoft.com/office/drawing/2014/main" id="{19349C2A-C6F5-D64A-9E35-4D31EA68E1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03132" y="4527536"/>
            <a:ext cx="535858" cy="5358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772FD3-A1E7-2C48-96C8-3BDFC75D8D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62" y="1525635"/>
            <a:ext cx="4528389" cy="321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47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BF-BT (sped-up).mp4" descr="CBF-BT (sped-up).mp4">
            <a:hlinkClick r:id="" action="ppaction://media"/>
            <a:extLst>
              <a:ext uri="{FF2B5EF4-FFF2-40B4-BE49-F238E27FC236}">
                <a16:creationId xmlns:a16="http://schemas.microsoft.com/office/drawing/2014/main" id="{EAA59F01-0E43-C34F-B2D0-54253DE5BAF6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 rotWithShape="1">
          <a:blip r:embed="rId6"/>
          <a:srcRect l="22258" r="22151"/>
          <a:stretch/>
        </p:blipFill>
        <p:spPr>
          <a:xfrm>
            <a:off x="5738939" y="1792639"/>
            <a:ext cx="3232460" cy="3270755"/>
          </a:xfrm>
          <a:prstGeom prst="rect">
            <a:avLst/>
          </a:prstGeom>
        </p:spPr>
      </p:pic>
      <p:sp>
        <p:nvSpPr>
          <p:cNvPr id="586" name="Google Shape;586;p35"/>
          <p:cNvSpPr txBox="1">
            <a:spLocks noGrp="1"/>
          </p:cNvSpPr>
          <p:nvPr>
            <p:ph type="sldNum" idx="12"/>
          </p:nvPr>
        </p:nvSpPr>
        <p:spPr>
          <a:xfrm>
            <a:off x="7086600" y="5159248"/>
            <a:ext cx="2057400" cy="11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sp>
        <p:nvSpPr>
          <p:cNvPr id="588" name="Google Shape;588;p35"/>
          <p:cNvSpPr txBox="1"/>
          <p:nvPr/>
        </p:nvSpPr>
        <p:spPr>
          <a:xfrm>
            <a:off x="5658276" y="203050"/>
            <a:ext cx="3313123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n-GB" sz="1600" dirty="0"/>
              <a:t>Objectives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Avoid collisions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Do not run out of battery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Stay within comms. range when patrolling</a:t>
            </a:r>
          </a:p>
          <a:p>
            <a:pPr marL="457200" lvl="0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 sz="1600" dirty="0"/>
              <a:t>Go through waypoints</a:t>
            </a:r>
          </a:p>
        </p:txBody>
      </p:sp>
      <p:sp>
        <p:nvSpPr>
          <p:cNvPr id="592" name="Google Shape;592;p35"/>
          <p:cNvSpPr txBox="1">
            <a:spLocks noGrp="1"/>
          </p:cNvSpPr>
          <p:nvPr>
            <p:ph type="title"/>
          </p:nvPr>
        </p:nvSpPr>
        <p:spPr>
          <a:xfrm>
            <a:off x="1058875" y="260050"/>
            <a:ext cx="5604300" cy="667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dirty="0"/>
              <a:t>Patrolling with three vehicles</a:t>
            </a:r>
            <a:endParaRPr sz="2100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85269FDB-31E2-F247-A70A-B3D9BA76771A}"/>
              </a:ext>
            </a:extLst>
          </p:cNvPr>
          <p:cNvSpPr/>
          <p:nvPr/>
        </p:nvSpPr>
        <p:spPr>
          <a:xfrm>
            <a:off x="6528908" y="2795612"/>
            <a:ext cx="53891" cy="1818968"/>
          </a:xfrm>
          <a:custGeom>
            <a:avLst/>
            <a:gdLst>
              <a:gd name="connsiteX0" fmla="*/ 53891 w 53891"/>
              <a:gd name="connsiteY0" fmla="*/ 1818968 h 1818968"/>
              <a:gd name="connsiteX1" fmla="*/ 14562 w 53891"/>
              <a:gd name="connsiteY1" fmla="*/ 0 h 181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891" h="1818968">
                <a:moveTo>
                  <a:pt x="53891" y="1818968"/>
                </a:moveTo>
                <a:cubicBezTo>
                  <a:pt x="16200" y="1084006"/>
                  <a:pt x="-21490" y="349045"/>
                  <a:pt x="14562" y="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Content Placeholder 9" descr="High voltage">
            <a:extLst>
              <a:ext uri="{FF2B5EF4-FFF2-40B4-BE49-F238E27FC236}">
                <a16:creationId xmlns:a16="http://schemas.microsoft.com/office/drawing/2014/main" id="{20583C91-05FB-C64D-9067-9550DE935B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48905" y="4407201"/>
            <a:ext cx="337731" cy="3377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772FD3-A1E7-2C48-96C8-3BDFC75D8D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62" y="1525635"/>
            <a:ext cx="4528389" cy="32192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7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5"/>
          <p:cNvSpPr txBox="1">
            <a:spLocks noGrp="1"/>
          </p:cNvSpPr>
          <p:nvPr>
            <p:ph type="sldNum" idx="12"/>
          </p:nvPr>
        </p:nvSpPr>
        <p:spPr>
          <a:xfrm>
            <a:off x="7086600" y="5159248"/>
            <a:ext cx="2057400" cy="11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  <p:sp>
        <p:nvSpPr>
          <p:cNvPr id="592" name="Google Shape;592;p35"/>
          <p:cNvSpPr txBox="1">
            <a:spLocks noGrp="1"/>
          </p:cNvSpPr>
          <p:nvPr>
            <p:ph type="title"/>
          </p:nvPr>
        </p:nvSpPr>
        <p:spPr>
          <a:xfrm>
            <a:off x="1058875" y="260050"/>
            <a:ext cx="5604300" cy="667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dirty="0"/>
              <a:t>Note: Safety guarantees</a:t>
            </a:r>
            <a:endParaRPr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772FD3-A1E7-2C48-96C8-3BDFC75D8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11" y="1890208"/>
            <a:ext cx="4528389" cy="3219297"/>
          </a:xfrm>
          <a:prstGeom prst="rect">
            <a:avLst/>
          </a:prstGeo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7E9C3BB4-51EB-3C46-A0EC-432A568C89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4" y="1339513"/>
            <a:ext cx="4508500" cy="1714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8D7F30-18A0-0F43-8C94-65F9E021F4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4" y="3225203"/>
            <a:ext cx="2927865" cy="8565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5005179-9D2D-A742-A6CF-19FD6CE72CAD}"/>
              </a:ext>
            </a:extLst>
          </p:cNvPr>
          <p:cNvSpPr/>
          <p:nvPr/>
        </p:nvSpPr>
        <p:spPr>
          <a:xfrm>
            <a:off x="4615611" y="2712345"/>
            <a:ext cx="1508643" cy="8565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D95DB3-009E-DC4B-B7EA-5BA95A70F301}"/>
              </a:ext>
            </a:extLst>
          </p:cNvPr>
          <p:cNvSpPr/>
          <p:nvPr/>
        </p:nvSpPr>
        <p:spPr>
          <a:xfrm rot="1994355">
            <a:off x="5902694" y="2423089"/>
            <a:ext cx="3140492" cy="33993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8" name="Google Shape;588;p35"/>
          <p:cNvSpPr txBox="1"/>
          <p:nvPr/>
        </p:nvSpPr>
        <p:spPr>
          <a:xfrm rot="501082">
            <a:off x="5102466" y="463870"/>
            <a:ext cx="3893573" cy="141574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25450" lvl="0" indent="-28575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GB" sz="1600" dirty="0" err="1"/>
              <a:t>Prio</a:t>
            </a:r>
            <a:r>
              <a:rPr lang="en-GB" sz="1600" dirty="0"/>
              <a:t> 1 objective is </a:t>
            </a:r>
            <a:r>
              <a:rPr lang="en-GB" sz="1600" u="sng" dirty="0"/>
              <a:t>always guaranteed</a:t>
            </a:r>
          </a:p>
          <a:p>
            <a:pPr marL="425450" lvl="0" indent="-28575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425450" lvl="0" indent="-28575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GB" sz="1600" dirty="0"/>
              <a:t>Standard CBF designs are a special case of this approach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6BFC28-4DCB-4D48-B3B0-6F358E521F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4393783"/>
            <a:ext cx="2005330" cy="3824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02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58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507C77-7520-CB45-84EB-E2D273AA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Why combining BTs and Control Barrier Functions (CBFs)?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84B31-02AD-394D-BB2E-FBEF186F35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60463" y="1014077"/>
            <a:ext cx="6397579" cy="3612000"/>
          </a:xfrm>
        </p:spPr>
        <p:txBody>
          <a:bodyPr/>
          <a:lstStyle/>
          <a:p>
            <a:r>
              <a:rPr lang="en-US" dirty="0"/>
              <a:t>They are </a:t>
            </a:r>
            <a:r>
              <a:rPr lang="en-US" b="1" dirty="0"/>
              <a:t>complementary</a:t>
            </a:r>
          </a:p>
          <a:p>
            <a:pPr lvl="1"/>
            <a:r>
              <a:rPr lang="en-US" dirty="0"/>
              <a:t>BTs do </a:t>
            </a:r>
            <a:r>
              <a:rPr lang="en-US" b="1" dirty="0"/>
              <a:t>hard switching </a:t>
            </a:r>
            <a:r>
              <a:rPr lang="en-US" dirty="0"/>
              <a:t>between policies/controllers</a:t>
            </a:r>
          </a:p>
          <a:p>
            <a:pPr lvl="2"/>
            <a:r>
              <a:rPr lang="en-US" dirty="0"/>
              <a:t>First one, </a:t>
            </a:r>
            <a:r>
              <a:rPr lang="en-US" b="1" dirty="0"/>
              <a:t>then</a:t>
            </a:r>
            <a:r>
              <a:rPr lang="en-US" dirty="0"/>
              <a:t> the other</a:t>
            </a:r>
          </a:p>
          <a:p>
            <a:pPr lvl="1"/>
            <a:r>
              <a:rPr lang="en-US" dirty="0"/>
              <a:t>CBFs do </a:t>
            </a:r>
            <a:r>
              <a:rPr lang="en-US" b="1" dirty="0"/>
              <a:t>soft merging </a:t>
            </a:r>
            <a:r>
              <a:rPr lang="en-US" dirty="0"/>
              <a:t>of objectives</a:t>
            </a:r>
          </a:p>
          <a:p>
            <a:pPr lvl="2"/>
            <a:r>
              <a:rPr lang="en-US" dirty="0"/>
              <a:t>Execute one, </a:t>
            </a:r>
            <a:r>
              <a:rPr lang="en-US" b="1" dirty="0"/>
              <a:t>while</a:t>
            </a:r>
            <a:r>
              <a:rPr lang="en-US" dirty="0"/>
              <a:t> taking the other into account</a:t>
            </a:r>
          </a:p>
          <a:p>
            <a:r>
              <a:rPr lang="en-US" u="sng" dirty="0"/>
              <a:t>Convergence proof</a:t>
            </a:r>
            <a:r>
              <a:rPr lang="en-US" dirty="0"/>
              <a:t> of BTs </a:t>
            </a:r>
            <a:r>
              <a:rPr lang="en-US" b="1" u="sng" dirty="0"/>
              <a:t>require</a:t>
            </a:r>
            <a:r>
              <a:rPr lang="en-US" b="1" dirty="0"/>
              <a:t> not violating earlier sub-goals</a:t>
            </a:r>
          </a:p>
          <a:p>
            <a:pPr lvl="1"/>
            <a:r>
              <a:rPr lang="en-US" b="1" dirty="0"/>
              <a:t>CBFs </a:t>
            </a:r>
            <a:r>
              <a:rPr lang="en-US" b="1" u="sng" dirty="0"/>
              <a:t>do exactly this</a:t>
            </a:r>
          </a:p>
          <a:p>
            <a:pPr lvl="1"/>
            <a:r>
              <a:rPr lang="en-US" dirty="0"/>
              <a:t>But we need a way to </a:t>
            </a:r>
            <a:r>
              <a:rPr lang="en-US" b="1" u="sng" dirty="0"/>
              <a:t>handle tradeoffs </a:t>
            </a:r>
            <a:r>
              <a:rPr lang="en-US" dirty="0"/>
              <a:t>(when some sub-goals have to be sacrificed to preserve others)</a:t>
            </a:r>
          </a:p>
          <a:p>
            <a:pPr lvl="1"/>
            <a:endParaRPr lang="en-US" dirty="0"/>
          </a:p>
          <a:p>
            <a:r>
              <a:rPr lang="en-US" dirty="0"/>
              <a:t>The combination of BTs and CBFs </a:t>
            </a:r>
          </a:p>
          <a:p>
            <a:pPr lvl="1"/>
            <a:r>
              <a:rPr lang="en-US" dirty="0"/>
              <a:t>gives </a:t>
            </a:r>
            <a:r>
              <a:rPr lang="en-US" u="sng" dirty="0"/>
              <a:t>“Safety guarantees” </a:t>
            </a:r>
            <a:r>
              <a:rPr lang="en-US" dirty="0"/>
              <a:t>(of </a:t>
            </a:r>
            <a:r>
              <a:rPr lang="en-US" dirty="0" err="1"/>
              <a:t>prio</a:t>
            </a:r>
            <a:r>
              <a:rPr lang="en-US" dirty="0"/>
              <a:t> 1)</a:t>
            </a:r>
          </a:p>
          <a:p>
            <a:pPr lvl="1"/>
            <a:r>
              <a:rPr lang="en-US" dirty="0"/>
              <a:t>can be seen as a generalization of “standard” use of CBFs</a:t>
            </a:r>
          </a:p>
          <a:p>
            <a:pPr marL="222250" lvl="1" indent="0">
              <a:buNone/>
            </a:pPr>
            <a:endParaRPr lang="en-US" dirty="0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F216A583-0D92-F54D-9C96-35246B4CF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4786">
            <a:off x="6456225" y="3688370"/>
            <a:ext cx="2530855" cy="9624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46215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D137FBB1-2CF8-DC42-AF7B-28C21A52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watching…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FF2BC0-9FEF-9C45-9CE0-40DC8A6B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348D-F2D3-AB47-AE2A-1D59B1E58D64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DD96003-4F3B-834B-835B-B8C4B58389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64" b="-5523"/>
          <a:stretch/>
        </p:blipFill>
        <p:spPr>
          <a:xfrm>
            <a:off x="6025096" y="294458"/>
            <a:ext cx="2868079" cy="4554583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1E0F46-E6A7-7446-8C85-C80671D75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08" y="1106623"/>
            <a:ext cx="3013078" cy="226243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CFB79C-3396-6B47-96F7-810AD0CE6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641" y="1898247"/>
            <a:ext cx="3144520" cy="262295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ED22EB-B258-B240-B171-468FB06972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407" y="2935223"/>
            <a:ext cx="3950339" cy="183152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100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cb025ba9a6ccf8fed139b5222f2a63b17a479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29.3|37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5.2|7.8|4.2|1.9|0.9|7.9|26.7|14.6|9.2|9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1.6|3.4|13.2|10.6|13.3|8.2|31|8.7|27.8|33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60.6|1.2|10.3|0.8|11.5|51.4|3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5.4|35.4|3.4|12.9|20.1|9.8|6.4|12|7.8|13.4|13.4|18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6|10.1|4.5|5.6|11.1|5.2|7.2|4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42.2|4.1|5.9|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44.5|21.6|1.1|9.9|5.2|1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3.5|8.1|7.9|47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|17.3|13.6|17.6|49.3|63.7|8.5|6.2|14.5|15.7|1.9|2.1|5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6|5.6|3.8|9.2|6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4.8|21.4|1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8.1|3.3|2.5|3.4|1.8|8.3|18.8|5.7|12.5|50.4|9.4|0.6|26.4|16.3|3.6|0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22.8|2.5|3.2|14.8|2.7|1.2|14.1|1.1|0.5|0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15.9|2.1|4|52.3|12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6|2.4|22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2.8"/>
</p:tagLst>
</file>

<file path=ppt/theme/theme1.xml><?xml version="1.0" encoding="utf-8"?>
<a:theme xmlns:a="http://schemas.openxmlformats.org/drawingml/2006/main" name="KTH_PPT-mall">
  <a:themeElements>
    <a:clrScheme name="KTH">
      <a:dk1>
        <a:srgbClr val="000000"/>
      </a:dk1>
      <a:lt1>
        <a:srgbClr val="FFFFFF"/>
      </a:lt1>
      <a:dk2>
        <a:srgbClr val="65656C"/>
      </a:dk2>
      <a:lt2>
        <a:srgbClr val="838389"/>
      </a:lt2>
      <a:accent1>
        <a:srgbClr val="1954A6"/>
      </a:accent1>
      <a:accent2>
        <a:srgbClr val="5E87C0"/>
      </a:accent2>
      <a:accent3>
        <a:srgbClr val="2091C3"/>
      </a:accent3>
      <a:accent4>
        <a:srgbClr val="D02F80"/>
      </a:accent4>
      <a:accent5>
        <a:srgbClr val="D95999"/>
      </a:accent5>
      <a:accent6>
        <a:srgbClr val="61922E"/>
      </a:accent6>
      <a:hlink>
        <a:srgbClr val="65656C"/>
      </a:hlink>
      <a:folHlink>
        <a:srgbClr val="838389"/>
      </a:folHlink>
    </a:clrScheme>
    <a:fontScheme name="Anpassat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TH_PPT template 2014 flerfärgade_16_9_181002" id="{C2C482A2-B64F-1641-B856-45C1E0D0B04B}" vid="{B7923EE1-B23C-9F4E-BE98-4BD0CF59DB9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KTH_PPT template 2014 blue_16_9_181002 (002)</Template>
  <TotalTime>22078</TotalTime>
  <Words>1124</Words>
  <Application>Microsoft Macintosh PowerPoint</Application>
  <PresentationFormat>On-screen Show (16:9)</PresentationFormat>
  <Paragraphs>247</Paragraphs>
  <Slides>22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 Math</vt:lpstr>
      <vt:lpstr>Systemtypsnitt</vt:lpstr>
      <vt:lpstr>KTH_PPT-mall</vt:lpstr>
      <vt:lpstr>Behavior Trees and  Control Barrier Functions</vt:lpstr>
      <vt:lpstr>Why combining BTs and Control Barrier Functions (CBFs)?</vt:lpstr>
      <vt:lpstr>Key idea of CBF</vt:lpstr>
      <vt:lpstr>Key idea of CBF</vt:lpstr>
      <vt:lpstr>What is a Control Barrier Function (CBF)?</vt:lpstr>
      <vt:lpstr>We need set invariance for BT convergence</vt:lpstr>
      <vt:lpstr>From: 4 Common Bugs in Backward Chained Behavior Trees</vt:lpstr>
      <vt:lpstr>From: Analyzing Behavior Trees as Discontinuous Dynamical Systems</vt:lpstr>
      <vt:lpstr>Can we keep all sets invariant?</vt:lpstr>
      <vt:lpstr>Control set illustrations (notation)</vt:lpstr>
      <vt:lpstr>Handling tradeoffs</vt:lpstr>
      <vt:lpstr>The problem</vt:lpstr>
      <vt:lpstr>The BT</vt:lpstr>
      <vt:lpstr>Execution…</vt:lpstr>
      <vt:lpstr>Naïve designs</vt:lpstr>
      <vt:lpstr>Using BT-CBFs to do planning</vt:lpstr>
      <vt:lpstr>Patrolling with three vehicles</vt:lpstr>
      <vt:lpstr>Patrolling with three vehicles</vt:lpstr>
      <vt:lpstr>Patrolling with three vehicles</vt:lpstr>
      <vt:lpstr>Note: Safety guarantees</vt:lpstr>
      <vt:lpstr>Why combining BTs and Control Barrier Functions (CBFs)?</vt:lpstr>
      <vt:lpstr>Thank you for watching…</vt:lpstr>
    </vt:vector>
  </TitlesOfParts>
  <Company>KTH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Malin Söderkvist</dc:creator>
  <cp:lastModifiedBy>Petter</cp:lastModifiedBy>
  <cp:revision>287</cp:revision>
  <cp:lastPrinted>2013-05-27T09:10:21Z</cp:lastPrinted>
  <dcterms:created xsi:type="dcterms:W3CDTF">2019-02-11T09:39:15Z</dcterms:created>
  <dcterms:modified xsi:type="dcterms:W3CDTF">2022-11-18T09:20:40Z</dcterms:modified>
</cp:coreProperties>
</file>