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3gp" ContentType="video/unknown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9" r:id="rId1"/>
  </p:sldMasterIdLst>
  <p:notesMasterIdLst>
    <p:notesMasterId r:id="rId18"/>
  </p:notesMasterIdLst>
  <p:sldIdLst>
    <p:sldId id="267" r:id="rId2"/>
    <p:sldId id="276" r:id="rId3"/>
    <p:sldId id="269" r:id="rId4"/>
    <p:sldId id="271" r:id="rId5"/>
    <p:sldId id="266" r:id="rId6"/>
    <p:sldId id="273" r:id="rId7"/>
    <p:sldId id="275" r:id="rId8"/>
    <p:sldId id="277" r:id="rId9"/>
    <p:sldId id="260" r:id="rId10"/>
    <p:sldId id="263" r:id="rId11"/>
    <p:sldId id="259" r:id="rId12"/>
    <p:sldId id="262" r:id="rId13"/>
    <p:sldId id="264" r:id="rId14"/>
    <p:sldId id="278" r:id="rId15"/>
    <p:sldId id="279" r:id="rId16"/>
    <p:sldId id="280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 autoAdjust="0"/>
  </p:normalViewPr>
  <p:slideViewPr>
    <p:cSldViewPr snapToGrid="0">
      <p:cViewPr>
        <p:scale>
          <a:sx n="123" d="100"/>
          <a:sy n="123" d="100"/>
        </p:scale>
        <p:origin x="-114" y="-3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AF378-7696-4339-8604-894E381430A6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62E1B-A03B-47D1-A67F-28ADDD226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571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  <p:sp>
        <p:nvSpPr>
          <p:cNvPr id="46084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66EAA2-ED41-49C4-AD58-B8810FD14CA7}" type="slidenum">
              <a:rPr lang="sv-SE" smtClean="0"/>
              <a:pPr/>
              <a:t>5</a:t>
            </a:fld>
            <a:endParaRPr lang="sv-SE" smtClean="0"/>
          </a:p>
        </p:txBody>
      </p:sp>
    </p:spTree>
    <p:extLst>
      <p:ext uri="{BB962C8B-B14F-4D97-AF65-F5344CB8AC3E}">
        <p14:creationId xmlns:p14="http://schemas.microsoft.com/office/powerpoint/2010/main" val="103486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99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560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64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088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958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360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3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21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848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173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7"/>
          <p:cNvCxnSpPr/>
          <p:nvPr/>
        </p:nvCxnSpPr>
        <p:spPr bwMode="auto">
          <a:xfrm>
            <a:off x="391014" y="6433156"/>
            <a:ext cx="11451609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429350" y="1874602"/>
            <a:ext cx="9150317" cy="40594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Platshållare för datum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  <a:endParaRPr lang="sv-SE" dirty="0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Platshållare för bild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777FE-E258-41C3-BD0F-26DA0775D86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531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691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18" Type="http://schemas.openxmlformats.org/officeDocument/2006/relationships/image" Target="../media/image2.jpeg"/><Relationship Id="rId3" Type="http://schemas.openxmlformats.org/officeDocument/2006/relationships/image" Target="../media/image15.wmf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image" Target="../media/image28.png"/><Relationship Id="rId2" Type="http://schemas.openxmlformats.org/officeDocument/2006/relationships/image" Target="../media/image14.jpe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wmf"/><Relationship Id="rId15" Type="http://schemas.openxmlformats.org/officeDocument/2006/relationships/image" Target="../media/image26.jpeg"/><Relationship Id="rId10" Type="http://schemas.openxmlformats.org/officeDocument/2006/relationships/image" Target="../media/image22.jpeg"/><Relationship Id="rId19" Type="http://schemas.openxmlformats.org/officeDocument/2006/relationships/image" Target="../media/image3.pn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hyperlink" Target="http://www.explore-polygen.se/?site=hom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image" Target="../media/image30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2.3gp"/><Relationship Id="rId1" Type="http://schemas.openxmlformats.org/officeDocument/2006/relationships/video" Target="NULL" TargetMode="External"/><Relationship Id="rId6" Type="http://schemas.openxmlformats.org/officeDocument/2006/relationships/image" Target="../media/image37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37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s-BO" b="1" dirty="0" smtClean="0"/>
              <a:t>Micro turbinas de combustión externa </a:t>
            </a:r>
            <a:br>
              <a:rPr lang="es-BO" b="1" dirty="0" smtClean="0"/>
            </a:br>
            <a:r>
              <a:rPr lang="es-BO" b="1" dirty="0" smtClean="0"/>
              <a:t>(MGTCE)</a:t>
            </a:r>
            <a:endParaRPr lang="es-BO" b="1" dirty="0"/>
          </a:p>
        </p:txBody>
      </p:sp>
      <p:pic>
        <p:nvPicPr>
          <p:cNvPr id="4" name="Picture 13" descr="PICT1550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784" y="2123199"/>
            <a:ext cx="4326915" cy="324518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225512" y="1876129"/>
            <a:ext cx="6188990" cy="40907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BO" sz="8600" dirty="0" smtClean="0"/>
              <a:t>Son pequeñas plantas de producción de energía</a:t>
            </a:r>
            <a:r>
              <a:rPr lang="es-BO" sz="8600" dirty="0" smtClean="0"/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s-BO" sz="8600" dirty="0" smtClean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BO" sz="8600" dirty="0" smtClean="0"/>
              <a:t>Son de combustión externa debido a que los gases de combustión no pasan directamente a través de la turbina</a:t>
            </a:r>
            <a:r>
              <a:rPr lang="es-BO" sz="8600" dirty="0" smtClean="0"/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s-BO" sz="8600" dirty="0" smtClean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BO" sz="8600" dirty="0" smtClean="0"/>
              <a:t>Esto las hace mas versátiles a la hora de elegir el combustible.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s-BO" dirty="0" smtClean="0"/>
          </a:p>
        </p:txBody>
      </p:sp>
      <p:pic>
        <p:nvPicPr>
          <p:cNvPr id="3074" name="Picture 2" descr="http://www.csc.kth.se/~erikf/kth_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207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Características</a:t>
            </a:r>
            <a:endParaRPr lang="es-BO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631187" y="1665375"/>
            <a:ext cx="9150317" cy="4059457"/>
          </a:xfrm>
        </p:spPr>
        <p:txBody>
          <a:bodyPr>
            <a:normAutofit fontScale="92500"/>
          </a:bodyPr>
          <a:lstStyle/>
          <a:p>
            <a:pPr marL="571500" indent="-571500"/>
            <a:r>
              <a:rPr lang="es-BO" dirty="0"/>
              <a:t>Potencia 5 – 100 kW</a:t>
            </a:r>
          </a:p>
          <a:p>
            <a:pPr marL="571500" indent="-571500"/>
            <a:r>
              <a:rPr lang="es-BO" dirty="0"/>
              <a:t>Calor recuperado 20 – 400 kW </a:t>
            </a:r>
          </a:p>
          <a:p>
            <a:pPr marL="571500" indent="-571500"/>
            <a:r>
              <a:rPr lang="es-BO" dirty="0"/>
              <a:t>Eficiencia eléctrica 15 – 25 %</a:t>
            </a:r>
          </a:p>
          <a:p>
            <a:pPr marL="571500" indent="-571500"/>
            <a:r>
              <a:rPr lang="es-BO" dirty="0"/>
              <a:t>Eficiencia global 80 – 85 % </a:t>
            </a:r>
          </a:p>
          <a:p>
            <a:pPr marL="571500" indent="-571500"/>
            <a:r>
              <a:rPr lang="es-BO" dirty="0"/>
              <a:t>Otros servicios: Aire acondicionado, agua potable, calefacción</a:t>
            </a:r>
            <a:r>
              <a:rPr lang="es-BO" dirty="0" smtClean="0"/>
              <a:t>.</a:t>
            </a:r>
          </a:p>
          <a:p>
            <a:pPr marL="571500" indent="-571500"/>
            <a:r>
              <a:rPr lang="es-BO" dirty="0" smtClean="0"/>
              <a:t>Mantenimiento relativamente bajo y fácil transporte.</a:t>
            </a:r>
            <a:endParaRPr lang="es-BO" dirty="0"/>
          </a:p>
        </p:txBody>
      </p:sp>
      <p:pic>
        <p:nvPicPr>
          <p:cNvPr id="4" name="Picture 2" descr="http://www.csc.kth.se/~erikf/kth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86717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86718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988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Principio de funcionamiento</a:t>
            </a:r>
            <a:endParaRPr lang="es-BO" b="1" dirty="0"/>
          </a:p>
        </p:txBody>
      </p:sp>
      <p:pic>
        <p:nvPicPr>
          <p:cNvPr id="1026" name="Picture 2" descr="http://upload.wikimedia.org/wikibooks/en/5/53/Brayton-cycle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024" y="1569501"/>
            <a:ext cx="5740723" cy="441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sc.kth.se/~erikf/kth_rg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116236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116237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137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Principales partes de una MGTCE</a:t>
            </a:r>
            <a:endParaRPr lang="es-BO" b="1" dirty="0"/>
          </a:p>
        </p:txBody>
      </p:sp>
      <p:sp>
        <p:nvSpPr>
          <p:cNvPr id="5" name="Right Arrow Callout 4"/>
          <p:cNvSpPr/>
          <p:nvPr/>
        </p:nvSpPr>
        <p:spPr>
          <a:xfrm>
            <a:off x="2169763" y="1828800"/>
            <a:ext cx="2952427" cy="1611824"/>
          </a:xfrm>
          <a:prstGeom prst="right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793919" y="1711870"/>
            <a:ext cx="9150317" cy="4059457"/>
          </a:xfrm>
        </p:spPr>
        <p:txBody>
          <a:bodyPr/>
          <a:lstStyle/>
          <a:p>
            <a:r>
              <a:rPr lang="es-BO" dirty="0" smtClean="0"/>
              <a:t>Compresor</a:t>
            </a:r>
          </a:p>
          <a:p>
            <a:r>
              <a:rPr lang="es-BO" dirty="0" smtClean="0"/>
              <a:t>Turbina		       Turbogenerador</a:t>
            </a:r>
            <a:endParaRPr lang="es-BO" dirty="0"/>
          </a:p>
          <a:p>
            <a:r>
              <a:rPr lang="es-BO" dirty="0" smtClean="0"/>
              <a:t>Generador</a:t>
            </a:r>
          </a:p>
          <a:p>
            <a:r>
              <a:rPr lang="es-BO" dirty="0" smtClean="0"/>
              <a:t>Intercambiador de calor (Recuperador)</a:t>
            </a:r>
          </a:p>
          <a:p>
            <a:r>
              <a:rPr lang="es-BO" dirty="0" smtClean="0"/>
              <a:t>Cámara de combustión </a:t>
            </a:r>
          </a:p>
        </p:txBody>
      </p:sp>
      <p:pic>
        <p:nvPicPr>
          <p:cNvPr id="6" name="Picture 2" descr="http://www.csc.kth.se/~erikf/kth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069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5791200"/>
            <a:ext cx="8382000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/>
          <a:srcRect r="2531" b="-523"/>
          <a:stretch>
            <a:fillRect/>
          </a:stretch>
        </p:blipFill>
        <p:spPr bwMode="auto">
          <a:xfrm>
            <a:off x="1543050" y="155575"/>
            <a:ext cx="88011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6251576" y="238125"/>
            <a:ext cx="27035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sv-SE" sz="2100" dirty="0">
                <a:solidFill>
                  <a:schemeClr val="bg1"/>
                </a:solidFill>
                <a:latin typeface="Arial" charset="0"/>
              </a:rPr>
              <a:t>PATENTED DESIGN</a:t>
            </a: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 l="3117" r="7793" b="8997"/>
          <a:stretch>
            <a:fillRect/>
          </a:stretch>
        </p:blipFill>
        <p:spPr bwMode="auto">
          <a:xfrm>
            <a:off x="2235200" y="762000"/>
            <a:ext cx="7462838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5662613" y="2052639"/>
            <a:ext cx="12684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1" hangingPunct="1"/>
            <a:r>
              <a:rPr lang="sv-SE" dirty="0">
                <a:solidFill>
                  <a:schemeClr val="accent2"/>
                </a:solidFill>
                <a:latin typeface="Arial" charset="0"/>
              </a:rPr>
              <a:t>Heat </a:t>
            </a:r>
            <a:r>
              <a:rPr lang="sv-SE" dirty="0" err="1">
                <a:solidFill>
                  <a:schemeClr val="accent2"/>
                </a:solidFill>
                <a:latin typeface="Arial" charset="0"/>
              </a:rPr>
              <a:t>exchanger</a:t>
            </a:r>
            <a:endParaRPr lang="sv-SE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7178675" y="2319339"/>
            <a:ext cx="58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Boiler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3725863" y="1831976"/>
            <a:ext cx="8699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dirty="0" err="1">
                <a:solidFill>
                  <a:schemeClr val="accent2"/>
                </a:solidFill>
                <a:latin typeface="Arial" charset="0"/>
              </a:rPr>
              <a:t>Burner</a:t>
            </a:r>
            <a:endParaRPr lang="en-GB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5591176" y="5210176"/>
            <a:ext cx="18018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solidFill>
                  <a:schemeClr val="accent2"/>
                </a:solidFill>
                <a:latin typeface="Arial" charset="0"/>
              </a:rPr>
              <a:t>Turbogenerator</a:t>
            </a:r>
            <a:endParaRPr lang="en-GB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8896350" y="3981451"/>
            <a:ext cx="60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Air </a:t>
            </a:r>
          </a:p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intake</a:t>
            </a:r>
            <a:endParaRPr lang="sv-SE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2427288" y="2860675"/>
            <a:ext cx="279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Air</a:t>
            </a:r>
            <a:endParaRPr lang="sv-SE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5" name="Freeform 13"/>
          <p:cNvSpPr>
            <a:spLocks/>
          </p:cNvSpPr>
          <p:nvPr/>
        </p:nvSpPr>
        <p:spPr bwMode="auto">
          <a:xfrm>
            <a:off x="2887663" y="1603376"/>
            <a:ext cx="404812" cy="569913"/>
          </a:xfrm>
          <a:custGeom>
            <a:avLst/>
            <a:gdLst>
              <a:gd name="T0" fmla="*/ 0 w 255"/>
              <a:gd name="T1" fmla="*/ 0 h 359"/>
              <a:gd name="T2" fmla="*/ 2147483647 w 255"/>
              <a:gd name="T3" fmla="*/ 0 h 359"/>
              <a:gd name="T4" fmla="*/ 2147483647 w 255"/>
              <a:gd name="T5" fmla="*/ 2147483647 h 359"/>
              <a:gd name="T6" fmla="*/ 0 60000 65536"/>
              <a:gd name="T7" fmla="*/ 0 60000 65536"/>
              <a:gd name="T8" fmla="*/ 0 60000 65536"/>
              <a:gd name="T9" fmla="*/ 0 w 255"/>
              <a:gd name="T10" fmla="*/ 0 h 359"/>
              <a:gd name="T11" fmla="*/ 255 w 255"/>
              <a:gd name="T12" fmla="*/ 359 h 3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5" h="359">
                <a:moveTo>
                  <a:pt x="0" y="0"/>
                </a:moveTo>
                <a:lnTo>
                  <a:pt x="255" y="0"/>
                </a:lnTo>
                <a:lnTo>
                  <a:pt x="255" y="359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2427288" y="1454150"/>
            <a:ext cx="444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Fuel</a:t>
            </a:r>
            <a:endParaRPr lang="sv-SE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4208463" y="1111251"/>
            <a:ext cx="977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Hot water</a:t>
            </a:r>
            <a:br>
              <a:rPr lang="sv-SE">
                <a:solidFill>
                  <a:schemeClr val="accent2"/>
                </a:solidFill>
                <a:latin typeface="Arial" charset="0"/>
              </a:rPr>
            </a:br>
            <a:r>
              <a:rPr lang="sv-SE">
                <a:solidFill>
                  <a:schemeClr val="accent2"/>
                </a:solidFill>
                <a:latin typeface="Arial" charset="0"/>
              </a:rPr>
              <a:t>output</a:t>
            </a:r>
            <a:endParaRPr lang="sv-SE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8351838" y="3419476"/>
            <a:ext cx="1041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Electricity </a:t>
            </a:r>
            <a:br>
              <a:rPr lang="sv-SE">
                <a:solidFill>
                  <a:schemeClr val="accent2"/>
                </a:solidFill>
                <a:latin typeface="Arial" charset="0"/>
              </a:rPr>
            </a:br>
            <a:r>
              <a:rPr lang="sv-SE">
                <a:solidFill>
                  <a:schemeClr val="accent2"/>
                </a:solidFill>
                <a:latin typeface="Arial" charset="0"/>
              </a:rPr>
              <a:t>output</a:t>
            </a:r>
            <a:endParaRPr lang="sv-SE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9" name="Freeform 17"/>
          <p:cNvSpPr>
            <a:spLocks/>
          </p:cNvSpPr>
          <p:nvPr/>
        </p:nvSpPr>
        <p:spPr bwMode="auto">
          <a:xfrm>
            <a:off x="7459664" y="3736976"/>
            <a:ext cx="771525" cy="925513"/>
          </a:xfrm>
          <a:custGeom>
            <a:avLst/>
            <a:gdLst>
              <a:gd name="T0" fmla="*/ 2147483647 w 486"/>
              <a:gd name="T1" fmla="*/ 0 h 583"/>
              <a:gd name="T2" fmla="*/ 2147483647 w 486"/>
              <a:gd name="T3" fmla="*/ 0 h 583"/>
              <a:gd name="T4" fmla="*/ 0 w 486"/>
              <a:gd name="T5" fmla="*/ 2147483647 h 583"/>
              <a:gd name="T6" fmla="*/ 0 60000 65536"/>
              <a:gd name="T7" fmla="*/ 0 60000 65536"/>
              <a:gd name="T8" fmla="*/ 0 60000 65536"/>
              <a:gd name="T9" fmla="*/ 0 w 486"/>
              <a:gd name="T10" fmla="*/ 0 h 583"/>
              <a:gd name="T11" fmla="*/ 486 w 486"/>
              <a:gd name="T12" fmla="*/ 583 h 5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6" h="583">
                <a:moveTo>
                  <a:pt x="486" y="0"/>
                </a:moveTo>
                <a:lnTo>
                  <a:pt x="4" y="0"/>
                </a:lnTo>
                <a:lnTo>
                  <a:pt x="0" y="583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17" name="Picture 2" descr="http://www.csc.kth.se/~erikf/kth_rg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499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 smtClean="0"/>
              <a:t>Principales </a:t>
            </a:r>
            <a:r>
              <a:rPr lang="sv-SE" b="1" dirty="0" err="1" smtClean="0"/>
              <a:t>partes</a:t>
            </a:r>
            <a:r>
              <a:rPr lang="sv-SE" b="1" dirty="0" smtClean="0"/>
              <a:t> de la MGTCE </a:t>
            </a:r>
            <a:br>
              <a:rPr lang="sv-SE" b="1" dirty="0" smtClean="0"/>
            </a:br>
            <a:r>
              <a:rPr lang="sv-SE" b="1" dirty="0" smtClean="0"/>
              <a:t>de </a:t>
            </a:r>
            <a:r>
              <a:rPr lang="sv-SE" b="1" dirty="0" err="1" smtClean="0"/>
              <a:t>Compower</a:t>
            </a:r>
            <a:endParaRPr lang="sv-SE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127" y="1901608"/>
            <a:ext cx="3776880" cy="3347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5896833" y="2092012"/>
            <a:ext cx="4843492" cy="3205827"/>
            <a:chOff x="505" y="619"/>
            <a:chExt cx="5128" cy="3058"/>
          </a:xfrm>
        </p:grpSpPr>
        <p:pic>
          <p:nvPicPr>
            <p:cNvPr id="8" name="Picture 4" descr="ET10 Machine principle 080929_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5" y="731"/>
              <a:ext cx="4831" cy="2946"/>
            </a:xfrm>
            <a:prstGeom prst="rect">
              <a:avLst/>
            </a:prstGeom>
            <a:noFill/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888" y="619"/>
              <a:ext cx="1633" cy="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 dirty="0">
                  <a:solidFill>
                    <a:schemeClr val="accent2"/>
                  </a:solidFill>
                </a:rPr>
                <a:t>HEAT EXCHANGER</a:t>
              </a: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407" y="1298"/>
              <a:ext cx="907" cy="726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  <a:prstDash val="lg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508" y="2170"/>
              <a:ext cx="1633" cy="726"/>
            </a:xfrm>
            <a:prstGeom prst="rect">
              <a:avLst/>
            </a:prstGeom>
            <a:noFill/>
            <a:ln w="38100">
              <a:solidFill>
                <a:schemeClr val="tx2"/>
              </a:solidFill>
              <a:prstDash val="lg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1750" y="2642"/>
              <a:ext cx="2163" cy="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 dirty="0"/>
                <a:t>TURBOGENERATOR</a:t>
              </a: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605" y="1327"/>
              <a:ext cx="1633" cy="104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lg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136" y="1871"/>
              <a:ext cx="1201" cy="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 dirty="0">
                  <a:solidFill>
                    <a:srgbClr val="FF0000"/>
                  </a:solidFill>
                </a:rPr>
                <a:t>BURNER</a:t>
              </a:r>
            </a:p>
          </p:txBody>
        </p:sp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3344" y="1073"/>
              <a:ext cx="408" cy="1135"/>
              <a:chOff x="2018" y="1072"/>
              <a:chExt cx="408" cy="1135"/>
            </a:xfrm>
          </p:grpSpPr>
          <p:sp>
            <p:nvSpPr>
              <p:cNvPr id="26" name="Rectangle 12"/>
              <p:cNvSpPr>
                <a:spLocks noChangeArrowheads="1"/>
              </p:cNvSpPr>
              <p:nvPr/>
            </p:nvSpPr>
            <p:spPr bwMode="auto">
              <a:xfrm>
                <a:off x="2018" y="1298"/>
                <a:ext cx="408" cy="726"/>
              </a:xfrm>
              <a:prstGeom prst="rect">
                <a:avLst/>
              </a:prstGeom>
              <a:noFill/>
              <a:ln w="38100">
                <a:solidFill>
                  <a:schemeClr val="hlink"/>
                </a:solidFill>
                <a:prstDash val="lgDash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Text Box 13"/>
              <p:cNvSpPr txBox="1">
                <a:spLocks noChangeArrowheads="1"/>
              </p:cNvSpPr>
              <p:nvPr/>
            </p:nvSpPr>
            <p:spPr bwMode="auto">
              <a:xfrm rot="16200000">
                <a:off x="1648" y="1444"/>
                <a:ext cx="1135" cy="3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600" b="1">
                    <a:solidFill>
                      <a:schemeClr val="hlink"/>
                    </a:solidFill>
                  </a:rPr>
                  <a:t>BOILER</a:t>
                </a:r>
              </a:p>
            </p:txBody>
          </p:sp>
        </p:grp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421" y="3310"/>
              <a:ext cx="1225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 dirty="0">
                  <a:solidFill>
                    <a:schemeClr val="accent2"/>
                  </a:solidFill>
                </a:rPr>
                <a:t>  Air intake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576" y="1891"/>
              <a:ext cx="612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>
                  <a:solidFill>
                    <a:schemeClr val="accent2"/>
                  </a:solidFill>
                </a:rPr>
                <a:t>Air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421" y="1011"/>
              <a:ext cx="612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>
                  <a:solidFill>
                    <a:schemeClr val="accent2"/>
                  </a:solidFill>
                </a:rPr>
                <a:t>Fuel</a:t>
              </a: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1573" y="1197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832" y="1148"/>
              <a:ext cx="953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 dirty="0">
                  <a:solidFill>
                    <a:schemeClr val="accent2"/>
                  </a:solidFill>
                </a:rPr>
                <a:t>Water in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3844" y="626"/>
              <a:ext cx="1231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 dirty="0">
                  <a:solidFill>
                    <a:schemeClr val="accent2"/>
                  </a:solidFill>
                </a:rPr>
                <a:t>Water out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4411" y="2659"/>
              <a:ext cx="1222" cy="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 dirty="0">
                  <a:solidFill>
                    <a:schemeClr val="accent2"/>
                  </a:solidFill>
                </a:rPr>
                <a:t>Electrical power</a:t>
              </a:r>
            </a:p>
          </p:txBody>
        </p:sp>
        <p:sp>
          <p:nvSpPr>
            <p:cNvPr id="23" name="AutoShape 22"/>
            <p:cNvSpPr>
              <a:spLocks noChangeArrowheads="1"/>
            </p:cNvSpPr>
            <p:nvPr/>
          </p:nvSpPr>
          <p:spPr bwMode="auto">
            <a:xfrm>
              <a:off x="4198" y="2060"/>
              <a:ext cx="225" cy="459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AutoShape 23"/>
            <p:cNvSpPr>
              <a:spLocks noChangeArrowheads="1"/>
            </p:cNvSpPr>
            <p:nvPr/>
          </p:nvSpPr>
          <p:spPr bwMode="auto">
            <a:xfrm rot="10800000">
              <a:off x="4113" y="1137"/>
              <a:ext cx="303" cy="89"/>
            </a:xfrm>
            <a:prstGeom prst="rightArrow">
              <a:avLst>
                <a:gd name="adj1" fmla="val 50000"/>
                <a:gd name="adj2" fmla="val 85112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AutoShape 24"/>
            <p:cNvSpPr>
              <a:spLocks noChangeArrowheads="1"/>
            </p:cNvSpPr>
            <p:nvPr/>
          </p:nvSpPr>
          <p:spPr bwMode="auto">
            <a:xfrm>
              <a:off x="4121" y="921"/>
              <a:ext cx="303" cy="89"/>
            </a:xfrm>
            <a:prstGeom prst="rightArrow">
              <a:avLst>
                <a:gd name="adj1" fmla="val 50000"/>
                <a:gd name="adj2" fmla="val 85112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8" name="Picture 2" descr="http://www.csc.kth.se/~erikf/kth_rg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429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944" y="255632"/>
            <a:ext cx="6318061" cy="6026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www.csc.kth.se/~erikf/kth_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1165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4200" b="1" dirty="0" smtClean="0"/>
              <a:t>Posibilidad Alimentación Solar </a:t>
            </a:r>
            <a:r>
              <a:rPr lang="es-BO" sz="4200" b="1" dirty="0" smtClean="0"/>
              <a:t>MGTCE</a:t>
            </a:r>
            <a:endParaRPr lang="es-BO" sz="4200" b="1" dirty="0"/>
          </a:p>
        </p:txBody>
      </p:sp>
      <p:pic>
        <p:nvPicPr>
          <p:cNvPr id="4" name="Picture 6" descr="C:\Users\Anders Malmquist\Documents\G.A. Roebel &amp; Co\Adm\Infrastruktur\IT\New folder\My Dropbox\ET10 KTH\Basic for solar rev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631" y="1305532"/>
            <a:ext cx="8193087" cy="512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541" y="1934182"/>
            <a:ext cx="27051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7792791" y="4016980"/>
            <a:ext cx="235962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l" eaLnBrk="1" hangingPunct="1"/>
            <a:r>
              <a:rPr lang="sv-SE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Recitifier/inverter</a:t>
            </a:r>
            <a:r>
              <a:rPr lang="zh-CN" altLang="sv-SE" sz="18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/>
            </a:r>
            <a:br>
              <a:rPr lang="zh-CN" altLang="sv-SE" sz="18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sv-SE" altLang="zh-CN" sz="18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for DC interconnection </a:t>
            </a:r>
            <a:br>
              <a:rPr lang="sv-SE" altLang="zh-CN" sz="18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sv-SE" altLang="zh-CN" sz="18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or AC output  </a:t>
            </a:r>
          </a:p>
        </p:txBody>
      </p:sp>
      <p:pic>
        <p:nvPicPr>
          <p:cNvPr id="7" name="Picture 8" descr="C:\Documents and Settings\cbesant.TPS\My Documents\My Pictures\Exheat Inverter Gen\Exheat Inverter Gen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193" y="5413980"/>
            <a:ext cx="6762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Elbow Connector 10"/>
          <p:cNvCxnSpPr>
            <a:cxnSpLocks noChangeShapeType="1"/>
          </p:cNvCxnSpPr>
          <p:nvPr/>
        </p:nvCxnSpPr>
        <p:spPr bwMode="auto">
          <a:xfrm>
            <a:off x="3593856" y="4971069"/>
            <a:ext cx="4351337" cy="919163"/>
          </a:xfrm>
          <a:prstGeom prst="bentConnector3">
            <a:avLst>
              <a:gd name="adj1" fmla="val -125"/>
            </a:avLst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Down Arrow 18"/>
          <p:cNvSpPr>
            <a:spLocks noChangeArrowheads="1"/>
          </p:cNvSpPr>
          <p:nvPr/>
        </p:nvSpPr>
        <p:spPr bwMode="auto">
          <a:xfrm>
            <a:off x="4846393" y="3704244"/>
            <a:ext cx="131763" cy="365125"/>
          </a:xfrm>
          <a:prstGeom prst="downArrow">
            <a:avLst>
              <a:gd name="adj1" fmla="val 50000"/>
              <a:gd name="adj2" fmla="val 49482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" name="Down Arrow 19"/>
          <p:cNvSpPr/>
          <p:nvPr/>
        </p:nvSpPr>
        <p:spPr bwMode="auto">
          <a:xfrm flipV="1">
            <a:off x="7246693" y="4131282"/>
            <a:ext cx="130175" cy="365125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sp>
        <p:nvSpPr>
          <p:cNvPr id="11" name="Down Arrow 20"/>
          <p:cNvSpPr/>
          <p:nvPr/>
        </p:nvSpPr>
        <p:spPr bwMode="auto">
          <a:xfrm rot="5400000" flipV="1">
            <a:off x="6122743" y="5280632"/>
            <a:ext cx="130175" cy="365125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sp>
        <p:nvSpPr>
          <p:cNvPr id="12" name="Down Arrow 21"/>
          <p:cNvSpPr>
            <a:spLocks noChangeArrowheads="1"/>
          </p:cNvSpPr>
          <p:nvPr/>
        </p:nvSpPr>
        <p:spPr bwMode="auto">
          <a:xfrm flipV="1">
            <a:off x="5400431" y="3747105"/>
            <a:ext cx="130175" cy="366712"/>
          </a:xfrm>
          <a:prstGeom prst="downArrow">
            <a:avLst>
              <a:gd name="adj1" fmla="val 50000"/>
              <a:gd name="adj2" fmla="val 50303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3" name="Down Arrow 22"/>
          <p:cNvSpPr/>
          <p:nvPr/>
        </p:nvSpPr>
        <p:spPr bwMode="auto">
          <a:xfrm rot="16200000" flipH="1" flipV="1">
            <a:off x="5217868" y="1932594"/>
            <a:ext cx="130175" cy="365125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sp>
        <p:nvSpPr>
          <p:cNvPr id="14" name="Down Arrow 23"/>
          <p:cNvSpPr/>
          <p:nvPr/>
        </p:nvSpPr>
        <p:spPr bwMode="auto">
          <a:xfrm rot="5400000" flipV="1">
            <a:off x="2431012" y="4527363"/>
            <a:ext cx="130175" cy="366713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cxnSp>
        <p:nvCxnSpPr>
          <p:cNvPr id="15" name="Elbow Connector 24"/>
          <p:cNvCxnSpPr>
            <a:cxnSpLocks noChangeShapeType="1"/>
          </p:cNvCxnSpPr>
          <p:nvPr/>
        </p:nvCxnSpPr>
        <p:spPr bwMode="auto">
          <a:xfrm flipV="1">
            <a:off x="8621468" y="5890230"/>
            <a:ext cx="714375" cy="0"/>
          </a:xfrm>
          <a:prstGeom prst="bentConnector3">
            <a:avLst>
              <a:gd name="adj1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982544" y="1387470"/>
            <a:ext cx="1509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l" eaLnBrk="1" hangingPunct="1"/>
            <a:r>
              <a:rPr lang="sv-SE" altLang="zh-CN" sz="1800" dirty="0" smtClean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Concentrator</a:t>
            </a:r>
            <a:endParaRPr lang="zh-CN" altLang="sv-SE" sz="1800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3554169" y="1532651"/>
            <a:ext cx="10144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l" eaLnBrk="1" hangingPunct="1"/>
            <a:r>
              <a:rPr lang="sv-SE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Receiver</a:t>
            </a:r>
            <a:endParaRPr lang="zh-CN" altLang="sv-SE" sz="1600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Down Arrow 33"/>
          <p:cNvSpPr/>
          <p:nvPr/>
        </p:nvSpPr>
        <p:spPr bwMode="auto">
          <a:xfrm flipV="1">
            <a:off x="9470779" y="2685069"/>
            <a:ext cx="131762" cy="366713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6491043" y="2948592"/>
            <a:ext cx="12684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l" eaLnBrk="1" hangingPunct="1"/>
            <a:r>
              <a:rPr lang="sv-SE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Recuperator</a:t>
            </a:r>
            <a:endParaRPr lang="zh-CN" altLang="sv-SE" sz="1600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4238379" y="5069492"/>
            <a:ext cx="1801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sv-SE" altLang="zh-CN" sz="1800" dirty="0" smtClean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Turbogenerator</a:t>
            </a:r>
            <a:endParaRPr lang="zh-CN" altLang="en-GB" sz="1800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Down Arrow 42"/>
          <p:cNvSpPr/>
          <p:nvPr/>
        </p:nvSpPr>
        <p:spPr bwMode="auto">
          <a:xfrm rot="18900000" flipH="1" flipV="1">
            <a:off x="7124456" y="3289905"/>
            <a:ext cx="130175" cy="366712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pic>
        <p:nvPicPr>
          <p:cNvPr id="22" name="Picture 2" descr="http://www.csc.kth.se/~erikf/kth_rg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01660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/>
          <a:srcRect r="2531" b="-523"/>
          <a:stretch>
            <a:fillRect/>
          </a:stretch>
        </p:blipFill>
        <p:spPr bwMode="auto">
          <a:xfrm>
            <a:off x="1524001" y="1770683"/>
            <a:ext cx="8944441" cy="553018"/>
          </a:xfrm>
          <a:prstGeom prst="rect">
            <a:avLst/>
          </a:prstGeom>
          <a:noFill/>
        </p:spPr>
      </p:pic>
      <p:sp>
        <p:nvSpPr>
          <p:cNvPr id="6" name="Pentagon 5"/>
          <p:cNvSpPr/>
          <p:nvPr/>
        </p:nvSpPr>
        <p:spPr bwMode="auto">
          <a:xfrm>
            <a:off x="9113599" y="2253162"/>
            <a:ext cx="1231674" cy="522595"/>
          </a:xfrm>
          <a:prstGeom prst="homePlat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fontAlgn="base" hangingPunct="0">
              <a:spcBef>
                <a:spcPct val="0"/>
              </a:spcBef>
              <a:spcAft>
                <a:spcPct val="0"/>
              </a:spcAft>
            </a:pPr>
            <a:endParaRPr lang="sv-SE" sz="2100" dirty="0">
              <a:latin typeface="Times" pitchFamily="18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090705" y="1897416"/>
            <a:ext cx="8448142" cy="296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0165" tIns="40083" rIns="80165" bIns="40083">
            <a:spAutoFit/>
          </a:bodyPr>
          <a:lstStyle/>
          <a:p>
            <a:pPr algn="l"/>
            <a:r>
              <a:rPr lang="sv-SE" sz="1400" b="1" dirty="0" smtClean="0">
                <a:solidFill>
                  <a:schemeClr val="bg1"/>
                </a:solidFill>
                <a:latin typeface="Arial" pitchFamily="34" charset="0"/>
              </a:rPr>
              <a:t> 1987          1992-1996                       </a:t>
            </a:r>
            <a:r>
              <a:rPr lang="sv-SE" sz="1400" b="1" dirty="0">
                <a:solidFill>
                  <a:schemeClr val="bg1"/>
                </a:solidFill>
                <a:latin typeface="Arial" pitchFamily="34" charset="0"/>
              </a:rPr>
              <a:t>2001           </a:t>
            </a:r>
            <a:r>
              <a:rPr lang="sv-SE" sz="1400" b="1" dirty="0" smtClean="0">
                <a:solidFill>
                  <a:schemeClr val="bg1"/>
                </a:solidFill>
                <a:latin typeface="Arial" pitchFamily="34" charset="0"/>
              </a:rPr>
              <a:t> 2004          2007                  2008                  2010</a:t>
            </a:r>
            <a:endParaRPr lang="sv-SE" sz="1400" b="1" dirty="0"/>
          </a:p>
        </p:txBody>
      </p:sp>
      <p:sp>
        <p:nvSpPr>
          <p:cNvPr id="8" name="Pentagon 7"/>
          <p:cNvSpPr/>
          <p:nvPr/>
        </p:nvSpPr>
        <p:spPr bwMode="auto">
          <a:xfrm>
            <a:off x="4063739" y="2253162"/>
            <a:ext cx="862171" cy="522595"/>
          </a:xfrm>
          <a:prstGeom prst="homePlat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fontAlgn="base" hangingPunct="0">
              <a:spcBef>
                <a:spcPct val="0"/>
              </a:spcBef>
              <a:spcAft>
                <a:spcPct val="0"/>
              </a:spcAft>
            </a:pPr>
            <a:endParaRPr lang="sv-SE" sz="2100" dirty="0">
              <a:latin typeface="Times" pitchFamily="18" charset="0"/>
            </a:endParaRPr>
          </a:p>
        </p:txBody>
      </p:sp>
      <p:sp>
        <p:nvSpPr>
          <p:cNvPr id="9" name="Pentagon 8"/>
          <p:cNvSpPr/>
          <p:nvPr/>
        </p:nvSpPr>
        <p:spPr bwMode="auto">
          <a:xfrm>
            <a:off x="1969893" y="2253162"/>
            <a:ext cx="1231674" cy="522595"/>
          </a:xfrm>
          <a:prstGeom prst="homePlat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fontAlgn="base" hangingPunct="0">
              <a:spcBef>
                <a:spcPct val="0"/>
              </a:spcBef>
              <a:spcAft>
                <a:spcPct val="0"/>
              </a:spcAft>
            </a:pPr>
            <a:endParaRPr lang="sv-SE" sz="2100" dirty="0">
              <a:latin typeface="Times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895898" y="417975"/>
            <a:ext cx="6279287" cy="1143480"/>
          </a:xfrm>
        </p:spPr>
        <p:txBody>
          <a:bodyPr>
            <a:normAutofit/>
          </a:bodyPr>
          <a:lstStyle/>
          <a:p>
            <a:r>
              <a:rPr lang="sv-SE" b="1" dirty="0" smtClean="0"/>
              <a:t>Desarrollo en el </a:t>
            </a:r>
            <a:r>
              <a:rPr lang="sv-SE" b="1" dirty="0" err="1" smtClean="0"/>
              <a:t>tiempo</a:t>
            </a:r>
            <a:endParaRPr lang="sv-SE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9374" y="4114691"/>
            <a:ext cx="856698" cy="476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813328" y="4159336"/>
            <a:ext cx="2075899" cy="45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dirty="0">
                <a:solidFill>
                  <a:schemeClr val="accent2"/>
                </a:solidFill>
                <a:latin typeface="Verdana" pitchFamily="34" charset="0"/>
              </a:rPr>
              <a:t>           </a:t>
            </a:r>
            <a:br>
              <a:rPr lang="en-US" sz="1200" dirty="0">
                <a:solidFill>
                  <a:schemeClr val="accent2"/>
                </a:solidFill>
                <a:latin typeface="Verdana" pitchFamily="34" charset="0"/>
              </a:rPr>
            </a:br>
            <a:r>
              <a:rPr lang="en-US" sz="1200" dirty="0" smtClean="0">
                <a:solidFill>
                  <a:schemeClr val="accent2"/>
                </a:solidFill>
                <a:latin typeface="Verdana" pitchFamily="34" charset="0"/>
              </a:rPr>
              <a:t>    </a:t>
            </a:r>
            <a:r>
              <a:rPr lang="en-US" sz="1200" dirty="0" err="1" smtClean="0">
                <a:solidFill>
                  <a:srgbClr val="0070C0"/>
                </a:solidFill>
                <a:latin typeface="Verdana" pitchFamily="34" charset="0"/>
              </a:rPr>
              <a:t>Motores</a:t>
            </a:r>
            <a:endParaRPr lang="en-US" sz="1200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2878109" y="4183820"/>
            <a:ext cx="1760597" cy="634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dirty="0">
                <a:solidFill>
                  <a:schemeClr val="accent2"/>
                </a:solidFill>
                <a:latin typeface="Verdana" pitchFamily="34" charset="0"/>
              </a:rPr>
              <a:t>                   &amp;         </a:t>
            </a:r>
            <a:br>
              <a:rPr lang="en-US" sz="1200" dirty="0">
                <a:solidFill>
                  <a:schemeClr val="accent2"/>
                </a:solidFill>
                <a:latin typeface="Verdana" pitchFamily="34" charset="0"/>
              </a:rPr>
            </a:br>
            <a:r>
              <a:rPr lang="es-BO" sz="1200" dirty="0" smtClean="0">
                <a:solidFill>
                  <a:srgbClr val="0070C0"/>
                </a:solidFill>
                <a:latin typeface="Verdana" pitchFamily="34" charset="0"/>
              </a:rPr>
              <a:t>Híbridos con </a:t>
            </a:r>
            <a:r>
              <a:rPr lang="es-BO" sz="1200" dirty="0" err="1" smtClean="0">
                <a:solidFill>
                  <a:srgbClr val="0070C0"/>
                </a:solidFill>
                <a:latin typeface="Verdana" pitchFamily="34" charset="0"/>
              </a:rPr>
              <a:t>microturbinas</a:t>
            </a:r>
            <a:endParaRPr lang="es-BO" sz="1200" dirty="0">
              <a:solidFill>
                <a:schemeClr val="accent2"/>
              </a:solidFill>
              <a:latin typeface="Verdana" pitchFamily="34" charset="0"/>
            </a:endParaRPr>
          </a:p>
        </p:txBody>
      </p:sp>
      <p:pic>
        <p:nvPicPr>
          <p:cNvPr id="15" name="Picture 12" descr="150_150_75_0__volvo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5942" y="4183820"/>
            <a:ext cx="872991" cy="185779"/>
          </a:xfrm>
          <a:prstGeom prst="rect">
            <a:avLst/>
          </a:prstGeom>
          <a:noFill/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03260" y="4178059"/>
            <a:ext cx="524066" cy="218903"/>
          </a:xfrm>
          <a:prstGeom prst="rect">
            <a:avLst/>
          </a:prstGeom>
          <a:noFill/>
        </p:spPr>
      </p:pic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926628" y="4147814"/>
            <a:ext cx="1065782" cy="91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endParaRPr lang="es-BO" sz="1200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es-BO" sz="1200" dirty="0" smtClean="0">
                <a:solidFill>
                  <a:srgbClr val="0070C0"/>
                </a:solidFill>
                <a:latin typeface="Verdana" pitchFamily="34" charset="0"/>
              </a:rPr>
              <a:t>Fundación de la compañía</a:t>
            </a:r>
            <a:endParaRPr lang="es-BO" sz="1200" dirty="0">
              <a:solidFill>
                <a:srgbClr val="0070C0"/>
              </a:solidFill>
              <a:latin typeface="Verdana" pitchFamily="34" charset="0"/>
            </a:endParaRPr>
          </a:p>
        </p:txBody>
      </p:sp>
      <p:pic>
        <p:nvPicPr>
          <p:cNvPr id="18" name="Picture 15" descr="Compow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49666" y="4108932"/>
            <a:ext cx="978890" cy="349956"/>
          </a:xfrm>
          <a:prstGeom prst="rect">
            <a:avLst/>
          </a:prstGeom>
          <a:noFill/>
        </p:spPr>
      </p:pic>
      <p:pic>
        <p:nvPicPr>
          <p:cNvPr id="19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7886" y="2877601"/>
            <a:ext cx="776595" cy="121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1823710" y="4530895"/>
            <a:ext cx="1221708" cy="155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s-BO" sz="1200" dirty="0" smtClean="0">
                <a:solidFill>
                  <a:srgbClr val="0070C0"/>
                </a:solidFill>
                <a:latin typeface="Verdana" pitchFamily="34" charset="0"/>
              </a:rPr>
              <a:t>Primera </a:t>
            </a:r>
            <a:r>
              <a:rPr lang="es-BO" sz="1200" dirty="0" err="1" smtClean="0">
                <a:solidFill>
                  <a:srgbClr val="0070C0"/>
                </a:solidFill>
                <a:latin typeface="Verdana" pitchFamily="34" charset="0"/>
              </a:rPr>
              <a:t>microturbina</a:t>
            </a:r>
            <a:r>
              <a:rPr lang="es-BO" sz="1200" dirty="0" smtClean="0">
                <a:solidFill>
                  <a:srgbClr val="0070C0"/>
                </a:solidFill>
                <a:latin typeface="Verdana" pitchFamily="34" charset="0"/>
              </a:rPr>
              <a:t> en el mundo con alta velocidad y un alternador magnético permanente</a:t>
            </a:r>
            <a:endParaRPr lang="es-BO" sz="1200" dirty="0">
              <a:solidFill>
                <a:srgbClr val="0070C0"/>
              </a:solidFill>
              <a:latin typeface="Verdana" pitchFamily="34" charset="0"/>
            </a:endParaRPr>
          </a:p>
        </p:txBody>
      </p:sp>
      <p:pic>
        <p:nvPicPr>
          <p:cNvPr id="21" name="Picture 18" descr="ET10 Villapann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03549" y="2887684"/>
            <a:ext cx="733149" cy="1195325"/>
          </a:xfrm>
          <a:prstGeom prst="rect">
            <a:avLst/>
          </a:prstGeom>
          <a:noFill/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</p:pic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490481" y="5543501"/>
            <a:ext cx="2177725" cy="1021068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wrap="none" lIns="80165" tIns="40083" rIns="80165" bIns="40083" anchor="ctr"/>
          <a:lstStyle/>
          <a:p>
            <a:endParaRPr lang="en-GB" b="1">
              <a:latin typeface="Verdana" pitchFamily="34" charset="0"/>
            </a:endParaRPr>
          </a:p>
        </p:txBody>
      </p:sp>
      <p:pic>
        <p:nvPicPr>
          <p:cNvPr id="23" name="Picture 20" descr="ET 10 i con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1502" y="2871841"/>
            <a:ext cx="1137739" cy="121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6875651" y="4199660"/>
            <a:ext cx="1065781" cy="118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>
              <a:spcBef>
                <a:spcPct val="50000"/>
              </a:spcBef>
            </a:pPr>
            <a:r>
              <a:rPr lang="es-BO" sz="1200" dirty="0" smtClean="0">
                <a:solidFill>
                  <a:srgbClr val="0070C0"/>
                </a:solidFill>
                <a:latin typeface="Verdana" pitchFamily="34" charset="0"/>
              </a:rPr>
              <a:t>Micro prototipo combinado de calor y potencia</a:t>
            </a:r>
            <a:r>
              <a:rPr lang="es-BO" sz="1200" dirty="0" smtClean="0">
                <a:solidFill>
                  <a:schemeClr val="accent2"/>
                </a:solidFill>
                <a:latin typeface="Verdana" pitchFamily="34" charset="0"/>
              </a:rPr>
              <a:t/>
            </a:r>
            <a:br>
              <a:rPr lang="es-BO" sz="1200" dirty="0" smtClean="0">
                <a:solidFill>
                  <a:schemeClr val="accent2"/>
                </a:solidFill>
                <a:latin typeface="Verdana" pitchFamily="34" charset="0"/>
              </a:rPr>
            </a:br>
            <a:endParaRPr lang="es-BO" sz="12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7923783" y="4458888"/>
            <a:ext cx="1065781" cy="128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s-BO" sz="1200" dirty="0" smtClean="0">
                <a:solidFill>
                  <a:srgbClr val="0070C0"/>
                </a:solidFill>
                <a:latin typeface="Verdana" pitchFamily="34" charset="0"/>
              </a:rPr>
              <a:t>Unidad de prueba ET10 emplazado.</a:t>
            </a:r>
          </a:p>
          <a:p>
            <a:pPr algn="l" eaLnBrk="1" hangingPunct="1">
              <a:spcBef>
                <a:spcPct val="50000"/>
              </a:spcBef>
            </a:pPr>
            <a:r>
              <a:rPr lang="es-BO" sz="1200" dirty="0" smtClean="0">
                <a:solidFill>
                  <a:srgbClr val="0070C0"/>
                </a:solidFill>
                <a:latin typeface="Verdana" pitchFamily="34" charset="0"/>
              </a:rPr>
              <a:t>Operado con </a:t>
            </a:r>
            <a:r>
              <a:rPr lang="es-BO" sz="1200" dirty="0" err="1" smtClean="0">
                <a:solidFill>
                  <a:srgbClr val="0070C0"/>
                </a:solidFill>
                <a:latin typeface="Verdana" pitchFamily="34" charset="0"/>
              </a:rPr>
              <a:t>Biogas</a:t>
            </a:r>
            <a:endParaRPr lang="es-BO" sz="1200" dirty="0">
              <a:solidFill>
                <a:srgbClr val="0070C0"/>
              </a:solidFill>
              <a:latin typeface="Verdana" pitchFamily="34" charset="0"/>
            </a:endParaRPr>
          </a:p>
        </p:txBody>
      </p:sp>
      <p:pic>
        <p:nvPicPr>
          <p:cNvPr id="26" name="Picture 23" descr="ectbc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08919" y="2884802"/>
            <a:ext cx="2098979" cy="122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9" descr="PICT155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58612" y="2879043"/>
            <a:ext cx="1193404" cy="119676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9" name="Picture 32" descr="VapenLogga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923783" y="4147569"/>
            <a:ext cx="1075285" cy="354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 descr="C:\Users\Anders Malmquist\Documents\MQ-pri 2010\Bilder\HTC Touch HD\IMAG0284.jpg"/>
          <p:cNvPicPr>
            <a:picLocks noChangeAspect="1" noChangeArrowheads="1"/>
          </p:cNvPicPr>
          <p:nvPr/>
        </p:nvPicPr>
        <p:blipFill>
          <a:blip r:embed="rId13" cstate="print"/>
          <a:srcRect l="11413" r="28737" b="23"/>
          <a:stretch>
            <a:fillRect/>
          </a:stretch>
        </p:blipFill>
        <p:spPr bwMode="auto">
          <a:xfrm>
            <a:off x="9113600" y="2841082"/>
            <a:ext cx="1170090" cy="1241447"/>
          </a:xfrm>
          <a:prstGeom prst="rect">
            <a:avLst/>
          </a:prstGeom>
          <a:noFill/>
        </p:spPr>
      </p:pic>
      <p:pic>
        <p:nvPicPr>
          <p:cNvPr id="31" name="Picture 2" descr="http://www.explore-polygen.se/polygen_logo_small.jp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088970" y="4147569"/>
            <a:ext cx="1194721" cy="195973"/>
          </a:xfrm>
          <a:prstGeom prst="rect">
            <a:avLst/>
          </a:prstGeom>
          <a:noFill/>
        </p:spPr>
      </p:pic>
      <p:sp>
        <p:nvSpPr>
          <p:cNvPr id="32" name="Text Box 22"/>
          <p:cNvSpPr txBox="1">
            <a:spLocks noChangeArrowheads="1"/>
          </p:cNvSpPr>
          <p:nvPr/>
        </p:nvSpPr>
        <p:spPr bwMode="auto">
          <a:xfrm>
            <a:off x="9175185" y="4458888"/>
            <a:ext cx="1065781" cy="8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>
              <a:spcBef>
                <a:spcPct val="50000"/>
              </a:spcBef>
            </a:pPr>
            <a:r>
              <a:rPr lang="es-BO" sz="1200" dirty="0">
                <a:solidFill>
                  <a:srgbClr val="0070C0"/>
                </a:solidFill>
                <a:latin typeface="Verdana" pitchFamily="34" charset="0"/>
              </a:rPr>
              <a:t>Unidad de prueba </a:t>
            </a:r>
            <a:r>
              <a:rPr lang="es-BO" sz="1200" dirty="0" smtClean="0">
                <a:solidFill>
                  <a:srgbClr val="0070C0"/>
                </a:solidFill>
                <a:latin typeface="Verdana" pitchFamily="34" charset="0"/>
              </a:rPr>
              <a:t>ET10 en el KTH</a:t>
            </a:r>
            <a:endParaRPr lang="en-US" sz="1200" dirty="0">
              <a:solidFill>
                <a:srgbClr val="0070C0"/>
              </a:solidFill>
              <a:latin typeface="Verdana" pitchFamily="34" charset="0"/>
            </a:endParaRP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16" cstate="print"/>
          <a:srcRect b="25334"/>
          <a:stretch>
            <a:fillRect/>
          </a:stretch>
        </p:blipFill>
        <p:spPr bwMode="auto">
          <a:xfrm>
            <a:off x="1969894" y="2253162"/>
            <a:ext cx="520733" cy="522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16" cstate="print"/>
          <a:srcRect b="25334"/>
          <a:stretch>
            <a:fillRect/>
          </a:stretch>
        </p:blipFill>
        <p:spPr bwMode="auto">
          <a:xfrm>
            <a:off x="4063739" y="2253162"/>
            <a:ext cx="520733" cy="522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16" cstate="print"/>
          <a:srcRect b="25334"/>
          <a:stretch>
            <a:fillRect/>
          </a:stretch>
        </p:blipFill>
        <p:spPr bwMode="auto">
          <a:xfrm>
            <a:off x="9113601" y="2253162"/>
            <a:ext cx="520733" cy="522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6" descr="standmot"/>
          <p:cNvPicPr>
            <a:picLocks noChangeAspect="1" noChangeArrowheads="1"/>
          </p:cNvPicPr>
          <p:nvPr/>
        </p:nvPicPr>
        <p:blipFill>
          <a:blip r:embed="rId17" cstate="print"/>
          <a:srcRect l="5432" r="7652"/>
          <a:stretch>
            <a:fillRect/>
          </a:stretch>
        </p:blipFill>
        <p:spPr bwMode="auto">
          <a:xfrm>
            <a:off x="4864327" y="2906406"/>
            <a:ext cx="985339" cy="11737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8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94963" y="4176674"/>
            <a:ext cx="524066" cy="218903"/>
          </a:xfrm>
          <a:prstGeom prst="rect">
            <a:avLst/>
          </a:prstGeom>
          <a:noFill/>
        </p:spPr>
      </p:pic>
      <p:pic>
        <p:nvPicPr>
          <p:cNvPr id="33" name="Picture 2" descr="http://www.csc.kth.se/~erikf/kth_rgb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6166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Mapa de eficiencia de una MGT</a:t>
            </a:r>
            <a:endParaRPr lang="es-BO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4400" y="6356351"/>
            <a:ext cx="2133600" cy="365125"/>
          </a:xfrm>
        </p:spPr>
        <p:txBody>
          <a:bodyPr/>
          <a:lstStyle/>
          <a:p>
            <a:fld id="{7D6942A3-8346-43CE-B45D-9049378E78F2}" type="slidenum">
              <a:rPr lang="sv-SE" smtClean="0"/>
              <a:pPr/>
              <a:t>10</a:t>
            </a:fld>
            <a:endParaRPr lang="sv-SE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303" y="1250964"/>
            <a:ext cx="6840760" cy="460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csc.kth.se/~erikf/kth_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045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5965825"/>
            <a:ext cx="8382000" cy="877888"/>
          </a:xfrm>
          <a:prstGeom prst="rect">
            <a:avLst/>
          </a:prstGeom>
          <a:noFill/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 cstate="print"/>
          <a:srcRect r="2531" b="-523"/>
          <a:stretch>
            <a:fillRect/>
          </a:stretch>
        </p:blipFill>
        <p:spPr bwMode="auto">
          <a:xfrm>
            <a:off x="1543050" y="171450"/>
            <a:ext cx="8801100" cy="609600"/>
          </a:xfrm>
          <a:prstGeom prst="rect">
            <a:avLst/>
          </a:prstGeom>
          <a:noFill/>
        </p:spPr>
      </p:pic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5614989" y="284163"/>
            <a:ext cx="4129087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sv-SE" sz="2100">
                <a:solidFill>
                  <a:schemeClr val="bg1"/>
                </a:solidFill>
                <a:latin typeface="Arial" charset="0"/>
              </a:rPr>
              <a:t>ET10 FIELD TEST PROTOTYPE</a:t>
            </a:r>
          </a:p>
        </p:txBody>
      </p:sp>
      <p:pic>
        <p:nvPicPr>
          <p:cNvPr id="83981" name="Picture 13" descr="PICT15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60564" y="835025"/>
            <a:ext cx="5445125" cy="4083050"/>
          </a:xfrm>
          <a:prstGeom prst="rect">
            <a:avLst/>
          </a:prstGeom>
          <a:noFill/>
        </p:spPr>
      </p:pic>
      <p:pic>
        <p:nvPicPr>
          <p:cNvPr id="8398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35850" y="839789"/>
            <a:ext cx="2724150" cy="408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" name="Picture 2" descr="http://www.csc.kth.se/~erikf/kth_rg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90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5791200"/>
            <a:ext cx="8382000" cy="877888"/>
          </a:xfrm>
          <a:prstGeom prst="rect">
            <a:avLst/>
          </a:prstGeom>
          <a:noFill/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3" cstate="print"/>
          <a:srcRect t="21613" b="21613"/>
          <a:stretch>
            <a:fillRect/>
          </a:stretch>
        </p:blipFill>
        <p:spPr bwMode="auto">
          <a:xfrm>
            <a:off x="5806777" y="3614977"/>
            <a:ext cx="4937125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4" name="Picture 6" descr="2007-06-09 Sarpen 042"/>
          <p:cNvPicPr>
            <a:picLocks noChangeAspect="1" noChangeArrowheads="1"/>
          </p:cNvPicPr>
          <p:nvPr/>
        </p:nvPicPr>
        <p:blipFill>
          <a:blip r:embed="rId4" cstate="print"/>
          <a:srcRect l="6296" t="12737" r="24095" b="2316"/>
          <a:stretch>
            <a:fillRect/>
          </a:stretch>
        </p:blipFill>
        <p:spPr bwMode="auto">
          <a:xfrm>
            <a:off x="1983594" y="3163334"/>
            <a:ext cx="3284537" cy="3005137"/>
          </a:xfrm>
          <a:prstGeom prst="rect">
            <a:avLst/>
          </a:prstGeom>
          <a:noFill/>
        </p:spPr>
      </p:pic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5" cstate="print"/>
          <a:srcRect t="28247" b="23106"/>
          <a:stretch>
            <a:fillRect/>
          </a:stretch>
        </p:blipFill>
        <p:spPr bwMode="auto">
          <a:xfrm>
            <a:off x="1911351" y="1671343"/>
            <a:ext cx="8328025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945424" y="294468"/>
            <a:ext cx="1025987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800" b="1" dirty="0" smtClean="0"/>
              <a:t>Partes </a:t>
            </a:r>
            <a:r>
              <a:rPr lang="es-BO" sz="3800" b="1" dirty="0"/>
              <a:t>y ensamblado del </a:t>
            </a:r>
            <a:endParaRPr lang="es-BO" sz="3800" b="1" dirty="0" smtClean="0"/>
          </a:p>
          <a:p>
            <a:pPr algn="ctr"/>
            <a:r>
              <a:rPr lang="es-BO" sz="3800" b="1" dirty="0" smtClean="0"/>
              <a:t>turbogenerador</a:t>
            </a:r>
            <a:endParaRPr lang="es-BO" sz="3800" b="1" dirty="0"/>
          </a:p>
        </p:txBody>
      </p:sp>
      <p:pic>
        <p:nvPicPr>
          <p:cNvPr id="7" name="Picture 2" descr="http://www.csc.kth.se/~erikf/kth_rg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24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Turbogenerador</a:t>
            </a:r>
            <a:r>
              <a:rPr lang="en-GB" b="1" dirty="0" smtClean="0"/>
              <a:t> ET10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960" y="1420249"/>
            <a:ext cx="6357318" cy="4770598"/>
          </a:xfrm>
          <a:prstGeom prst="rect">
            <a:avLst/>
          </a:prstGeom>
        </p:spPr>
      </p:pic>
      <p:pic>
        <p:nvPicPr>
          <p:cNvPr id="5" name="Picture 2" descr="http://www.csc.kth.se/~erikf/kth_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457199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457200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3513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err="1" smtClean="0"/>
              <a:t>Modelo</a:t>
            </a:r>
            <a:r>
              <a:rPr lang="sv-SE" b="1" dirty="0" smtClean="0"/>
              <a:t> 3D </a:t>
            </a:r>
            <a:r>
              <a:rPr lang="sv-SE" b="1" dirty="0" err="1" smtClean="0"/>
              <a:t>Turbogenerador</a:t>
            </a:r>
            <a:endParaRPr lang="sv-SE" b="1" dirty="0"/>
          </a:p>
        </p:txBody>
      </p:sp>
      <p:pic>
        <p:nvPicPr>
          <p:cNvPr id="3" name="ve140075465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3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09063" y="1250214"/>
            <a:ext cx="7266002" cy="5449501"/>
          </a:xfrm>
          <a:prstGeom prst="rect">
            <a:avLst/>
          </a:prstGeom>
        </p:spPr>
      </p:pic>
      <p:pic>
        <p:nvPicPr>
          <p:cNvPr id="4" name="Picture 2" descr="http://www.csc.kth.se/~erikf/kth_rg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457199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457200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88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Partes de un turbogenerador</a:t>
            </a:r>
            <a:endParaRPr lang="es-BO" b="1" dirty="0"/>
          </a:p>
        </p:txBody>
      </p:sp>
      <p:pic>
        <p:nvPicPr>
          <p:cNvPr id="3" name="Picture 2" descr="http://www.csc.kth.se/~erikf/kth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457199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457200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2007-12-06 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567" y="2846762"/>
            <a:ext cx="3552825" cy="26638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Callout 1 (No Border) 9"/>
          <p:cNvSpPr>
            <a:spLocks/>
          </p:cNvSpPr>
          <p:nvPr/>
        </p:nvSpPr>
        <p:spPr bwMode="auto">
          <a:xfrm>
            <a:off x="6046967" y="2078412"/>
            <a:ext cx="2586037" cy="592137"/>
          </a:xfrm>
          <a:prstGeom prst="callout1">
            <a:avLst>
              <a:gd name="adj1" fmla="val 99130"/>
              <a:gd name="adj2" fmla="val 9342"/>
              <a:gd name="adj3" fmla="val 318231"/>
              <a:gd name="adj4" fmla="val -37569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altLang="zh-CN" sz="16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Generador</a:t>
            </a:r>
            <a:r>
              <a:rPr lang="sv-SE" altLang="zh-CN" sz="16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de </a:t>
            </a:r>
            <a:r>
              <a:rPr lang="sv-SE" altLang="zh-CN" sz="16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alta</a:t>
            </a:r>
            <a:r>
              <a:rPr lang="sv-SE" altLang="zh-CN" sz="16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sv-SE" altLang="zh-CN" sz="16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velocidad</a:t>
            </a:r>
            <a:endParaRPr lang="zh-CN" altLang="sv-SE" sz="16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Line Callout 1 (No Border) 10"/>
          <p:cNvSpPr>
            <a:spLocks/>
          </p:cNvSpPr>
          <p:nvPr/>
        </p:nvSpPr>
        <p:spPr bwMode="auto">
          <a:xfrm>
            <a:off x="4683304" y="2016498"/>
            <a:ext cx="1533525" cy="895350"/>
          </a:xfrm>
          <a:prstGeom prst="callout1">
            <a:avLst>
              <a:gd name="adj1" fmla="val 60366"/>
              <a:gd name="adj2" fmla="val 28888"/>
              <a:gd name="adj3" fmla="val 197519"/>
              <a:gd name="adj4" fmla="val -13769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altLang="zh-CN" sz="14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Conjunto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de </a:t>
            </a:r>
            <a:r>
              <a:rPr lang="sv-SE" altLang="zh-CN" sz="14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rodamientos</a:t>
            </a:r>
            <a:endParaRPr lang="zh-CN" altLang="sv-SE" sz="14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Line Callout 1 (No Border) 11"/>
          <p:cNvSpPr>
            <a:spLocks/>
          </p:cNvSpPr>
          <p:nvPr/>
        </p:nvSpPr>
        <p:spPr bwMode="auto">
          <a:xfrm>
            <a:off x="5238929" y="5524874"/>
            <a:ext cx="1533525" cy="504825"/>
          </a:xfrm>
          <a:prstGeom prst="callout1">
            <a:avLst>
              <a:gd name="adj1" fmla="val 46931"/>
              <a:gd name="adj2" fmla="val -8333"/>
              <a:gd name="adj3" fmla="val -286009"/>
              <a:gd name="adj4" fmla="val 16509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altLang="zh-CN" sz="14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Conjunto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de </a:t>
            </a:r>
            <a:r>
              <a:rPr lang="sv-SE" altLang="zh-CN" sz="14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rodamientos</a:t>
            </a:r>
            <a:endParaRPr lang="sv-SE" altLang="zh-CN" sz="14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Line Callout 1 (No Border) 12"/>
          <p:cNvSpPr>
            <a:spLocks/>
          </p:cNvSpPr>
          <p:nvPr/>
        </p:nvSpPr>
        <p:spPr bwMode="auto">
          <a:xfrm>
            <a:off x="3526017" y="1657724"/>
            <a:ext cx="1730375" cy="504825"/>
          </a:xfrm>
          <a:prstGeom prst="callout1">
            <a:avLst>
              <a:gd name="adj1" fmla="val 62554"/>
              <a:gd name="adj2" fmla="val 39276"/>
              <a:gd name="adj3" fmla="val 410065"/>
              <a:gd name="adj4" fmla="val 32111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altLang="zh-CN" sz="14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Compresor</a:t>
            </a:r>
            <a:endParaRPr lang="zh-CN" altLang="sv-SE" sz="14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Line Callout 1 (No Border) 13"/>
          <p:cNvSpPr>
            <a:spLocks/>
          </p:cNvSpPr>
          <p:nvPr/>
        </p:nvSpPr>
        <p:spPr bwMode="auto">
          <a:xfrm>
            <a:off x="1924229" y="2138736"/>
            <a:ext cx="1141413" cy="450850"/>
          </a:xfrm>
          <a:prstGeom prst="callout1">
            <a:avLst>
              <a:gd name="adj1" fmla="val 64884"/>
              <a:gd name="adj2" fmla="val 77483"/>
              <a:gd name="adj3" fmla="val 301759"/>
              <a:gd name="adj4" fmla="val 140611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altLang="zh-CN" sz="14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Turbina</a:t>
            </a:r>
            <a:endParaRPr lang="zh-CN" altLang="sv-SE" sz="14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Line Callout 1 (No Border) 14"/>
          <p:cNvSpPr>
            <a:spLocks/>
          </p:cNvSpPr>
          <p:nvPr/>
        </p:nvSpPr>
        <p:spPr bwMode="auto">
          <a:xfrm>
            <a:off x="1819454" y="5686799"/>
            <a:ext cx="1609725" cy="504825"/>
          </a:xfrm>
          <a:prstGeom prst="callout1">
            <a:avLst>
              <a:gd name="adj1" fmla="val 33722"/>
              <a:gd name="adj2" fmla="val 82972"/>
              <a:gd name="adj3" fmla="val -216199"/>
              <a:gd name="adj4" fmla="val 152722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altLang="zh-CN" sz="14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Salida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del </a:t>
            </a:r>
            <a:r>
              <a:rPr lang="sv-SE" altLang="zh-CN" sz="1400" b="1" dirty="0" err="1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Compresor</a:t>
            </a:r>
            <a:endParaRPr lang="zh-CN" altLang="sv-SE" sz="14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6410503" y="2848348"/>
            <a:ext cx="39878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es-BO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Basado en tecnología de turbo-cargadores de automóviles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.</a:t>
            </a: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/>
            </a:r>
            <a:b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</a:b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 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BO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Integrado, alta eficiencia, generador magnético permanente, rodamientos de aire. </a:t>
            </a:r>
            <a:br>
              <a:rPr lang="es-BO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</a:b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 </a:t>
            </a:r>
            <a:endParaRPr lang="zh-CN" altLang="sv-SE" sz="1400" b="1" dirty="0" smtClean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es-BO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Rango de operación </a:t>
            </a:r>
            <a:r>
              <a:rPr lang="es-BO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v</a:t>
            </a:r>
            <a:r>
              <a:rPr lang="es-BO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elocidad 100,000 -160,000 rpm es la misma que un turbo-cargador en un carro de pasajeros estándar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.</a:t>
            </a:r>
            <a:endParaRPr lang="zh-CN" altLang="sv-SE" sz="1600" b="1" dirty="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585607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4000" b="1" dirty="0" smtClean="0"/>
              <a:t>Turbogenerador mas pequeño del mundo</a:t>
            </a:r>
            <a:endParaRPr lang="es-BO" sz="4000" b="1" dirty="0"/>
          </a:p>
        </p:txBody>
      </p:sp>
      <p:pic>
        <p:nvPicPr>
          <p:cNvPr id="3" name="Picture 2" descr="http://www.csc.kth.se/~erikf/kth_rg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457199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457200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670941" y="1883044"/>
            <a:ext cx="235832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000" dirty="0" smtClean="0"/>
              <a:t>IHI Corporación Micro Turbina a Gas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000" dirty="0" smtClean="0"/>
              <a:t>Potencia: 0,4 kW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000" dirty="0" smtClean="0"/>
              <a:t>Combustibles: Gas y Liquido (Gas natural, propano, gasolina, diésel)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000" dirty="0" smtClean="0"/>
              <a:t>Velocidad: 350000 RPM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 smtClean="0"/>
          </a:p>
          <a:p>
            <a:endParaRPr lang="sv-SE" sz="2000" dirty="0"/>
          </a:p>
          <a:p>
            <a:endParaRPr lang="sv-SE" sz="2000" dirty="0" smtClean="0"/>
          </a:p>
          <a:p>
            <a:endParaRPr lang="sv-SE" sz="2000" dirty="0"/>
          </a:p>
          <a:p>
            <a:r>
              <a:rPr lang="es-BO" sz="2000" dirty="0" smtClean="0"/>
              <a:t>Fuente: NHK  </a:t>
            </a:r>
            <a:r>
              <a:rPr lang="es-BO" sz="2000" dirty="0" err="1" smtClean="0"/>
              <a:t>World</a:t>
            </a:r>
            <a:r>
              <a:rPr lang="es-BO" sz="2000" dirty="0" smtClean="0"/>
              <a:t> (Canal de TV Japón</a:t>
            </a:r>
            <a:r>
              <a:rPr lang="sv-SE" sz="2000" dirty="0" smtClean="0"/>
              <a:t>)</a:t>
            </a:r>
            <a:endParaRPr lang="sv-SE" sz="2000" dirty="0"/>
          </a:p>
        </p:txBody>
      </p:sp>
      <p:pic>
        <p:nvPicPr>
          <p:cNvPr id="8" name="Micro gas turbine ,extremely quite and environment friendly مولد كهرباء صغير جدا يعمل على الغاز(240p_H.264-AAC).3gp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7000" end="52153.3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01118" y="1657724"/>
            <a:ext cx="8333276" cy="46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0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</TotalTime>
  <Words>291</Words>
  <Application>Microsoft Office PowerPoint</Application>
  <PresentationFormat>Custom</PresentationFormat>
  <Paragraphs>87</Paragraphs>
  <Slides>16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Micro turbinas de combustión externa  (MGTCE)</vt:lpstr>
      <vt:lpstr>Características</vt:lpstr>
      <vt:lpstr>Principio de funcionamiento</vt:lpstr>
      <vt:lpstr>Principales partes de una MGTCE</vt:lpstr>
      <vt:lpstr>PowerPoint Presentation</vt:lpstr>
      <vt:lpstr>Principales partes de la MGTCE  de Compower</vt:lpstr>
      <vt:lpstr>PowerPoint Presentation</vt:lpstr>
      <vt:lpstr>Posibilidad Alimentación Solar MGTCE</vt:lpstr>
      <vt:lpstr>Desarrollo en el tiempo</vt:lpstr>
      <vt:lpstr>Mapa de eficiencia de una MGT</vt:lpstr>
      <vt:lpstr>PowerPoint Presentation</vt:lpstr>
      <vt:lpstr>PowerPoint Presentation</vt:lpstr>
      <vt:lpstr>Turbogenerador ET10</vt:lpstr>
      <vt:lpstr>Modelo 3D Turbogenerador</vt:lpstr>
      <vt:lpstr>Partes de un turbogenerador</vt:lpstr>
      <vt:lpstr>Turbogenerador mas pequeño del mundo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 Malmquist</dc:creator>
  <cp:lastModifiedBy>Rocha Rocha Romero</cp:lastModifiedBy>
  <cp:revision>28</cp:revision>
  <dcterms:created xsi:type="dcterms:W3CDTF">2014-05-12T12:21:18Z</dcterms:created>
  <dcterms:modified xsi:type="dcterms:W3CDTF">2014-05-27T10:09:41Z</dcterms:modified>
</cp:coreProperties>
</file>