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8" r:id="rId3"/>
    <p:sldId id="270" r:id="rId4"/>
    <p:sldId id="269" r:id="rId5"/>
    <p:sldId id="267" r:id="rId6"/>
    <p:sldId id="276" r:id="rId7"/>
    <p:sldId id="280" r:id="rId8"/>
    <p:sldId id="275" r:id="rId9"/>
    <p:sldId id="274" r:id="rId10"/>
    <p:sldId id="273" r:id="rId11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85" autoAdjust="0"/>
    <p:restoredTop sz="96405" autoAdjust="0"/>
  </p:normalViewPr>
  <p:slideViewPr>
    <p:cSldViewPr snapToGrid="0" showGuides="1">
      <p:cViewPr varScale="1">
        <p:scale>
          <a:sx n="69" d="100"/>
          <a:sy n="69" d="100"/>
        </p:scale>
        <p:origin x="73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3" d="100"/>
        <a:sy n="113" d="100"/>
      </p:scale>
      <p:origin x="0" y="-30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objekt 17">
            <a:extLst>
              <a:ext uri="{FF2B5EF4-FFF2-40B4-BE49-F238E27FC236}">
                <a16:creationId xmlns:a16="http://schemas.microsoft.com/office/drawing/2014/main" id="{B8D98303-02BC-CF4D-8EFF-F43D32992D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" t="500"/>
          <a:stretch/>
        </p:blipFill>
        <p:spPr>
          <a:xfrm>
            <a:off x="0" y="-1"/>
            <a:ext cx="12192000" cy="685682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4E7E0940-96EC-D141-ABF4-81FB205843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 page header here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21D136AE-FF56-474F-9878-30E00175E7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67600" y="6021388"/>
            <a:ext cx="3813175" cy="487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13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ubtitle/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787" y="1484313"/>
            <a:ext cx="10440987" cy="1944688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08304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810809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 or centere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DD3D02-8A4A-CD44-861A-81910AEF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8A19EB25-4F05-9141-8CC3-EAAB0437E40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3888" y="1484313"/>
            <a:ext cx="10656887" cy="4537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AEBDFBD-0245-5B47-9D54-70BA088608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81237" y="2341562"/>
            <a:ext cx="7629525" cy="2174875"/>
          </a:xfrm>
        </p:spPr>
        <p:txBody>
          <a:bodyPr anchor="ctr"/>
          <a:lstStyle>
            <a:lvl1pPr marL="0" indent="0" algn="ctr">
              <a:buNone/>
              <a:defRPr b="1" i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1882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lai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484313"/>
            <a:ext cx="9575800" cy="4537075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151191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,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AE45BC-D558-CC4B-BC6D-3D23B9BFE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99E92E-4E30-1740-8E3D-6B9ED6EF24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888" y="1484313"/>
            <a:ext cx="9575800" cy="4537075"/>
          </a:xfrm>
        </p:spPr>
        <p:txBody>
          <a:bodyPr/>
          <a:lstStyle>
            <a:lvl1pPr marL="336600" indent="-336600">
              <a:lnSpc>
                <a:spcPct val="100000"/>
              </a:lnSpc>
              <a:spcBef>
                <a:spcPts val="1400"/>
              </a:spcBef>
              <a:defRPr sz="2800" b="1" i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8478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87425"/>
            <a:ext cx="5108575" cy="453396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487425"/>
            <a:ext cx="5184775" cy="453396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723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parts w sub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28612"/>
            <a:ext cx="10656887" cy="97631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4313"/>
            <a:ext cx="5255705" cy="1020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505075"/>
            <a:ext cx="5255705" cy="35163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1484313"/>
            <a:ext cx="5184775" cy="1020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2505075"/>
            <a:ext cx="5184775" cy="35163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751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l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28612"/>
            <a:ext cx="10442575" cy="97631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87121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mpt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401FBA2E-49C7-1D44-8BAB-DEBAF2A1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6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89664F5-3F83-7A47-A090-6DE95FC9B04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3888" y="328614"/>
            <a:ext cx="10656887" cy="97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/>
              <a:t>Klicka här för att ändra mall för rubrikformat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14179A1-22D7-924F-9600-1829905FF7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3888" y="1484313"/>
            <a:ext cx="9580816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noProof="0" dirty="0"/>
              <a:t>Klicka här för att ändra format på bakgrundstexten</a:t>
            </a:r>
          </a:p>
          <a:p>
            <a:pPr lvl="1"/>
            <a:r>
              <a:rPr lang="sv-SE" altLang="sv-SE" noProof="0" dirty="0"/>
              <a:t>Nivå två</a:t>
            </a:r>
          </a:p>
          <a:p>
            <a:pPr lvl="2"/>
            <a:r>
              <a:rPr lang="sv-SE" altLang="sv-SE" noProof="0" dirty="0"/>
              <a:t>Nivå tre</a:t>
            </a:r>
          </a:p>
          <a:p>
            <a:pPr lvl="3"/>
            <a:r>
              <a:rPr lang="sv-SE" altLang="sv-SE" noProof="0" dirty="0"/>
              <a:t>Nivå fyra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42E3E84A-757B-7E44-91DB-076FBD71BFD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02260" y="6359924"/>
            <a:ext cx="2420620" cy="309614"/>
          </a:xfrm>
          <a:prstGeom prst="rect">
            <a:avLst/>
          </a:prstGeom>
        </p:spPr>
      </p:pic>
      <p:cxnSp>
        <p:nvCxnSpPr>
          <p:cNvPr id="15" name="Rak 14">
            <a:extLst>
              <a:ext uri="{FF2B5EF4-FFF2-40B4-BE49-F238E27FC236}">
                <a16:creationId xmlns:a16="http://schemas.microsoft.com/office/drawing/2014/main" id="{FF5CE89E-884D-9A47-8E13-0B721EC06C67}"/>
              </a:ext>
            </a:extLst>
          </p:cNvPr>
          <p:cNvCxnSpPr/>
          <p:nvPr userDrawn="1"/>
        </p:nvCxnSpPr>
        <p:spPr>
          <a:xfrm>
            <a:off x="271780" y="6156960"/>
            <a:ext cx="11019155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F7A888DD-91E8-9149-B8DD-736D99EBEA3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089910" y="6486165"/>
            <a:ext cx="4621519" cy="2298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400" b="1" i="0" kern="1200">
          <a:solidFill>
            <a:schemeClr val="tx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rtl="0" eaLnBrk="1" fontAlgn="base" hangingPunct="1">
        <a:lnSpc>
          <a:spcPct val="95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lnSpc>
          <a:spcPct val="95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lnSpc>
          <a:spcPct val="95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orient="horz" pos="3793" userDrawn="1">
          <p15:clr>
            <a:srgbClr val="F26B43"/>
          </p15:clr>
        </p15:guide>
        <p15:guide id="3" pos="6425" userDrawn="1">
          <p15:clr>
            <a:srgbClr val="F26B43"/>
          </p15:clr>
        </p15:guide>
        <p15:guide id="4" pos="3840" userDrawn="1">
          <p15:clr>
            <a:srgbClr val="F26B43"/>
          </p15:clr>
        </p15:guide>
        <p15:guide id="5" pos="7106" userDrawn="1">
          <p15:clr>
            <a:srgbClr val="F26B43"/>
          </p15:clr>
        </p15:guide>
        <p15:guide id="6" pos="39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1CEF38B-CEE0-964A-B623-B8C7771B77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Kan nya mobilitetstjänster bidra till att nå </a:t>
            </a:r>
            <a:r>
              <a:rPr lang="sv-SE" dirty="0" smtClean="0"/>
              <a:t>klimatmålen?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4794271-880D-574A-81D0-2E82704FC4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Jonas Åkerman (KTH)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699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836614"/>
            <a:ext cx="10656887" cy="976311"/>
          </a:xfrm>
        </p:spPr>
        <p:txBody>
          <a:bodyPr/>
          <a:lstStyle/>
          <a:p>
            <a:r>
              <a:rPr lang="sv-SE" sz="6000" dirty="0" smtClean="0"/>
              <a:t>Tack!</a:t>
            </a:r>
            <a:endParaRPr lang="sv-SE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2320925"/>
            <a:ext cx="9575800" cy="4537075"/>
          </a:xfrm>
        </p:spPr>
        <p:txBody>
          <a:bodyPr/>
          <a:lstStyle/>
          <a:p>
            <a:pPr marL="0" indent="0">
              <a:buNone/>
            </a:pPr>
            <a:r>
              <a:rPr lang="sv-SE" b="1" dirty="0" smtClean="0"/>
              <a:t>De som arbetat inom detta område är:</a:t>
            </a:r>
            <a:br>
              <a:rPr lang="sv-SE" b="1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Hampus Berg Mårtensson</a:t>
            </a:r>
            <a:br>
              <a:rPr lang="sv-SE" dirty="0" smtClean="0"/>
            </a:br>
            <a:r>
              <a:rPr lang="sv-SE" dirty="0" smtClean="0"/>
              <a:t>Fredrik Johansson</a:t>
            </a:r>
            <a:br>
              <a:rPr lang="sv-SE" dirty="0" smtClean="0"/>
            </a:br>
            <a:r>
              <a:rPr lang="sv-SE" dirty="0" smtClean="0"/>
              <a:t>Daniel Jonsson</a:t>
            </a:r>
            <a:br>
              <a:rPr lang="sv-SE" dirty="0" smtClean="0"/>
            </a:br>
            <a:r>
              <a:rPr lang="sv-SE" dirty="0"/>
              <a:t>O</a:t>
            </a:r>
            <a:r>
              <a:rPr lang="sv-SE" dirty="0" smtClean="0"/>
              <a:t>skar Blom Västberg</a:t>
            </a:r>
            <a:br>
              <a:rPr lang="sv-SE" dirty="0" smtClean="0"/>
            </a:br>
            <a:r>
              <a:rPr lang="sv-SE" dirty="0" smtClean="0"/>
              <a:t>Mattias Höjer</a:t>
            </a:r>
            <a:br>
              <a:rPr lang="sv-SE" dirty="0" smtClean="0"/>
            </a:br>
            <a:r>
              <a:rPr lang="sv-SE" dirty="0" smtClean="0"/>
              <a:t>Jonas Åkerman</a:t>
            </a:r>
          </a:p>
        </p:txBody>
      </p:sp>
    </p:spTree>
    <p:extLst>
      <p:ext uri="{BB962C8B-B14F-4D97-AF65-F5344CB8AC3E}">
        <p14:creationId xmlns:p14="http://schemas.microsoft.com/office/powerpoint/2010/main" val="389989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Framtidsbilder för svenska transportsystemet 2035 som är i linje med Parisavtalet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585913"/>
            <a:ext cx="9575800" cy="4537075"/>
          </a:xfrm>
        </p:spPr>
        <p:txBody>
          <a:bodyPr/>
          <a:lstStyle/>
          <a:p>
            <a:pPr marL="0" indent="0">
              <a:buNone/>
            </a:pPr>
            <a:r>
              <a:rPr lang="sv-SE" sz="2800" dirty="0" smtClean="0"/>
              <a:t>Metod: 	</a:t>
            </a:r>
            <a:r>
              <a:rPr lang="sv-SE" dirty="0" smtClean="0"/>
              <a:t>	</a:t>
            </a:r>
            <a:br>
              <a:rPr lang="sv-SE" dirty="0" smtClean="0"/>
            </a:br>
            <a:r>
              <a:rPr lang="sv-SE" dirty="0" smtClean="0"/>
              <a:t>Backcasting</a:t>
            </a:r>
          </a:p>
          <a:p>
            <a:pPr marL="0" indent="0">
              <a:buNone/>
            </a:pPr>
            <a:r>
              <a:rPr lang="sv-SE" sz="2800" dirty="0" smtClean="0"/>
              <a:t>Systemavgränsning: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Hela </a:t>
            </a:r>
            <a:r>
              <a:rPr lang="sv-SE" dirty="0"/>
              <a:t>”Sveriges” transportsystem </a:t>
            </a:r>
            <a:r>
              <a:rPr lang="sv-SE" dirty="0" err="1"/>
              <a:t>inkl</a:t>
            </a:r>
            <a:r>
              <a:rPr lang="sv-SE" dirty="0"/>
              <a:t> hela </a:t>
            </a:r>
            <a:r>
              <a:rPr lang="sv-SE" dirty="0" smtClean="0"/>
              <a:t>livscykeln, Konsumtionsperspektiv</a:t>
            </a:r>
            <a:endParaRPr lang="sv-SE" dirty="0"/>
          </a:p>
          <a:p>
            <a:pPr marL="0" indent="0">
              <a:buNone/>
            </a:pPr>
            <a:r>
              <a:rPr lang="sv-SE" sz="2800" dirty="0" err="1" smtClean="0"/>
              <a:t>Målnivå</a:t>
            </a:r>
            <a:r>
              <a:rPr lang="sv-SE" sz="2800" dirty="0" smtClean="0"/>
              <a:t>: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65% reduktion av växthusgaser 2018-2035</a:t>
            </a:r>
          </a:p>
        </p:txBody>
      </p:sp>
    </p:spTree>
    <p:extLst>
      <p:ext uri="{BB962C8B-B14F-4D97-AF65-F5344CB8AC3E}">
        <p14:creationId xmlns:p14="http://schemas.microsoft.com/office/powerpoint/2010/main" val="16094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-111104"/>
            <a:ext cx="10656887" cy="976311"/>
          </a:xfrm>
        </p:spPr>
        <p:txBody>
          <a:bodyPr/>
          <a:lstStyle/>
          <a:p>
            <a:r>
              <a:rPr lang="sv-SE" dirty="0" smtClean="0"/>
              <a:t>Potential för distansarbete – och minskade utsläpp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288" y="1050204"/>
            <a:ext cx="9575800" cy="4537075"/>
          </a:xfrm>
        </p:spPr>
        <p:txBody>
          <a:bodyPr/>
          <a:lstStyle/>
          <a:p>
            <a:r>
              <a:rPr lang="sv-SE" dirty="0" smtClean="0"/>
              <a:t>Utifrån en analys av yrkesregistret uppskattar vi potential till platsoberoende arbete till över 30% av alla arbetsdagar</a:t>
            </a:r>
          </a:p>
          <a:p>
            <a:r>
              <a:rPr lang="sv-SE" dirty="0" smtClean="0"/>
              <a:t>Under kvartal 3 och 4 2020 var andelen distansarbete 21 respektive 26%  av alla arbetsdagar</a:t>
            </a:r>
            <a:endParaRPr lang="sv-SE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232726" y="3096124"/>
            <a:ext cx="5007413" cy="300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2726" y="2673600"/>
            <a:ext cx="4784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Open Sans Semibold" panose="020B0606030504020204"/>
              </a:rPr>
              <a:t>Koldioxid från bilresor efter ärende</a:t>
            </a:r>
            <a:endParaRPr lang="sv-SE" sz="2800" dirty="0">
              <a:latin typeface="Open Sans Semibold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2112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69996"/>
            <a:ext cx="10656887" cy="976311"/>
          </a:xfrm>
        </p:spPr>
        <p:txBody>
          <a:bodyPr/>
          <a:lstStyle/>
          <a:p>
            <a:r>
              <a:rPr lang="sv-SE" dirty="0" smtClean="0"/>
              <a:t>Framtidsbilder 2035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197985"/>
            <a:ext cx="9575800" cy="5036560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Tre framtidsbilder som i olika grad/på olika sätt  innefattar nya tillgänglighets- och mobilitetstjänster.</a:t>
            </a:r>
          </a:p>
          <a:p>
            <a:pPr marL="0" indent="0">
              <a:buNone/>
            </a:pPr>
            <a:r>
              <a:rPr lang="sv-SE" sz="2800" b="1" dirty="0" smtClean="0"/>
              <a:t>Bygga</a:t>
            </a:r>
          </a:p>
          <a:p>
            <a:pPr marL="0" indent="0">
              <a:buNone/>
            </a:pPr>
            <a:r>
              <a:rPr lang="sv-SE" dirty="0" smtClean="0"/>
              <a:t>Fokus är att bygga högkvalitativa kollektiva transportsystem; spår i större städer och Höghastighetsbanor mellan Stockholm, Göteborg och Malmö</a:t>
            </a:r>
          </a:p>
          <a:p>
            <a:pPr marL="0" indent="0">
              <a:buNone/>
            </a:pPr>
            <a:r>
              <a:rPr lang="sv-SE" sz="2800" b="1" dirty="0" smtClean="0"/>
              <a:t>Effektivisera</a:t>
            </a:r>
          </a:p>
          <a:p>
            <a:pPr marL="0" indent="0">
              <a:buNone/>
            </a:pPr>
            <a:r>
              <a:rPr lang="sv-SE" dirty="0"/>
              <a:t>Fokus är </a:t>
            </a:r>
            <a:r>
              <a:rPr lang="sv-SE" dirty="0" smtClean="0"/>
              <a:t>att effektivt utnyttja befintlig infrastruktur och fordon, </a:t>
            </a:r>
            <a:r>
              <a:rPr lang="sv-SE" dirty="0" err="1" smtClean="0"/>
              <a:t>bl</a:t>
            </a:r>
            <a:r>
              <a:rPr lang="sv-SE" dirty="0" smtClean="0"/>
              <a:t> a genom differentierade avgifter i tid och rum och anpassning av färdmedel</a:t>
            </a:r>
          </a:p>
          <a:p>
            <a:pPr marL="0" indent="0">
              <a:buNone/>
            </a:pPr>
            <a:r>
              <a:rPr lang="sv-SE" sz="2800" b="1" dirty="0" smtClean="0"/>
              <a:t>Digitalisera</a:t>
            </a:r>
          </a:p>
          <a:p>
            <a:pPr marL="0" indent="0">
              <a:buNone/>
            </a:pPr>
            <a:r>
              <a:rPr lang="sv-SE" dirty="0" smtClean="0"/>
              <a:t>Fokus  ligger på att i mycket hög utsträckning minska fysiska resor, </a:t>
            </a:r>
            <a:r>
              <a:rPr lang="sv-SE" dirty="0" err="1" smtClean="0"/>
              <a:t>bl</a:t>
            </a:r>
            <a:r>
              <a:rPr lang="sv-SE" dirty="0" smtClean="0"/>
              <a:t> a genom digitala alternativ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08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Nyckeldata för framtidsbilderna</a:t>
            </a:r>
            <a:br>
              <a:rPr lang="sv-SE" dirty="0" smtClean="0"/>
            </a:br>
            <a:r>
              <a:rPr lang="sv-SE" sz="2800" i="1" dirty="0" smtClean="0"/>
              <a:t>(preliminära  siffror)</a:t>
            </a:r>
            <a:endParaRPr lang="sv-SE" sz="2800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9677" y="1551709"/>
            <a:ext cx="7672185" cy="414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5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0"/>
            <a:ext cx="10656887" cy="1232331"/>
          </a:xfrm>
        </p:spPr>
        <p:txBody>
          <a:bodyPr/>
          <a:lstStyle/>
          <a:p>
            <a:r>
              <a:rPr lang="en-US" dirty="0" err="1" smtClean="0"/>
              <a:t>Scenarier</a:t>
            </a:r>
            <a:r>
              <a:rPr lang="en-US" dirty="0" smtClean="0"/>
              <a:t> med </a:t>
            </a:r>
            <a:r>
              <a:rPr lang="en-US" dirty="0" err="1"/>
              <a:t>d</a:t>
            </a:r>
            <a:r>
              <a:rPr lang="en-US" dirty="0" err="1" smtClean="0"/>
              <a:t>elade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elektriska</a:t>
            </a:r>
            <a:r>
              <a:rPr lang="en-US" dirty="0" smtClean="0"/>
              <a:t> </a:t>
            </a:r>
            <a:r>
              <a:rPr lang="en-US" dirty="0" err="1" smtClean="0"/>
              <a:t>personbilar</a:t>
            </a:r>
            <a:r>
              <a:rPr lang="en-US" dirty="0" smtClean="0"/>
              <a:t> </a:t>
            </a:r>
            <a:r>
              <a:rPr lang="en-US" dirty="0" smtClean="0"/>
              <a:t>till 2030 </a:t>
            </a:r>
            <a:r>
              <a:rPr lang="en-US" dirty="0"/>
              <a:t/>
            </a:r>
            <a:br>
              <a:rPr lang="en-US" dirty="0"/>
            </a:br>
            <a:r>
              <a:rPr lang="sv-SE" sz="2000" b="0" dirty="0" smtClean="0"/>
              <a:t>Kontakt: Hampus Berg Mårtensson</a:t>
            </a:r>
            <a:endParaRPr lang="sv-SE" sz="2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524" y="1355003"/>
            <a:ext cx="9575800" cy="4537075"/>
          </a:xfrm>
        </p:spPr>
        <p:txBody>
          <a:bodyPr/>
          <a:lstStyle/>
          <a:p>
            <a:pPr marL="0" indent="0">
              <a:buNone/>
            </a:pPr>
            <a:r>
              <a:rPr lang="sv-SE" b="1" dirty="0" smtClean="0"/>
              <a:t>Syfte: 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dirty="0" smtClean="0"/>
              <a:t>Att </a:t>
            </a:r>
            <a:r>
              <a:rPr lang="sv-SE" dirty="0"/>
              <a:t>utforska </a:t>
            </a:r>
            <a:r>
              <a:rPr lang="sv-SE" dirty="0" smtClean="0"/>
              <a:t>scenarier med olika grad av </a:t>
            </a:r>
            <a:r>
              <a:rPr lang="sv-SE" dirty="0" err="1"/>
              <a:t>bildelning</a:t>
            </a:r>
            <a:r>
              <a:rPr lang="sv-SE" dirty="0"/>
              <a:t> och elektrifiering för personbilsflottan </a:t>
            </a:r>
            <a:r>
              <a:rPr lang="sv-SE" dirty="0" smtClean="0"/>
              <a:t>som kan nå -70% till 2030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b="1" dirty="0" smtClean="0"/>
              <a:t>Avgränsning</a:t>
            </a:r>
            <a:r>
              <a:rPr lang="sv-SE" b="1" dirty="0" smtClean="0"/>
              <a:t>:</a:t>
            </a:r>
            <a:br>
              <a:rPr lang="sv-SE" b="1" dirty="0" smtClean="0"/>
            </a:br>
            <a:r>
              <a:rPr lang="sv-SE" b="1" dirty="0" smtClean="0"/>
              <a:t> </a:t>
            </a:r>
            <a:r>
              <a:rPr lang="sv-SE" dirty="0" smtClean="0"/>
              <a:t>Utsläpp av koldioxid från körning samt från tillverkning av fordon och produktion av </a:t>
            </a:r>
            <a:r>
              <a:rPr lang="sv-SE" dirty="0" smtClean="0"/>
              <a:t>bränslen</a:t>
            </a:r>
          </a:p>
          <a:p>
            <a:pPr marL="0" indent="0">
              <a:buNone/>
            </a:pPr>
            <a:r>
              <a:rPr lang="sv-SE" b="1" dirty="0" err="1" smtClean="0"/>
              <a:t>Forskskningsfrågor</a:t>
            </a:r>
            <a:r>
              <a:rPr lang="sv-SE" b="1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Hur förhåller sig de indirekta utsläppen till EUs handelssystem?</a:t>
            </a:r>
          </a:p>
          <a:p>
            <a:pPr marL="0" indent="0">
              <a:buNone/>
            </a:pPr>
            <a:r>
              <a:rPr lang="sv-SE" dirty="0" smtClean="0"/>
              <a:t>Kommer det att krävas </a:t>
            </a:r>
            <a:r>
              <a:rPr lang="sv-SE" dirty="0" err="1" smtClean="0"/>
              <a:t>förtida</a:t>
            </a:r>
            <a:r>
              <a:rPr lang="sv-SE" dirty="0" smtClean="0"/>
              <a:t> utskrotning av bilar för att nå -70% till 2030?</a:t>
            </a:r>
          </a:p>
          <a:p>
            <a:pPr marL="0" indent="0">
              <a:buNone/>
            </a:pPr>
            <a:r>
              <a:rPr lang="sv-SE" dirty="0" smtClean="0"/>
              <a:t>Hur effektivt utnyttjas tillgänglig batterikapacitet?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79998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28614"/>
            <a:ext cx="11115530" cy="976311"/>
          </a:xfrm>
        </p:spPr>
        <p:txBody>
          <a:bodyPr/>
          <a:lstStyle/>
          <a:p>
            <a:r>
              <a:rPr lang="sv-SE" dirty="0" smtClean="0"/>
              <a:t>Hur</a:t>
            </a:r>
            <a:r>
              <a:rPr lang="sv-SE" dirty="0" smtClean="0"/>
              <a:t> </a:t>
            </a:r>
            <a:r>
              <a:rPr lang="sv-SE" dirty="0" smtClean="0"/>
              <a:t>effektivt </a:t>
            </a:r>
            <a:r>
              <a:rPr lang="sv-SE" dirty="0" smtClean="0"/>
              <a:t>utnyttjas batterier?</a:t>
            </a:r>
            <a:br>
              <a:rPr lang="sv-SE" dirty="0" smtClean="0"/>
            </a:br>
            <a:r>
              <a:rPr lang="sv-SE" sz="2800" dirty="0" smtClean="0"/>
              <a:t>Mått: Elektriska km/kWh batteri </a:t>
            </a:r>
            <a:r>
              <a:rPr lang="sv-SE" sz="2800" dirty="0" smtClean="0"/>
              <a:t>och år</a:t>
            </a:r>
            <a:endParaRPr lang="sv-SE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1469" y="1810073"/>
            <a:ext cx="5916058" cy="407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4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0"/>
            <a:ext cx="10656887" cy="976311"/>
          </a:xfrm>
        </p:spPr>
        <p:txBody>
          <a:bodyPr/>
          <a:lstStyle/>
          <a:p>
            <a:r>
              <a:rPr lang="sv-SE" dirty="0" smtClean="0"/>
              <a:t>Parkering och mobilitetstjänster</a:t>
            </a:r>
            <a:br>
              <a:rPr lang="sv-SE" dirty="0" smtClean="0"/>
            </a:br>
            <a:r>
              <a:rPr lang="sv-SE" sz="2000" b="0" dirty="0" smtClean="0"/>
              <a:t>Kontakt: Fredrik Johansson, KTH</a:t>
            </a:r>
            <a:endParaRPr lang="sv-SE" sz="2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117600"/>
            <a:ext cx="9575800" cy="4537075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Dagens ofta subventionerade parkering gör det mer attraktivt att ha bil och tar stora ytor i anspråk i städer</a:t>
            </a:r>
          </a:p>
          <a:p>
            <a:pPr marL="0" indent="0">
              <a:buNone/>
            </a:pPr>
            <a:r>
              <a:rPr lang="sv-SE" sz="2800" b="1" dirty="0" smtClean="0"/>
              <a:t>Åtgärder (urval):</a:t>
            </a:r>
          </a:p>
          <a:p>
            <a:r>
              <a:rPr lang="sv-SE" dirty="0" smtClean="0"/>
              <a:t> Borttagande av parkeringssubventioner</a:t>
            </a:r>
          </a:p>
          <a:p>
            <a:r>
              <a:rPr lang="sv-SE" dirty="0" smtClean="0"/>
              <a:t> Minskat antal P-platser i utbyte mot Mobilitetstjänster (acceptans)</a:t>
            </a:r>
            <a:endParaRPr lang="sv-SE" dirty="0"/>
          </a:p>
          <a:p>
            <a:pPr marL="0" indent="0">
              <a:buNone/>
            </a:pPr>
            <a:r>
              <a:rPr lang="sv-SE" sz="2800" b="1" dirty="0" smtClean="0"/>
              <a:t>Effekter:</a:t>
            </a:r>
          </a:p>
          <a:p>
            <a:r>
              <a:rPr lang="sv-SE" dirty="0" smtClean="0"/>
              <a:t>Bättre konkurrenskraft för kollektivtrafik, cykel mm</a:t>
            </a:r>
          </a:p>
          <a:p>
            <a:r>
              <a:rPr lang="sv-SE" dirty="0" smtClean="0"/>
              <a:t>Billigare bostäder</a:t>
            </a:r>
          </a:p>
          <a:p>
            <a:r>
              <a:rPr lang="sv-SE" dirty="0" smtClean="0"/>
              <a:t>Frigjord mark kan användas till fler bostäder, cykelbanor, park mm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659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-304800"/>
            <a:ext cx="10656887" cy="976311"/>
          </a:xfrm>
        </p:spPr>
        <p:txBody>
          <a:bodyPr/>
          <a:lstStyle/>
          <a:p>
            <a:r>
              <a:rPr lang="sv-SE" dirty="0" smtClean="0"/>
              <a:t>Lärdomar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916998"/>
            <a:ext cx="9575800" cy="4537075"/>
          </a:xfrm>
        </p:spPr>
        <p:txBody>
          <a:bodyPr/>
          <a:lstStyle/>
          <a:p>
            <a:r>
              <a:rPr lang="sv-SE" dirty="0" smtClean="0"/>
              <a:t>Kvantifiering </a:t>
            </a:r>
            <a:r>
              <a:rPr lang="sv-SE" dirty="0" smtClean="0"/>
              <a:t>av långsiktig distansarbetespotential: ca 30% </a:t>
            </a:r>
            <a:r>
              <a:rPr lang="sv-SE" dirty="0" smtClean="0">
                <a:sym typeface="Wingdings" panose="05000000000000000000" pitchFamily="2" charset="2"/>
              </a:rPr>
              <a:t>10-15% minskning av totala utsläpp från bilresande (</a:t>
            </a:r>
            <a:r>
              <a:rPr lang="sv-SE" dirty="0" err="1" smtClean="0">
                <a:sym typeface="Wingdings" panose="05000000000000000000" pitchFamily="2" charset="2"/>
              </a:rPr>
              <a:t>exkl</a:t>
            </a:r>
            <a:r>
              <a:rPr lang="sv-SE" dirty="0" smtClean="0">
                <a:sym typeface="Wingdings" panose="05000000000000000000" pitchFamily="2" charset="2"/>
              </a:rPr>
              <a:t> rekyleffekter)</a:t>
            </a:r>
            <a:endParaRPr lang="sv-SE" dirty="0" smtClean="0"/>
          </a:p>
          <a:p>
            <a:r>
              <a:rPr lang="sv-SE" dirty="0" smtClean="0"/>
              <a:t>Svårt att nå målen utan minskat bilresande till 2030/2035</a:t>
            </a:r>
          </a:p>
          <a:p>
            <a:r>
              <a:rPr lang="sv-SE" dirty="0" smtClean="0"/>
              <a:t>Ökad </a:t>
            </a:r>
            <a:r>
              <a:rPr lang="sv-SE" dirty="0" err="1" smtClean="0"/>
              <a:t>bildelning</a:t>
            </a:r>
            <a:r>
              <a:rPr lang="sv-SE" dirty="0" smtClean="0"/>
              <a:t> ger bättre utnyttjande av ytor i städer (mindre P-ytor) och lägre utsläpp för fordonstillverkning</a:t>
            </a:r>
          </a:p>
          <a:p>
            <a:r>
              <a:rPr lang="sv-SE" dirty="0" smtClean="0"/>
              <a:t>Viktigt </a:t>
            </a:r>
            <a:r>
              <a:rPr lang="sv-SE" dirty="0"/>
              <a:t>med effektivt utnyttjande </a:t>
            </a:r>
            <a:r>
              <a:rPr lang="sv-SE" dirty="0" smtClean="0"/>
              <a:t>av </a:t>
            </a:r>
            <a:r>
              <a:rPr lang="sv-SE" dirty="0" smtClean="0"/>
              <a:t>batterier (Fordons-km/kWh </a:t>
            </a:r>
            <a:r>
              <a:rPr lang="sv-SE" dirty="0"/>
              <a:t>och </a:t>
            </a:r>
            <a:r>
              <a:rPr lang="sv-SE" dirty="0" smtClean="0"/>
              <a:t>år)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/>
              <a:t>B</a:t>
            </a:r>
            <a:r>
              <a:rPr lang="sv-SE" dirty="0" err="1" smtClean="0"/>
              <a:t>ildelning</a:t>
            </a:r>
            <a:r>
              <a:rPr lang="sv-SE" dirty="0" smtClean="0"/>
              <a:t> </a:t>
            </a:r>
            <a:r>
              <a:rPr lang="sv-SE" dirty="0" smtClean="0"/>
              <a:t>och </a:t>
            </a:r>
            <a:r>
              <a:rPr lang="sv-SE" dirty="0" err="1" smtClean="0"/>
              <a:t>laddhybrider</a:t>
            </a:r>
            <a:r>
              <a:rPr lang="sv-SE" dirty="0" smtClean="0"/>
              <a:t>(?) </a:t>
            </a:r>
            <a:r>
              <a:rPr lang="sv-SE" smtClean="0"/>
              <a:t>kan </a:t>
            </a:r>
            <a:r>
              <a:rPr lang="sv-SE" smtClean="0"/>
              <a:t>bidra.</a:t>
            </a:r>
            <a:endParaRPr lang="sv-SE" dirty="0" smtClean="0"/>
          </a:p>
          <a:p>
            <a:r>
              <a:rPr lang="sv-SE" dirty="0"/>
              <a:t>Viktigast de närmaste åren är inte att det säljs många laddbara bilar utan att det säljs få bilar med </a:t>
            </a:r>
            <a:r>
              <a:rPr lang="sv-SE" dirty="0" smtClean="0"/>
              <a:t>förbränningsmotorer. Annars krävs </a:t>
            </a:r>
            <a:r>
              <a:rPr lang="sv-SE" dirty="0" err="1" smtClean="0"/>
              <a:t>förtida</a:t>
            </a:r>
            <a:r>
              <a:rPr lang="sv-SE" dirty="0" smtClean="0"/>
              <a:t> utskrotning</a:t>
            </a:r>
            <a:r>
              <a:rPr lang="sv-SE" dirty="0" smtClean="0"/>
              <a:t>.</a:t>
            </a:r>
          </a:p>
          <a:p>
            <a:r>
              <a:rPr lang="sv-SE" dirty="0" smtClean="0"/>
              <a:t>De nya tjänsterna kan också ge ökad acceptans för effektiva ekonomiska styrmedel</a:t>
            </a:r>
            <a:endParaRPr lang="sv-SE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5902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Egen 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3B183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stra SAMS Resultatkonferens Fas1.pot [Compatibility Mode]" id="{BA387673-9583-42E3-9B37-B9FAF837D01D}" vid="{8D50D587-2FD6-48B0-BEFB-067C0DE421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9113</TotalTime>
  <Words>502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Open Sans Semibold</vt:lpstr>
      <vt:lpstr>Wingdings</vt:lpstr>
      <vt:lpstr>Office-tema</vt:lpstr>
      <vt:lpstr>Kan nya mobilitetstjänster bidra till att nå klimatmålen? </vt:lpstr>
      <vt:lpstr>Framtidsbilder för svenska transportsystemet 2035 som är i linje med Parisavtalet</vt:lpstr>
      <vt:lpstr>Potential för distansarbete – och minskade utsläpp</vt:lpstr>
      <vt:lpstr>Framtidsbilder 2035</vt:lpstr>
      <vt:lpstr>Nyckeldata för framtidsbilderna (preliminära  siffror)</vt:lpstr>
      <vt:lpstr>Scenarier med delade och elektriska personbilar till 2030  Kontakt: Hampus Berg Mårtensson</vt:lpstr>
      <vt:lpstr>Hur effektivt utnyttjas batterier? Mått: Elektriska km/kWh batteri och år</vt:lpstr>
      <vt:lpstr>Parkering och mobilitetstjänster Kontakt: Fredrik Johansson, KTH</vt:lpstr>
      <vt:lpstr>Lärdomar</vt:lpstr>
      <vt:lpstr>Tack!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 User</dc:creator>
  <cp:lastModifiedBy>Jonas Åkerman</cp:lastModifiedBy>
  <cp:revision>63</cp:revision>
  <dcterms:created xsi:type="dcterms:W3CDTF">2021-04-08T11:51:09Z</dcterms:created>
  <dcterms:modified xsi:type="dcterms:W3CDTF">2021-04-16T08:44:17Z</dcterms:modified>
</cp:coreProperties>
</file>