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6" r:id="rId2"/>
  </p:sldIdLst>
  <p:sldSz cx="12192000" cy="6858000"/>
  <p:notesSz cx="6858000" cy="9144000"/>
  <p:defaultTextStyle>
    <a:defPPr>
      <a:defRPr lang="sv-SE"/>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pus Berg Mårtensson" initials="HBM" lastIdx="20" clrIdx="0">
    <p:extLst>
      <p:ext uri="{19B8F6BF-5375-455C-9EA6-DF929625EA0E}">
        <p15:presenceInfo xmlns:p15="http://schemas.microsoft.com/office/powerpoint/2012/main" userId="S-1-5-21-1948194976-2510558922-1916008050-133038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56" autoAdjust="0"/>
    <p:restoredTop sz="82330" autoAdjust="0"/>
  </p:normalViewPr>
  <p:slideViewPr>
    <p:cSldViewPr snapToGrid="0" showGuides="1">
      <p:cViewPr varScale="1">
        <p:scale>
          <a:sx n="56" d="100"/>
          <a:sy n="56" d="100"/>
        </p:scale>
        <p:origin x="1244"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92A025-DF91-4686-919E-312CDD1CFB98}" type="datetimeFigureOut">
              <a:rPr lang="en-GB" smtClean="0"/>
              <a:t>22/04/2021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5D4FCD-1A75-4AA7-8EDF-6DA9A9765BA3}" type="slidenum">
              <a:rPr lang="en-GB" smtClean="0"/>
              <a:t>‹#›</a:t>
            </a:fld>
            <a:endParaRPr lang="en-GB"/>
          </a:p>
        </p:txBody>
      </p:sp>
    </p:spTree>
    <p:extLst>
      <p:ext uri="{BB962C8B-B14F-4D97-AF65-F5344CB8AC3E}">
        <p14:creationId xmlns:p14="http://schemas.microsoft.com/office/powerpoint/2010/main" val="9630606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kth-se.zoom.us/j/61598343043"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sv-SE" baseline="0" noProof="0" dirty="0" smtClean="0"/>
              <a:t>Det som presenteras idag är preliminära resultat, och ändringar kan förekomma så vi kommer inte lägga så stort focus på detaljnivå. Det finns också många underliggande antaganden som vi inte hinner skärskåda idag. </a:t>
            </a:r>
          </a:p>
          <a:p>
            <a:pPr marL="228600" indent="-228600">
              <a:buAutoNum type="arabicPeriod"/>
            </a:pPr>
            <a:r>
              <a:rPr lang="sv-SE" baseline="0" noProof="0" dirty="0" smtClean="0"/>
              <a:t>En får gärna kontakta mig, om frågor kring artikeln samt om en vill bli informerad om när den släpps I sin färdiga form.</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sv-SE" baseline="0" noProof="0" dirty="0" smtClean="0"/>
              <a:t>Mot slutet kommer vi gå laget runt med </a:t>
            </a:r>
            <a:r>
              <a:rPr lang="sv-SE" baseline="0" noProof="0" dirty="0" err="1" smtClean="0"/>
              <a:t>med</a:t>
            </a:r>
            <a:r>
              <a:rPr lang="sv-SE" baseline="0" noProof="0" dirty="0" smtClean="0"/>
              <a:t> möjlighet att ställa frågor, diskutera samt reflektera.</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sv-SE" baseline="0" noProof="0" dirty="0" smtClean="0"/>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sv-SE" sz="1200" kern="1200" dirty="0" smtClean="0">
                <a:solidFill>
                  <a:schemeClr val="tx1"/>
                </a:solidFill>
                <a:effectLst/>
                <a:latin typeface="+mn-lt"/>
                <a:ea typeface="+mn-ea"/>
                <a:cs typeface="+mn-cs"/>
              </a:rPr>
              <a:t>: </a:t>
            </a:r>
            <a:r>
              <a:rPr lang="sv-SE" sz="1200" u="sng" kern="1200" dirty="0" smtClean="0">
                <a:solidFill>
                  <a:schemeClr val="tx1"/>
                </a:solidFill>
                <a:effectLst/>
                <a:latin typeface="+mn-lt"/>
                <a:ea typeface="+mn-ea"/>
                <a:cs typeface="+mn-cs"/>
                <a:hlinkClick r:id="rId3"/>
              </a:rPr>
              <a:t>https://kth-se.zoom.us/j/61598343043</a:t>
            </a:r>
            <a:endParaRPr lang="sv-SE" baseline="0" noProof="0" dirty="0" smtClean="0"/>
          </a:p>
          <a:p>
            <a:pPr marL="0" indent="0">
              <a:buNone/>
            </a:pPr>
            <a:endParaRPr lang="sv-SE" baseline="0" noProof="0" dirty="0" smtClean="0"/>
          </a:p>
        </p:txBody>
      </p:sp>
      <p:sp>
        <p:nvSpPr>
          <p:cNvPr id="4" name="Slide Number Placeholder 3"/>
          <p:cNvSpPr>
            <a:spLocks noGrp="1"/>
          </p:cNvSpPr>
          <p:nvPr>
            <p:ph type="sldNum" sz="quarter" idx="10"/>
          </p:nvPr>
        </p:nvSpPr>
        <p:spPr/>
        <p:txBody>
          <a:bodyPr/>
          <a:lstStyle/>
          <a:p>
            <a:fld id="{195D4FCD-1A75-4AA7-8EDF-6DA9A9765BA3}" type="slidenum">
              <a:rPr lang="en-GB" smtClean="0"/>
              <a:t>1</a:t>
            </a:fld>
            <a:endParaRPr lang="en-GB"/>
          </a:p>
        </p:txBody>
      </p:sp>
    </p:spTree>
    <p:extLst>
      <p:ext uri="{BB962C8B-B14F-4D97-AF65-F5344CB8AC3E}">
        <p14:creationId xmlns:p14="http://schemas.microsoft.com/office/powerpoint/2010/main" val="10067244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 page">
    <p:spTree>
      <p:nvGrpSpPr>
        <p:cNvPr id="1" name=""/>
        <p:cNvGrpSpPr/>
        <p:nvPr/>
      </p:nvGrpSpPr>
      <p:grpSpPr>
        <a:xfrm>
          <a:off x="0" y="0"/>
          <a:ext cx="0" cy="0"/>
          <a:chOff x="0" y="0"/>
          <a:chExt cx="0" cy="0"/>
        </a:xfrm>
      </p:grpSpPr>
      <p:pic>
        <p:nvPicPr>
          <p:cNvPr id="18" name="Bildobjekt 17">
            <a:extLst>
              <a:ext uri="{FF2B5EF4-FFF2-40B4-BE49-F238E27FC236}">
                <a16:creationId xmlns:a16="http://schemas.microsoft.com/office/drawing/2014/main" id="{B8D98303-02BC-CF4D-8EFF-F43D32992D0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17" t="500"/>
          <a:stretch/>
        </p:blipFill>
        <p:spPr>
          <a:xfrm>
            <a:off x="0" y="-1"/>
            <a:ext cx="12192000" cy="6856823"/>
          </a:xfrm>
          <a:prstGeom prst="rect">
            <a:avLst/>
          </a:prstGeom>
        </p:spPr>
      </p:pic>
      <p:sp>
        <p:nvSpPr>
          <p:cNvPr id="2" name="Rubrik 1">
            <a:extLst>
              <a:ext uri="{FF2B5EF4-FFF2-40B4-BE49-F238E27FC236}">
                <a16:creationId xmlns:a16="http://schemas.microsoft.com/office/drawing/2014/main" id="{4E7E0940-96EC-D141-ABF4-81FB20584347}"/>
              </a:ext>
            </a:extLst>
          </p:cNvPr>
          <p:cNvSpPr>
            <a:spLocks noGrp="1"/>
          </p:cNvSpPr>
          <p:nvPr>
            <p:ph type="title" hasCustomPrompt="1"/>
          </p:nvPr>
        </p:nvSpPr>
        <p:spPr/>
        <p:txBody>
          <a:bodyPr/>
          <a:lstStyle>
            <a:lvl1pPr algn="l">
              <a:defRPr>
                <a:solidFill>
                  <a:schemeClr val="bg1"/>
                </a:solidFill>
              </a:defRPr>
            </a:lvl1pPr>
          </a:lstStyle>
          <a:p>
            <a:r>
              <a:rPr lang="en-US" dirty="0"/>
              <a:t>Insert Title page header here</a:t>
            </a:r>
          </a:p>
        </p:txBody>
      </p:sp>
      <p:pic>
        <p:nvPicPr>
          <p:cNvPr id="11" name="Bildobjekt 10">
            <a:extLst>
              <a:ext uri="{FF2B5EF4-FFF2-40B4-BE49-F238E27FC236}">
                <a16:creationId xmlns:a16="http://schemas.microsoft.com/office/drawing/2014/main" id="{21D136AE-FF56-474F-9878-30E00175E710}"/>
              </a:ext>
            </a:extLst>
          </p:cNvPr>
          <p:cNvPicPr>
            <a:picLocks noChangeAspect="1"/>
          </p:cNvPicPr>
          <p:nvPr userDrawn="1"/>
        </p:nvPicPr>
        <p:blipFill>
          <a:blip r:embed="rId3"/>
          <a:stretch>
            <a:fillRect/>
          </a:stretch>
        </p:blipFill>
        <p:spPr>
          <a:xfrm>
            <a:off x="7467600" y="6021388"/>
            <a:ext cx="3813175" cy="487732"/>
          </a:xfrm>
          <a:prstGeom prst="rect">
            <a:avLst/>
          </a:prstGeom>
        </p:spPr>
      </p:pic>
    </p:spTree>
    <p:extLst>
      <p:ext uri="{BB962C8B-B14F-4D97-AF65-F5344CB8AC3E}">
        <p14:creationId xmlns:p14="http://schemas.microsoft.com/office/powerpoint/2010/main" val="2330139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ubtitle/section page">
    <p:spTree>
      <p:nvGrpSpPr>
        <p:cNvPr id="1" name=""/>
        <p:cNvGrpSpPr/>
        <p:nvPr/>
      </p:nvGrpSpPr>
      <p:grpSpPr>
        <a:xfrm>
          <a:off x="0" y="0"/>
          <a:ext cx="0" cy="0"/>
          <a:chOff x="0" y="0"/>
          <a:chExt cx="0" cy="0"/>
        </a:xfrm>
      </p:grpSpPr>
      <p:sp>
        <p:nvSpPr>
          <p:cNvPr id="2" name="Title 1"/>
          <p:cNvSpPr>
            <a:spLocks noGrp="1"/>
          </p:cNvSpPr>
          <p:nvPr>
            <p:ph type="ctrTitle"/>
          </p:nvPr>
        </p:nvSpPr>
        <p:spPr>
          <a:xfrm>
            <a:off x="839787" y="1484313"/>
            <a:ext cx="10440987" cy="1944688"/>
          </a:xfrm>
        </p:spPr>
        <p:txBody>
          <a:bodyPr anchor="b"/>
          <a:lstStyle>
            <a:lvl1pPr algn="ctr">
              <a:defRPr sz="4800"/>
            </a:lvl1pPr>
          </a:lstStyle>
          <a:p>
            <a:r>
              <a:rPr lang="sv-SE" dirty="0"/>
              <a:t>Klicka här för att ändra mall för rubrikformat</a:t>
            </a:r>
          </a:p>
        </p:txBody>
      </p:sp>
      <p:sp>
        <p:nvSpPr>
          <p:cNvPr id="3" name="Subtitle 2"/>
          <p:cNvSpPr>
            <a:spLocks noGrp="1"/>
          </p:cNvSpPr>
          <p:nvPr>
            <p:ph type="subTitle" idx="1"/>
          </p:nvPr>
        </p:nvSpPr>
        <p:spPr>
          <a:xfrm>
            <a:off x="1524000" y="3602038"/>
            <a:ext cx="908304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Tree>
    <p:extLst>
      <p:ext uri="{BB962C8B-B14F-4D97-AF65-F5344CB8AC3E}">
        <p14:creationId xmlns:p14="http://schemas.microsoft.com/office/powerpoint/2010/main" val="810809981"/>
      </p:ext>
    </p:extLst>
  </p:cSld>
  <p:clrMapOvr>
    <a:masterClrMapping/>
  </p:clrMapOvr>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rge image or centered quot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5DD3D02-8A4A-CD44-861A-81910AEF28BA}"/>
              </a:ext>
            </a:extLst>
          </p:cNvPr>
          <p:cNvSpPr>
            <a:spLocks noGrp="1"/>
          </p:cNvSpPr>
          <p:nvPr>
            <p:ph type="title"/>
          </p:nvPr>
        </p:nvSpPr>
        <p:spPr/>
        <p:txBody>
          <a:bodyPr/>
          <a:lstStyle/>
          <a:p>
            <a:r>
              <a:rPr lang="sv-SE"/>
              <a:t>Klicka här för att ändra mall för rubrikformat</a:t>
            </a:r>
            <a:endParaRPr lang="en-US"/>
          </a:p>
        </p:txBody>
      </p:sp>
      <p:sp>
        <p:nvSpPr>
          <p:cNvPr id="6" name="Platshållare för bild 5">
            <a:extLst>
              <a:ext uri="{FF2B5EF4-FFF2-40B4-BE49-F238E27FC236}">
                <a16:creationId xmlns:a16="http://schemas.microsoft.com/office/drawing/2014/main" id="{8A19EB25-4F05-9141-8CC3-EAAB0437E405}"/>
              </a:ext>
            </a:extLst>
          </p:cNvPr>
          <p:cNvSpPr>
            <a:spLocks noGrp="1"/>
          </p:cNvSpPr>
          <p:nvPr>
            <p:ph type="pic" sz="quarter" idx="10" hasCustomPrompt="1"/>
          </p:nvPr>
        </p:nvSpPr>
        <p:spPr>
          <a:xfrm>
            <a:off x="839788" y="1484313"/>
            <a:ext cx="10440987" cy="4537075"/>
          </a:xfrm>
        </p:spPr>
        <p:txBody>
          <a:bodyPr/>
          <a:lstStyle>
            <a:lvl1pPr marL="0" indent="0">
              <a:buNone/>
              <a:defRPr/>
            </a:lvl1pPr>
          </a:lstStyle>
          <a:p>
            <a:r>
              <a:rPr lang="en-US" dirty="0" err="1"/>
              <a:t>Infoga</a:t>
            </a:r>
            <a:r>
              <a:rPr lang="en-US" dirty="0"/>
              <a:t> </a:t>
            </a:r>
            <a:r>
              <a:rPr lang="en-US" dirty="0" err="1"/>
              <a:t>bild</a:t>
            </a:r>
            <a:endParaRPr lang="en-US" dirty="0"/>
          </a:p>
        </p:txBody>
      </p:sp>
      <p:sp>
        <p:nvSpPr>
          <p:cNvPr id="8" name="Platshållare för text 7">
            <a:extLst>
              <a:ext uri="{FF2B5EF4-FFF2-40B4-BE49-F238E27FC236}">
                <a16:creationId xmlns:a16="http://schemas.microsoft.com/office/drawing/2014/main" id="{2AEBDFBD-0245-5B47-9D54-70BA08860806}"/>
              </a:ext>
            </a:extLst>
          </p:cNvPr>
          <p:cNvSpPr>
            <a:spLocks noGrp="1"/>
          </p:cNvSpPr>
          <p:nvPr>
            <p:ph type="body" sz="quarter" idx="11"/>
          </p:nvPr>
        </p:nvSpPr>
        <p:spPr>
          <a:xfrm>
            <a:off x="2281237" y="2341562"/>
            <a:ext cx="7629525" cy="2174875"/>
          </a:xfrm>
        </p:spPr>
        <p:txBody>
          <a:bodyPr anchor="ctr"/>
          <a:lstStyle>
            <a:lvl1pPr marL="0" indent="0" algn="ctr">
              <a:buNone/>
              <a:defRPr b="1" i="1">
                <a:latin typeface="Open Sans Semibold" panose="020B0606030504020204" pitchFamily="34" charset="0"/>
                <a:ea typeface="Open Sans Semibold" panose="020B0606030504020204" pitchFamily="34" charset="0"/>
                <a:cs typeface="Open Sans Semibold" panose="020B0606030504020204"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sv-SE" dirty="0"/>
              <a:t>Klicka här för att ändra format på bakgrundstexten</a:t>
            </a:r>
          </a:p>
        </p:txBody>
      </p:sp>
    </p:spTree>
    <p:extLst>
      <p:ext uri="{BB962C8B-B14F-4D97-AF65-F5344CB8AC3E}">
        <p14:creationId xmlns:p14="http://schemas.microsoft.com/office/powerpoint/2010/main" val="2218825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Plain bullet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p>
        </p:txBody>
      </p:sp>
      <p:sp>
        <p:nvSpPr>
          <p:cNvPr id="3" name="Content Placeholder 2"/>
          <p:cNvSpPr>
            <a:spLocks noGrp="1"/>
          </p:cNvSpPr>
          <p:nvPr>
            <p:ph idx="1"/>
          </p:nvPr>
        </p:nvSpPr>
        <p:spPr>
          <a:xfrm>
            <a:off x="838200" y="1484313"/>
            <a:ext cx="9361488" cy="4537075"/>
          </a:xfrm>
        </p:spPr>
        <p:txBody>
          <a:bodyPr/>
          <a:lstStyle>
            <a:lvl1pPr>
              <a:spcBef>
                <a:spcPts val="1200"/>
              </a:spcBef>
              <a:defRPr/>
            </a:lvl1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p:txBody>
      </p:sp>
    </p:spTree>
    <p:extLst>
      <p:ext uri="{BB962C8B-B14F-4D97-AF65-F5344CB8AC3E}">
        <p14:creationId xmlns:p14="http://schemas.microsoft.com/office/powerpoint/2010/main" val="1511912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ullets, larg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2AE45BC-D558-CC4B-BC6D-3D23B9BFE2C8}"/>
              </a:ext>
            </a:extLst>
          </p:cNvPr>
          <p:cNvSpPr>
            <a:spLocks noGrp="1"/>
          </p:cNvSpPr>
          <p:nvPr>
            <p:ph type="title"/>
          </p:nvPr>
        </p:nvSpPr>
        <p:spPr/>
        <p:txBody>
          <a:bodyPr/>
          <a:lstStyle/>
          <a:p>
            <a:r>
              <a:rPr lang="sv-SE"/>
              <a:t>Klicka här för att ändra mall för rubrikformat</a:t>
            </a:r>
            <a:endParaRPr lang="en-US"/>
          </a:p>
        </p:txBody>
      </p:sp>
      <p:sp>
        <p:nvSpPr>
          <p:cNvPr id="4" name="Platshållare för text 3">
            <a:extLst>
              <a:ext uri="{FF2B5EF4-FFF2-40B4-BE49-F238E27FC236}">
                <a16:creationId xmlns:a16="http://schemas.microsoft.com/office/drawing/2014/main" id="{4999E92E-4E30-1740-8E3D-6B9ED6EF2470}"/>
              </a:ext>
            </a:extLst>
          </p:cNvPr>
          <p:cNvSpPr>
            <a:spLocks noGrp="1"/>
          </p:cNvSpPr>
          <p:nvPr>
            <p:ph type="body" sz="quarter" idx="10"/>
          </p:nvPr>
        </p:nvSpPr>
        <p:spPr>
          <a:xfrm>
            <a:off x="839788" y="1484313"/>
            <a:ext cx="9359900" cy="4537075"/>
          </a:xfrm>
        </p:spPr>
        <p:txBody>
          <a:bodyPr/>
          <a:lstStyle>
            <a:lvl1pPr marL="336600" indent="-336600">
              <a:lnSpc>
                <a:spcPct val="100000"/>
              </a:lnSpc>
              <a:spcBef>
                <a:spcPts val="1400"/>
              </a:spcBef>
              <a:defRPr sz="2800" b="1" i="0">
                <a:latin typeface="Open Sans Semibold" panose="020B0606030504020204" pitchFamily="34" charset="0"/>
                <a:ea typeface="Open Sans Semibold" panose="020B0606030504020204" pitchFamily="34" charset="0"/>
                <a:cs typeface="Open Sans Semibold" panose="020B0606030504020204" pitchFamily="34" charset="0"/>
              </a:defRPr>
            </a:lvl1pPr>
          </a:lstStyle>
          <a:p>
            <a:pPr lvl="0"/>
            <a:r>
              <a:rPr lang="sv-SE" dirty="0"/>
              <a:t>Klicka här för att ändra format på bakgrundstexten</a:t>
            </a:r>
          </a:p>
        </p:txBody>
      </p:sp>
    </p:spTree>
    <p:extLst>
      <p:ext uri="{BB962C8B-B14F-4D97-AF65-F5344CB8AC3E}">
        <p14:creationId xmlns:p14="http://schemas.microsoft.com/office/powerpoint/2010/main" val="2284781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par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p>
        </p:txBody>
      </p:sp>
      <p:sp>
        <p:nvSpPr>
          <p:cNvPr id="3" name="Content Placeholder 2"/>
          <p:cNvSpPr>
            <a:spLocks noGrp="1"/>
          </p:cNvSpPr>
          <p:nvPr>
            <p:ph sz="half" idx="1"/>
          </p:nvPr>
        </p:nvSpPr>
        <p:spPr>
          <a:xfrm>
            <a:off x="838200" y="1487425"/>
            <a:ext cx="5108575" cy="4533964"/>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Content Placeholder 3"/>
          <p:cNvSpPr>
            <a:spLocks noGrp="1"/>
          </p:cNvSpPr>
          <p:nvPr>
            <p:ph sz="half" idx="2"/>
          </p:nvPr>
        </p:nvSpPr>
        <p:spPr>
          <a:xfrm>
            <a:off x="6096000" y="1487425"/>
            <a:ext cx="5184775" cy="453396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87233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Two parts w subheaders">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440987" cy="976313"/>
          </a:xfrm>
        </p:spPr>
        <p:txBody>
          <a:bodyPr/>
          <a:lstStyle/>
          <a:p>
            <a:r>
              <a:rPr lang="sv-SE"/>
              <a:t>Klicka här för att ändra mall för rubrikformat</a:t>
            </a:r>
          </a:p>
        </p:txBody>
      </p:sp>
      <p:sp>
        <p:nvSpPr>
          <p:cNvPr id="3" name="Text Placeholder 2"/>
          <p:cNvSpPr>
            <a:spLocks noGrp="1"/>
          </p:cNvSpPr>
          <p:nvPr>
            <p:ph type="body" idx="1"/>
          </p:nvPr>
        </p:nvSpPr>
        <p:spPr>
          <a:xfrm>
            <a:off x="839789" y="1484313"/>
            <a:ext cx="5085524" cy="1020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839789" y="2505075"/>
            <a:ext cx="5085524" cy="351631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Text Placeholder 4"/>
          <p:cNvSpPr>
            <a:spLocks noGrp="1"/>
          </p:cNvSpPr>
          <p:nvPr>
            <p:ph type="body" sz="quarter" idx="3"/>
          </p:nvPr>
        </p:nvSpPr>
        <p:spPr>
          <a:xfrm>
            <a:off x="6096000" y="1484313"/>
            <a:ext cx="5184775" cy="1020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format på bakgrundstexten</a:t>
            </a:r>
          </a:p>
        </p:txBody>
      </p:sp>
      <p:sp>
        <p:nvSpPr>
          <p:cNvPr id="6" name="Content Placeholder 5"/>
          <p:cNvSpPr>
            <a:spLocks noGrp="1"/>
          </p:cNvSpPr>
          <p:nvPr>
            <p:ph sz="quarter" idx="4"/>
          </p:nvPr>
        </p:nvSpPr>
        <p:spPr>
          <a:xfrm>
            <a:off x="6096000" y="2505075"/>
            <a:ext cx="5184775" cy="351631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297519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Only header">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442575" cy="976313"/>
          </a:xfrm>
        </p:spPr>
        <p:txBody>
          <a:bodyPr/>
          <a:lstStyle/>
          <a:p>
            <a:r>
              <a:rPr lang="sv-SE"/>
              <a:t>Klicka här för att ändra mall för rubrikformat</a:t>
            </a:r>
          </a:p>
        </p:txBody>
      </p:sp>
    </p:spTree>
    <p:extLst>
      <p:ext uri="{BB962C8B-B14F-4D97-AF65-F5344CB8AC3E}">
        <p14:creationId xmlns:p14="http://schemas.microsoft.com/office/powerpoint/2010/main" val="1871217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Empty page">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401FBA2E-49C7-1D44-8BAB-DEBAF2A192C7}"/>
              </a:ext>
            </a:extLst>
          </p:cNvPr>
          <p:cNvSpPr>
            <a:spLocks noGrp="1"/>
          </p:cNvSpPr>
          <p:nvPr>
            <p:ph type="title"/>
          </p:nvPr>
        </p:nvSpPr>
        <p:spPr/>
        <p:txBody>
          <a:bodyPr/>
          <a:lstStyle/>
          <a:p>
            <a:r>
              <a:rPr lang="sv-SE"/>
              <a:t>Klicka här för att ändra mall för rubrikformat</a:t>
            </a:r>
            <a:endParaRPr lang="en-US"/>
          </a:p>
        </p:txBody>
      </p:sp>
    </p:spTree>
    <p:extLst>
      <p:ext uri="{BB962C8B-B14F-4D97-AF65-F5344CB8AC3E}">
        <p14:creationId xmlns:p14="http://schemas.microsoft.com/office/powerpoint/2010/main" val="2323461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D89664F5-3F83-7A47-A090-6DE95FC9B040}"/>
              </a:ext>
            </a:extLst>
          </p:cNvPr>
          <p:cNvSpPr>
            <a:spLocks noGrp="1"/>
          </p:cNvSpPr>
          <p:nvPr>
            <p:ph type="title"/>
          </p:nvPr>
        </p:nvSpPr>
        <p:spPr bwMode="auto">
          <a:xfrm>
            <a:off x="838200" y="365125"/>
            <a:ext cx="10442575" cy="976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dirty="0"/>
              <a:t>Klicka här för att ändra mall för rubrikformat och testa två rader</a:t>
            </a:r>
          </a:p>
        </p:txBody>
      </p:sp>
      <p:sp>
        <p:nvSpPr>
          <p:cNvPr id="1027" name="Text Placeholder 2">
            <a:extLst>
              <a:ext uri="{FF2B5EF4-FFF2-40B4-BE49-F238E27FC236}">
                <a16:creationId xmlns:a16="http://schemas.microsoft.com/office/drawing/2014/main" id="{614179A1-22D7-924F-9600-1829905FF7BB}"/>
              </a:ext>
            </a:extLst>
          </p:cNvPr>
          <p:cNvSpPr>
            <a:spLocks noGrp="1"/>
          </p:cNvSpPr>
          <p:nvPr>
            <p:ph type="body" idx="1"/>
          </p:nvPr>
        </p:nvSpPr>
        <p:spPr bwMode="auto">
          <a:xfrm>
            <a:off x="838200" y="1484313"/>
            <a:ext cx="9366504" cy="453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dirty="0"/>
              <a:t>Klicka här för att ändra format på bakgrundstexten</a:t>
            </a:r>
          </a:p>
          <a:p>
            <a:pPr lvl="1"/>
            <a:r>
              <a:rPr lang="sv-SE" altLang="sv-SE" dirty="0"/>
              <a:t>Nivå två</a:t>
            </a:r>
          </a:p>
          <a:p>
            <a:pPr lvl="2"/>
            <a:r>
              <a:rPr lang="sv-SE" altLang="sv-SE" dirty="0"/>
              <a:t>Nivå tre</a:t>
            </a:r>
          </a:p>
          <a:p>
            <a:pPr lvl="3"/>
            <a:r>
              <a:rPr lang="sv-SE" altLang="sv-SE" dirty="0"/>
              <a:t>Nivå fyra</a:t>
            </a:r>
          </a:p>
        </p:txBody>
      </p:sp>
      <p:pic>
        <p:nvPicPr>
          <p:cNvPr id="12" name="Bildobjekt 11">
            <a:extLst>
              <a:ext uri="{FF2B5EF4-FFF2-40B4-BE49-F238E27FC236}">
                <a16:creationId xmlns:a16="http://schemas.microsoft.com/office/drawing/2014/main" id="{42E3E84A-757B-7E44-91DB-076FBD71BFD4}"/>
              </a:ext>
            </a:extLst>
          </p:cNvPr>
          <p:cNvPicPr>
            <a:picLocks noChangeAspect="1"/>
          </p:cNvPicPr>
          <p:nvPr userDrawn="1"/>
        </p:nvPicPr>
        <p:blipFill>
          <a:blip r:embed="rId11"/>
          <a:stretch>
            <a:fillRect/>
          </a:stretch>
        </p:blipFill>
        <p:spPr>
          <a:xfrm>
            <a:off x="302260" y="6359924"/>
            <a:ext cx="2420620" cy="309614"/>
          </a:xfrm>
          <a:prstGeom prst="rect">
            <a:avLst/>
          </a:prstGeom>
        </p:spPr>
      </p:pic>
      <p:cxnSp>
        <p:nvCxnSpPr>
          <p:cNvPr id="15" name="Rak 14">
            <a:extLst>
              <a:ext uri="{FF2B5EF4-FFF2-40B4-BE49-F238E27FC236}">
                <a16:creationId xmlns:a16="http://schemas.microsoft.com/office/drawing/2014/main" id="{FF5CE89E-884D-9A47-8E13-0B721EC06C67}"/>
              </a:ext>
            </a:extLst>
          </p:cNvPr>
          <p:cNvCxnSpPr/>
          <p:nvPr userDrawn="1"/>
        </p:nvCxnSpPr>
        <p:spPr>
          <a:xfrm>
            <a:off x="271780" y="6156960"/>
            <a:ext cx="11019155" cy="0"/>
          </a:xfrm>
          <a:prstGeom prst="line">
            <a:avLst/>
          </a:prstGeom>
          <a:ln>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pic>
        <p:nvPicPr>
          <p:cNvPr id="16" name="Bildobjekt 15">
            <a:extLst>
              <a:ext uri="{FF2B5EF4-FFF2-40B4-BE49-F238E27FC236}">
                <a16:creationId xmlns:a16="http://schemas.microsoft.com/office/drawing/2014/main" id="{F7A888DD-91E8-9149-B8DD-736D99EBEA3B}"/>
              </a:ext>
            </a:extLst>
          </p:cNvPr>
          <p:cNvPicPr>
            <a:picLocks noChangeAspect="1"/>
          </p:cNvPicPr>
          <p:nvPr userDrawn="1"/>
        </p:nvPicPr>
        <p:blipFill>
          <a:blip r:embed="rId12"/>
          <a:stretch>
            <a:fillRect/>
          </a:stretch>
        </p:blipFill>
        <p:spPr>
          <a:xfrm>
            <a:off x="3089910" y="6477021"/>
            <a:ext cx="4621519" cy="229845"/>
          </a:xfrm>
          <a:prstGeom prst="rect">
            <a:avLst/>
          </a:prstGeom>
        </p:spPr>
      </p:pic>
    </p:spTree>
  </p:cSld>
  <p:clrMap bg1="lt1" tx1="dk1" bg2="lt2" tx2="dk2" accent1="accent1" accent2="accent2" accent3="accent3" accent4="accent4" accent5="accent5" accent6="accent6" hlink="hlink" folHlink="folHlink"/>
  <p:sldLayoutIdLst>
    <p:sldLayoutId id="2147483657" r:id="rId1"/>
    <p:sldLayoutId id="2147483649" r:id="rId2"/>
    <p:sldLayoutId id="2147483656" r:id="rId3"/>
    <p:sldLayoutId id="2147483650" r:id="rId4"/>
    <p:sldLayoutId id="2147483658" r:id="rId5"/>
    <p:sldLayoutId id="2147483652" r:id="rId6"/>
    <p:sldLayoutId id="2147483653" r:id="rId7"/>
    <p:sldLayoutId id="2147483654" r:id="rId8"/>
    <p:sldLayoutId id="2147483655" r:id="rId9"/>
  </p:sldLayoutIdLst>
  <p:txStyles>
    <p:titleStyle>
      <a:lvl1pPr algn="l" rtl="0" eaLnBrk="1" fontAlgn="base" hangingPunct="1">
        <a:lnSpc>
          <a:spcPct val="90000"/>
        </a:lnSpc>
        <a:spcBef>
          <a:spcPct val="0"/>
        </a:spcBef>
        <a:spcAft>
          <a:spcPct val="0"/>
        </a:spcAft>
        <a:defRPr sz="3400" b="1" i="0" kern="1200">
          <a:solidFill>
            <a:schemeClr val="tx1"/>
          </a:solidFill>
          <a:latin typeface="Open Sans Semibold" panose="020B0606030504020204" pitchFamily="34" charset="0"/>
          <a:ea typeface="Open Sans Semibold" panose="020B0606030504020204" pitchFamily="34" charset="0"/>
          <a:cs typeface="Open Sans Semibold" panose="020B0606030504020204" pitchFamily="34" charset="0"/>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4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0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sz="20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sz="20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orient="horz" pos="3793" userDrawn="1">
          <p15:clr>
            <a:srgbClr val="F26B43"/>
          </p15:clr>
        </p15:guide>
        <p15:guide id="3" pos="6425" userDrawn="1">
          <p15:clr>
            <a:srgbClr val="F26B43"/>
          </p15:clr>
        </p15:guide>
        <p15:guide id="4" pos="3840" userDrawn="1">
          <p15:clr>
            <a:srgbClr val="F26B43"/>
          </p15:clr>
        </p15:guide>
        <p15:guide id="5" pos="7106" userDrawn="1">
          <p15:clr>
            <a:srgbClr val="F26B43"/>
          </p15:clr>
        </p15:guide>
        <p15:guide id="6" pos="529" userDrawn="1">
          <p15:clr>
            <a:srgbClr val="F26B43"/>
          </p15:clr>
        </p15:guide>
        <p15:guide id="7" orient="horz" pos="845"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4DDCE08-C0F2-1443-9531-F1AFD4B4548C}"/>
              </a:ext>
            </a:extLst>
          </p:cNvPr>
          <p:cNvSpPr>
            <a:spLocks noGrp="1"/>
          </p:cNvSpPr>
          <p:nvPr>
            <p:ph type="title"/>
          </p:nvPr>
        </p:nvSpPr>
        <p:spPr/>
        <p:txBody>
          <a:bodyPr/>
          <a:lstStyle/>
          <a:p>
            <a:pPr algn="l"/>
            <a:r>
              <a:rPr lang="sv-SE" dirty="0" err="1"/>
              <a:t>Mistra</a:t>
            </a:r>
            <a:r>
              <a:rPr lang="sv-SE" dirty="0"/>
              <a:t> SAMS resultatkonferens</a:t>
            </a:r>
            <a:br>
              <a:rPr lang="sv-SE" dirty="0"/>
            </a:br>
            <a:r>
              <a:rPr lang="sv-SE" dirty="0"/>
              <a:t>16 april, </a:t>
            </a:r>
            <a:r>
              <a:rPr lang="sv-SE" dirty="0" err="1"/>
              <a:t>kl</a:t>
            </a:r>
            <a:r>
              <a:rPr lang="sv-SE" dirty="0"/>
              <a:t> 10-15</a:t>
            </a:r>
            <a:endParaRPr lang="en-US" dirty="0"/>
          </a:p>
        </p:txBody>
      </p:sp>
      <p:sp>
        <p:nvSpPr>
          <p:cNvPr id="3" name="TextBox 2"/>
          <p:cNvSpPr txBox="1"/>
          <p:nvPr/>
        </p:nvSpPr>
        <p:spPr>
          <a:xfrm>
            <a:off x="2368700" y="1750522"/>
            <a:ext cx="7381573" cy="3877985"/>
          </a:xfrm>
          <a:prstGeom prst="rect">
            <a:avLst/>
          </a:prstGeom>
          <a:solidFill>
            <a:srgbClr val="ED7D31">
              <a:alpha val="76078"/>
            </a:srgbClr>
          </a:solidFill>
          <a:ln>
            <a:noFill/>
          </a:ln>
        </p:spPr>
        <p:style>
          <a:lnRef idx="0">
            <a:scrgbClr r="0" g="0" b="0"/>
          </a:lnRef>
          <a:fillRef idx="0">
            <a:scrgbClr r="0" g="0" b="0"/>
          </a:fillRef>
          <a:effectRef idx="0">
            <a:scrgbClr r="0" g="0" b="0"/>
          </a:effectRef>
          <a:fontRef idx="minor">
            <a:schemeClr val="lt1"/>
          </a:fontRef>
        </p:style>
        <p:txBody>
          <a:bodyPr wrap="none" rtlCol="0">
            <a:spAutoFit/>
          </a:bodyPr>
          <a:lstStyle/>
          <a:p>
            <a:r>
              <a:rPr lang="en-US" sz="2400" dirty="0">
                <a:solidFill>
                  <a:schemeClr val="bg1"/>
                </a:solidFill>
              </a:rPr>
              <a:t>Shared and Electric Vehicles in Low GHG Emission </a:t>
            </a:r>
            <a:r>
              <a:rPr lang="en-US" sz="2400" dirty="0" smtClean="0">
                <a:solidFill>
                  <a:schemeClr val="bg1"/>
                </a:solidFill>
              </a:rPr>
              <a:t>Futures</a:t>
            </a:r>
          </a:p>
          <a:p>
            <a:r>
              <a:rPr lang="en-US" sz="2400" dirty="0">
                <a:solidFill>
                  <a:schemeClr val="bg1"/>
                </a:solidFill>
              </a:rPr>
              <a:t/>
            </a:r>
            <a:br>
              <a:rPr lang="en-US" sz="2400" dirty="0">
                <a:solidFill>
                  <a:schemeClr val="bg1"/>
                </a:solidFill>
              </a:rPr>
            </a:br>
            <a:r>
              <a:rPr lang="en-US" sz="2400" dirty="0" err="1" smtClean="0">
                <a:solidFill>
                  <a:schemeClr val="bg1"/>
                </a:solidFill>
              </a:rPr>
              <a:t>Innehållet</a:t>
            </a:r>
            <a:r>
              <a:rPr lang="en-US" sz="2400" dirty="0" smtClean="0">
                <a:solidFill>
                  <a:schemeClr val="bg1"/>
                </a:solidFill>
              </a:rPr>
              <a:t> </a:t>
            </a:r>
            <a:r>
              <a:rPr lang="en-US" sz="2400" dirty="0" err="1" smtClean="0">
                <a:solidFill>
                  <a:schemeClr val="bg1"/>
                </a:solidFill>
              </a:rPr>
              <a:t>borttaget</a:t>
            </a:r>
            <a:r>
              <a:rPr lang="en-US" sz="2400" dirty="0" smtClean="0">
                <a:solidFill>
                  <a:schemeClr val="bg1"/>
                </a:solidFill>
              </a:rPr>
              <a:t> </a:t>
            </a:r>
            <a:r>
              <a:rPr lang="en-US" sz="2400" dirty="0" err="1" smtClean="0">
                <a:solidFill>
                  <a:schemeClr val="bg1"/>
                </a:solidFill>
              </a:rPr>
              <a:t>eftersom</a:t>
            </a:r>
            <a:r>
              <a:rPr lang="en-US" sz="2400" dirty="0" smtClean="0">
                <a:solidFill>
                  <a:schemeClr val="bg1"/>
                </a:solidFill>
              </a:rPr>
              <a:t> </a:t>
            </a:r>
            <a:r>
              <a:rPr lang="en-US" sz="2400" dirty="0" err="1" smtClean="0">
                <a:solidFill>
                  <a:schemeClr val="bg1"/>
                </a:solidFill>
              </a:rPr>
              <a:t>resultaten</a:t>
            </a:r>
            <a:r>
              <a:rPr lang="en-US" sz="2400" dirty="0" smtClean="0">
                <a:solidFill>
                  <a:schemeClr val="bg1"/>
                </a:solidFill>
              </a:rPr>
              <a:t> </a:t>
            </a:r>
            <a:r>
              <a:rPr lang="en-US" sz="2400" dirty="0" err="1" smtClean="0">
                <a:solidFill>
                  <a:schemeClr val="bg1"/>
                </a:solidFill>
              </a:rPr>
              <a:t>är</a:t>
            </a:r>
            <a:r>
              <a:rPr lang="en-US" sz="2400" dirty="0" smtClean="0">
                <a:solidFill>
                  <a:schemeClr val="bg1"/>
                </a:solidFill>
              </a:rPr>
              <a:t> </a:t>
            </a:r>
            <a:r>
              <a:rPr lang="en-US" sz="2400" dirty="0" err="1" smtClean="0">
                <a:solidFill>
                  <a:schemeClr val="bg1"/>
                </a:solidFill>
              </a:rPr>
              <a:t>preliminära</a:t>
            </a:r>
            <a:r>
              <a:rPr lang="en-US" sz="2400" dirty="0" smtClean="0">
                <a:solidFill>
                  <a:schemeClr val="bg1"/>
                </a:solidFill>
              </a:rPr>
              <a:t>. </a:t>
            </a:r>
            <a:br>
              <a:rPr lang="en-US" sz="2400" dirty="0" smtClean="0">
                <a:solidFill>
                  <a:schemeClr val="bg1"/>
                </a:solidFill>
              </a:rPr>
            </a:br>
            <a:r>
              <a:rPr lang="en-US" sz="2400" dirty="0" err="1" smtClean="0">
                <a:solidFill>
                  <a:schemeClr val="bg1"/>
                </a:solidFill>
              </a:rPr>
              <a:t>Kontakta</a:t>
            </a:r>
            <a:r>
              <a:rPr lang="en-US" sz="2400" dirty="0" smtClean="0">
                <a:solidFill>
                  <a:schemeClr val="bg1"/>
                </a:solidFill>
              </a:rPr>
              <a:t> Hampus (</a:t>
            </a:r>
            <a:r>
              <a:rPr lang="en-US" sz="2400" dirty="0" err="1" smtClean="0">
                <a:solidFill>
                  <a:schemeClr val="bg1"/>
                </a:solidFill>
              </a:rPr>
              <a:t>nedan</a:t>
            </a:r>
            <a:r>
              <a:rPr lang="en-US" sz="2400" dirty="0" smtClean="0">
                <a:solidFill>
                  <a:schemeClr val="bg1"/>
                </a:solidFill>
              </a:rPr>
              <a:t>) </a:t>
            </a:r>
            <a:r>
              <a:rPr lang="en-US" sz="2400" dirty="0" err="1" smtClean="0">
                <a:solidFill>
                  <a:schemeClr val="bg1"/>
                </a:solidFill>
              </a:rPr>
              <a:t>för</a:t>
            </a:r>
            <a:r>
              <a:rPr lang="en-US" sz="2400" dirty="0" smtClean="0">
                <a:solidFill>
                  <a:schemeClr val="bg1"/>
                </a:solidFill>
              </a:rPr>
              <a:t> </a:t>
            </a:r>
            <a:r>
              <a:rPr lang="en-US" sz="2400" dirty="0" err="1" smtClean="0">
                <a:solidFill>
                  <a:schemeClr val="bg1"/>
                </a:solidFill>
              </a:rPr>
              <a:t>mer</a:t>
            </a:r>
            <a:r>
              <a:rPr lang="en-US" sz="2400" dirty="0" smtClean="0">
                <a:solidFill>
                  <a:schemeClr val="bg1"/>
                </a:solidFill>
              </a:rPr>
              <a:t> information</a:t>
            </a:r>
            <a:endParaRPr lang="en-US" sz="2400" dirty="0">
              <a:solidFill>
                <a:schemeClr val="bg1"/>
              </a:solidFill>
            </a:endParaRPr>
          </a:p>
          <a:p>
            <a:r>
              <a:rPr lang="en-US" sz="2400" dirty="0" smtClean="0">
                <a:solidFill>
                  <a:schemeClr val="bg1"/>
                </a:solidFill>
              </a:rPr>
              <a:t/>
            </a:r>
            <a:br>
              <a:rPr lang="en-US" sz="2400" dirty="0" smtClean="0">
                <a:solidFill>
                  <a:schemeClr val="bg1"/>
                </a:solidFill>
              </a:rPr>
            </a:br>
            <a:r>
              <a:rPr lang="en-US" dirty="0" err="1" smtClean="0">
                <a:solidFill>
                  <a:schemeClr val="bg1"/>
                </a:solidFill>
              </a:rPr>
              <a:t>Presentatör</a:t>
            </a:r>
            <a:r>
              <a:rPr lang="en-US" dirty="0" smtClean="0">
                <a:solidFill>
                  <a:schemeClr val="bg1"/>
                </a:solidFill>
              </a:rPr>
              <a:t>: </a:t>
            </a:r>
            <a:r>
              <a:rPr lang="en-US" dirty="0">
                <a:solidFill>
                  <a:schemeClr val="bg1"/>
                </a:solidFill>
              </a:rPr>
              <a:t>Hampus Berg Mårtensson </a:t>
            </a:r>
            <a:r>
              <a:rPr lang="en-US" dirty="0" smtClean="0">
                <a:solidFill>
                  <a:schemeClr val="bg1"/>
                </a:solidFill>
              </a:rPr>
              <a:t>(</a:t>
            </a:r>
            <a:r>
              <a:rPr lang="en-US" dirty="0" err="1" smtClean="0">
                <a:solidFill>
                  <a:schemeClr val="bg1"/>
                </a:solidFill>
              </a:rPr>
              <a:t>Doktorand</a:t>
            </a:r>
            <a:r>
              <a:rPr lang="en-US" dirty="0" smtClean="0">
                <a:solidFill>
                  <a:schemeClr val="bg1"/>
                </a:solidFill>
              </a:rPr>
              <a:t>)</a:t>
            </a:r>
            <a:r>
              <a:rPr lang="en-US" dirty="0">
                <a:solidFill>
                  <a:schemeClr val="bg1"/>
                </a:solidFill>
              </a:rPr>
              <a:t/>
            </a:r>
            <a:br>
              <a:rPr lang="en-US" dirty="0">
                <a:solidFill>
                  <a:schemeClr val="bg1"/>
                </a:solidFill>
              </a:rPr>
            </a:br>
            <a:r>
              <a:rPr lang="en-US" dirty="0">
                <a:solidFill>
                  <a:schemeClr val="bg1"/>
                </a:solidFill>
              </a:rPr>
              <a:t>Email: hmarten@kth.se</a:t>
            </a:r>
            <a:br>
              <a:rPr lang="en-US" dirty="0">
                <a:solidFill>
                  <a:schemeClr val="bg1"/>
                </a:solidFill>
              </a:rPr>
            </a:br>
            <a:r>
              <a:rPr lang="en-US" dirty="0" err="1">
                <a:solidFill>
                  <a:schemeClr val="bg1"/>
                </a:solidFill>
              </a:rPr>
              <a:t>Telenr</a:t>
            </a:r>
            <a:r>
              <a:rPr lang="en-US" dirty="0">
                <a:solidFill>
                  <a:schemeClr val="bg1"/>
                </a:solidFill>
              </a:rPr>
              <a:t>: 0723579000 </a:t>
            </a:r>
            <a:br>
              <a:rPr lang="en-US" dirty="0">
                <a:solidFill>
                  <a:schemeClr val="bg1"/>
                </a:solidFill>
              </a:rPr>
            </a:br>
            <a:r>
              <a:rPr lang="en-US" dirty="0" err="1" smtClean="0">
                <a:solidFill>
                  <a:schemeClr val="bg1"/>
                </a:solidFill>
              </a:rPr>
              <a:t>Författare</a:t>
            </a:r>
            <a:r>
              <a:rPr lang="en-US" dirty="0" smtClean="0">
                <a:solidFill>
                  <a:schemeClr val="bg1"/>
                </a:solidFill>
              </a:rPr>
              <a:t>: </a:t>
            </a:r>
            <a:r>
              <a:rPr lang="en-US" dirty="0">
                <a:solidFill>
                  <a:schemeClr val="bg1"/>
                </a:solidFill>
              </a:rPr>
              <a:t>Hampus Berg Mårtensson, </a:t>
            </a:r>
            <a:r>
              <a:rPr lang="en-US" dirty="0" smtClean="0">
                <a:solidFill>
                  <a:schemeClr val="bg1"/>
                </a:solidFill>
              </a:rPr>
              <a:t/>
            </a:r>
            <a:br>
              <a:rPr lang="en-US" dirty="0" smtClean="0">
                <a:solidFill>
                  <a:schemeClr val="bg1"/>
                </a:solidFill>
              </a:rPr>
            </a:br>
            <a:r>
              <a:rPr lang="en-US" dirty="0" smtClean="0">
                <a:solidFill>
                  <a:schemeClr val="bg1"/>
                </a:solidFill>
              </a:rPr>
              <a:t>Mattias </a:t>
            </a:r>
            <a:r>
              <a:rPr lang="en-US" dirty="0">
                <a:solidFill>
                  <a:schemeClr val="bg1"/>
                </a:solidFill>
              </a:rPr>
              <a:t>Höjer &amp; Jonas Åkerman </a:t>
            </a:r>
            <a:br>
              <a:rPr lang="en-US" dirty="0">
                <a:solidFill>
                  <a:schemeClr val="bg1"/>
                </a:solidFill>
              </a:rPr>
            </a:br>
            <a:r>
              <a:rPr lang="en-US" dirty="0" smtClean="0">
                <a:solidFill>
                  <a:schemeClr val="bg1"/>
                </a:solidFill>
              </a:rPr>
              <a:t>(</a:t>
            </a:r>
            <a:r>
              <a:rPr lang="en-US" dirty="0" err="1" smtClean="0">
                <a:solidFill>
                  <a:schemeClr val="bg1"/>
                </a:solidFill>
              </a:rPr>
              <a:t>Kommande</a:t>
            </a:r>
            <a:r>
              <a:rPr lang="en-US" dirty="0" smtClean="0">
                <a:solidFill>
                  <a:schemeClr val="bg1"/>
                </a:solidFill>
              </a:rPr>
              <a:t> </a:t>
            </a:r>
            <a:r>
              <a:rPr lang="en-US" dirty="0">
                <a:solidFill>
                  <a:schemeClr val="bg1"/>
                </a:solidFill>
              </a:rPr>
              <a:t>Paper</a:t>
            </a:r>
            <a:r>
              <a:rPr lang="en-US" dirty="0" smtClean="0">
                <a:solidFill>
                  <a:schemeClr val="bg1"/>
                </a:solidFill>
              </a:rPr>
              <a:t>)</a:t>
            </a:r>
          </a:p>
          <a:p>
            <a:endParaRPr lang="en-US" dirty="0" smtClean="0">
              <a:solidFill>
                <a:schemeClr val="bg1"/>
              </a:solidFill>
            </a:endParaRPr>
          </a:p>
        </p:txBody>
      </p:sp>
    </p:spTree>
    <p:extLst>
      <p:ext uri="{BB962C8B-B14F-4D97-AF65-F5344CB8AC3E}">
        <p14:creationId xmlns:p14="http://schemas.microsoft.com/office/powerpoint/2010/main" val="8973492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Egen 3">
      <a:dk1>
        <a:srgbClr val="000000"/>
      </a:dk1>
      <a:lt1>
        <a:srgbClr val="FFFFFF"/>
      </a:lt1>
      <a:dk2>
        <a:srgbClr val="44546A"/>
      </a:dk2>
      <a:lt2>
        <a:srgbClr val="E7E6E6"/>
      </a:lt2>
      <a:accent1>
        <a:srgbClr val="F3B183"/>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stra SAMS Resultatkonferens Fas1.pot [Compatibility Mode]" id="{BA387673-9583-42E3-9B37-B9FAF837D01D}" vid="{8D50D587-2FD6-48B0-BEFB-067C0DE421B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Office-tema</Template>
  <TotalTime>8468</TotalTime>
  <Words>154</Words>
  <Application>Microsoft Office PowerPoint</Application>
  <PresentationFormat>Widescreen</PresentationFormat>
  <Paragraphs>10</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Open Sans</vt:lpstr>
      <vt:lpstr>Open Sans Semibold</vt:lpstr>
      <vt:lpstr>Office-tema</vt:lpstr>
      <vt:lpstr>Mistra SAMS resultatkonferens 16 april, kl 10-15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Microsoft Office User</dc:creator>
  <cp:lastModifiedBy>Hampus Berg Mårtensson</cp:lastModifiedBy>
  <cp:revision>96</cp:revision>
  <dcterms:created xsi:type="dcterms:W3CDTF">2021-04-08T11:51:09Z</dcterms:created>
  <dcterms:modified xsi:type="dcterms:W3CDTF">2021-04-22T12:28:31Z</dcterms:modified>
</cp:coreProperties>
</file>