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9" r:id="rId2"/>
    <p:sldId id="305" r:id="rId3"/>
    <p:sldId id="304" r:id="rId4"/>
    <p:sldId id="306" r:id="rId5"/>
    <p:sldId id="307" r:id="rId6"/>
    <p:sldId id="308" r:id="rId7"/>
    <p:sldId id="310" r:id="rId8"/>
    <p:sldId id="309" r:id="rId9"/>
    <p:sldId id="311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  <p:cmAuthor id="2" name="Anna Granath Hansson" initials="AGH" lastIdx="1" clrIdx="1">
    <p:extLst>
      <p:ext uri="{19B8F6BF-5375-455C-9EA6-DF929625EA0E}">
        <p15:presenceInfo xmlns:p15="http://schemas.microsoft.com/office/powerpoint/2012/main" userId="S-1-5-21-1948194976-2510558922-1916008050-198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F80"/>
    <a:srgbClr val="1954A6"/>
    <a:srgbClr val="62922E"/>
    <a:srgbClr val="D95999"/>
    <a:srgbClr val="AFC92B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 autoAdjust="0"/>
    <p:restoredTop sz="86090" autoAdjust="0"/>
  </p:normalViewPr>
  <p:slideViewPr>
    <p:cSldViewPr snapToGrid="0">
      <p:cViewPr varScale="1">
        <p:scale>
          <a:sx n="75" d="100"/>
          <a:sy n="75" d="100"/>
        </p:scale>
        <p:origin x="3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10/12/2021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2021-12-10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Notera att social mix ofta betyder blandning</a:t>
            </a:r>
            <a:r>
              <a:rPr lang="sv-SE" baseline="0" dirty="0" smtClean="0"/>
              <a:t> i samma hus/projekt, andel 10%-</a:t>
            </a:r>
          </a:p>
          <a:p>
            <a:r>
              <a:rPr lang="sv-SE" baseline="0" dirty="0" smtClean="0"/>
              <a:t>? = komplexa modeller anpassade till de lokala förutsättningarna- spännande att studera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8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3D575AD-A6D0-2241-A561-4452AE5A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583524"/>
            <a:ext cx="6743623" cy="673874"/>
          </a:xfrm>
        </p:spPr>
        <p:txBody>
          <a:bodyPr/>
          <a:lstStyle/>
          <a:p>
            <a:r>
              <a:rPr lang="sv-SE" sz="2400" dirty="0">
                <a:solidFill>
                  <a:schemeClr val="dk1"/>
                </a:solidFill>
              </a:rPr>
              <a:t>Kommunala krav på lägre hyra och </a:t>
            </a:r>
            <a:br>
              <a:rPr lang="sv-SE" sz="2400" dirty="0">
                <a:solidFill>
                  <a:schemeClr val="dk1"/>
                </a:solidFill>
              </a:rPr>
            </a:br>
            <a:r>
              <a:rPr lang="sv-SE" sz="2400" dirty="0">
                <a:solidFill>
                  <a:schemeClr val="dk1"/>
                </a:solidFill>
              </a:rPr>
              <a:t>sociala kontrakt i nyproduktion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427344" cy="1152578"/>
          </a:xfrm>
        </p:spPr>
        <p:txBody>
          <a:bodyPr/>
          <a:lstStyle/>
          <a:p>
            <a:r>
              <a:rPr lang="sv-SE" dirty="0"/>
              <a:t>Anna Granath Hansson, forskare, Institutionen för Fastigheter och byggande, KTH</a:t>
            </a:r>
          </a:p>
          <a:p>
            <a:r>
              <a:rPr lang="sv-SE" dirty="0"/>
              <a:t>Adam </a:t>
            </a:r>
            <a:r>
              <a:rPr lang="sv-SE" dirty="0" err="1"/>
              <a:t>Cocozza</a:t>
            </a:r>
            <a:r>
              <a:rPr lang="sv-SE" dirty="0"/>
              <a:t>, VD, </a:t>
            </a:r>
            <a:r>
              <a:rPr lang="sv-SE" dirty="0" err="1"/>
              <a:t>Botrygg</a:t>
            </a:r>
            <a:endParaRPr lang="sv-SE" dirty="0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731524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10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015082"/>
            <a:ext cx="7552857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2772138"/>
            <a:ext cx="3427344" cy="3781438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2802333"/>
            <a:ext cx="3427341" cy="1482109"/>
          </a:xfrm>
        </p:spPr>
        <p:txBody>
          <a:bodyPr/>
          <a:lstStyle/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A6C01D-F4DA-AC47-B965-F6EA4DE1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0"/>
          <a:stretch/>
        </p:blipFill>
        <p:spPr>
          <a:xfrm>
            <a:off x="1279525" y="124242"/>
            <a:ext cx="7013417" cy="1837853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B7FE1F3F-A66E-8447-8A4B-070BE35A7B70}"/>
              </a:ext>
            </a:extLst>
          </p:cNvPr>
          <p:cNvSpPr txBox="1">
            <a:spLocks/>
          </p:cNvSpPr>
          <p:nvPr/>
        </p:nvSpPr>
        <p:spPr>
          <a:xfrm>
            <a:off x="6150804" y="2462879"/>
            <a:ext cx="3427341" cy="148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815715" y="-38981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hösten 2021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263" y="1131573"/>
            <a:ext cx="6664681" cy="361200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3 september	Hur påverkar införda amorteringskrav bostadspriserna?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17 september	Vad vet vi om byggherrekostnadernas utveckling?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 oktober		Hållbara lösningar: Energideklarationer – informations- och 		priseffekter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15 oktober		Mot en digitaliserad samhällsbyggnadsprocess – 			Dags att upphäva 3 kap. i fastighetsbildningslagen?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rgbClr val="1954A6"/>
                </a:solidFill>
              </a:rPr>
              <a:t>29 oktober		Tekniska landvinningar av digitalisering inom bygg och 			fastighet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12 november	Vad menas egentligen med bostadsbrist? 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1954A6"/>
                </a:solidFill>
              </a:rPr>
              <a:t>26 november	En hållbar profession? En studie av omsättningen bland       		fastighetsmäklare i Sverige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D02F80"/>
                </a:solidFill>
              </a:rPr>
              <a:t>10 december	Kommunala krav på lägre hyra och sociala kontrakt i 	 		nyproduktion </a:t>
            </a:r>
          </a:p>
        </p:txBody>
      </p:sp>
    </p:spTree>
    <p:extLst>
      <p:ext uri="{BB962C8B-B14F-4D97-AF65-F5344CB8AC3E}">
        <p14:creationId xmlns:p14="http://schemas.microsoft.com/office/powerpoint/2010/main" val="23974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815715" y="-38981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våren 2022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8263" y="1332689"/>
            <a:ext cx="6664681" cy="3410884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21 januari		Vad driver hyresgästers sopsortering i bostadsfastigheter?</a:t>
            </a:r>
          </a:p>
          <a:p>
            <a:pPr marL="0" indent="0">
              <a:buNone/>
            </a:pPr>
            <a:r>
              <a:rPr lang="sv-SE" sz="1400" dirty="0"/>
              <a:t>4 februari		Lokala tolkningar av plan- och byggprocesser och dialoger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dk1"/>
                </a:solidFill>
              </a:rPr>
              <a:t>18 februari		Vad vet vi om efterfrågan på hyressubventionerade 			lägenheter?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dk1"/>
                </a:solidFill>
              </a:rPr>
              <a:t>18 mars 		Hinder för byggherrars implementering av kommunala 			hållbarhetskrav i hållbarhetsprofilerade stadsdelar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 april		F</a:t>
            </a:r>
            <a:r>
              <a:rPr lang="sv-SE" sz="1400" dirty="0"/>
              <a:t>örändringar i det urbana rummet och effekter på 			hushållens sammansättning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29 april		Är hållbarhetsfrågorna med från detaljplan till bygglov?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13 maj 		Nyare upplåtelseformer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10 juni		Olika kvantitativa modeller för prognostisering av 			bostadspriser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724D29-2548-3441-815F-CCA95152EF4F}"/>
              </a:ext>
            </a:extLst>
          </p:cNvPr>
          <p:cNvSpPr txBox="1">
            <a:spLocks/>
          </p:cNvSpPr>
          <p:nvPr/>
        </p:nvSpPr>
        <p:spPr>
          <a:xfrm>
            <a:off x="1060463" y="788513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Fredagar ojämna veckor, med uppehåll för helger och klämdagar</a:t>
            </a:r>
          </a:p>
        </p:txBody>
      </p:sp>
    </p:spTree>
    <p:extLst>
      <p:ext uri="{BB962C8B-B14F-4D97-AF65-F5344CB8AC3E}">
        <p14:creationId xmlns:p14="http://schemas.microsoft.com/office/powerpoint/2010/main" val="14698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Kommunala krav i nyproduktionen: Bostäder...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95480" y="924026"/>
            <a:ext cx="3427344" cy="3781438"/>
          </a:xfrm>
        </p:spPr>
        <p:txBody>
          <a:bodyPr/>
          <a:lstStyle/>
          <a:p>
            <a:r>
              <a:rPr lang="sv-SE" dirty="0" smtClean="0"/>
              <a:t>Bostadsbrist i de lägre marknads-segmenten i många länder och städer</a:t>
            </a:r>
          </a:p>
          <a:p>
            <a:r>
              <a:rPr lang="sv-SE" dirty="0" smtClean="0"/>
              <a:t>Hur kan man blanda in bostäder med lägre hyra eller pris i annars marknadsstyrd nyproduktion?</a:t>
            </a:r>
          </a:p>
          <a:p>
            <a:r>
              <a:rPr lang="sv-SE" dirty="0" smtClean="0"/>
              <a:t>Två mål: ett större utbud av billigare bostäder och social mix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err="1" smtClean="0"/>
              <a:t>Inclusionary</a:t>
            </a:r>
            <a:r>
              <a:rPr lang="sv-SE" dirty="0" smtClean="0"/>
              <a:t> </a:t>
            </a:r>
            <a:r>
              <a:rPr lang="sv-SE" dirty="0" err="1" smtClean="0"/>
              <a:t>housing</a:t>
            </a:r>
            <a:r>
              <a:rPr lang="sv-SE" dirty="0"/>
              <a:t> </a:t>
            </a:r>
            <a:r>
              <a:rPr lang="sv-SE" dirty="0" smtClean="0"/>
              <a:t>      (”inkluderande bostadsbyggande”)</a:t>
            </a:r>
          </a:p>
          <a:p>
            <a:r>
              <a:rPr lang="sv-SE" dirty="0" smtClean="0"/>
              <a:t>USA 1970-tal-, Storbritannien, Australien, Tyskland, Frankrike, Nederländerna, Danmark 2014…</a:t>
            </a:r>
          </a:p>
          <a:p>
            <a:r>
              <a:rPr lang="sv-SE" dirty="0" smtClean="0"/>
              <a:t>Genomförs via planlagstiftningen, exploaterings- alt. tomträttsavtal </a:t>
            </a:r>
            <a:r>
              <a:rPr lang="sv-SE" dirty="0" err="1" smtClean="0"/>
              <a:t>odyl</a:t>
            </a:r>
            <a:r>
              <a:rPr lang="sv-SE" dirty="0" smtClean="0"/>
              <a:t>.</a:t>
            </a:r>
          </a:p>
          <a:p>
            <a:r>
              <a:rPr lang="sv-SE" dirty="0" smtClean="0"/>
              <a:t>Fyra projekt i Sverige, fokus på billiga hyresrätter och sociala kontrakt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" b="3229"/>
          <a:stretch>
            <a:fillRect/>
          </a:stretch>
        </p:blipFill>
        <p:spPr>
          <a:xfrm>
            <a:off x="4670353" y="1116000"/>
            <a:ext cx="3328988" cy="3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Fyra svenska </a:t>
            </a:r>
            <a:br>
              <a:rPr lang="sv-SE" dirty="0" smtClean="0"/>
            </a:br>
            <a:r>
              <a:rPr lang="sv-SE" dirty="0" smtClean="0"/>
              <a:t>varianter</a:t>
            </a:r>
            <a:endParaRPr lang="sv-S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82533" y="91156"/>
            <a:ext cx="4834467" cy="5052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533" y="1261533"/>
            <a:ext cx="3090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Vem får de billiga lägenheterna?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Vem utvecklar projekten?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Vem äger marken?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Hur få ihop kalkylen?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 smtClean="0"/>
              <a:t>När händer det?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39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27" y="2766219"/>
            <a:ext cx="4063610" cy="18537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2000" y="431800"/>
            <a:ext cx="3427344" cy="4668838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 smtClean="0"/>
              <a:t>Måluppfyllelse</a:t>
            </a:r>
          </a:p>
          <a:p>
            <a:r>
              <a:rPr lang="sv-SE" dirty="0" smtClean="0"/>
              <a:t>Vem flyttar in?</a:t>
            </a:r>
          </a:p>
          <a:p>
            <a:pPr lvl="1"/>
            <a:r>
              <a:rPr lang="sv-SE" dirty="0" smtClean="0"/>
              <a:t>Acceptans beroende av effektivitet</a:t>
            </a:r>
          </a:p>
          <a:p>
            <a:pPr lvl="1"/>
            <a:r>
              <a:rPr lang="sv-SE" dirty="0" smtClean="0"/>
              <a:t>Generell bostadspolitik och effektivitet</a:t>
            </a:r>
          </a:p>
          <a:p>
            <a:pPr lvl="1"/>
            <a:r>
              <a:rPr lang="sv-SE" dirty="0" smtClean="0"/>
              <a:t>Flera olika varianter testas i Sverige</a:t>
            </a:r>
          </a:p>
          <a:p>
            <a:pPr marL="222250" lvl="1" indent="0">
              <a:buNone/>
            </a:pPr>
            <a:endParaRPr lang="sv-SE" dirty="0" smtClean="0"/>
          </a:p>
          <a:p>
            <a:r>
              <a:rPr lang="sv-SE" dirty="0" smtClean="0"/>
              <a:t>Social mix?</a:t>
            </a:r>
          </a:p>
          <a:p>
            <a:pPr lvl="1"/>
            <a:r>
              <a:rPr lang="sv-SE" dirty="0" smtClean="0"/>
              <a:t>Förutsätts att blandade bostadsområden leder till social integration</a:t>
            </a:r>
          </a:p>
          <a:p>
            <a:pPr lvl="1"/>
            <a:r>
              <a:rPr lang="sv-SE" dirty="0" smtClean="0"/>
              <a:t>Forskningen dock långt ifrån entydig</a:t>
            </a:r>
          </a:p>
          <a:p>
            <a:pPr lvl="1"/>
            <a:r>
              <a:rPr lang="sv-SE" dirty="0" smtClean="0"/>
              <a:t>Andra faktorer än bostaden viktigare?</a:t>
            </a:r>
          </a:p>
          <a:p>
            <a:pPr lvl="1"/>
            <a:r>
              <a:rPr lang="sv-SE" dirty="0" smtClean="0"/>
              <a:t>Målet om ett utökat utbud bör komma först?</a:t>
            </a:r>
          </a:p>
          <a:p>
            <a:pPr lvl="1"/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431800"/>
            <a:ext cx="4106333" cy="4465638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 smtClean="0"/>
              <a:t>Markägande</a:t>
            </a:r>
          </a:p>
          <a:p>
            <a:r>
              <a:rPr lang="sv-SE" dirty="0" smtClean="0"/>
              <a:t>Privat och kommunal mark</a:t>
            </a:r>
          </a:p>
          <a:p>
            <a:pPr lvl="1"/>
            <a:r>
              <a:rPr lang="sv-SE" dirty="0" smtClean="0"/>
              <a:t>Privat mark i många länder: Inskränkningar i egendomsskyddet? Ingen automatisk rätt att bygga?</a:t>
            </a:r>
          </a:p>
          <a:p>
            <a:pPr lvl="1"/>
            <a:r>
              <a:rPr lang="sv-SE" dirty="0" smtClean="0"/>
              <a:t>I Sverige bara genom markanvisning av kommunalt ägd mark, dvs. kommunerna är med och betalar i de flesta fall</a:t>
            </a:r>
          </a:p>
          <a:p>
            <a:pPr lvl="1"/>
            <a:r>
              <a:rPr lang="sv-SE" dirty="0" smtClean="0"/>
              <a:t>Kommunala prioriteringar och ekonomiska möjligheter avgörande för omfattningen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5619245" y="4610301"/>
            <a:ext cx="4390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Del av Botryggs projekt i Örebro</a:t>
            </a:r>
            <a:endParaRPr lang="sv-SE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603066" y="4897438"/>
            <a:ext cx="11579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Bildkälla: </a:t>
            </a:r>
            <a:r>
              <a:rPr lang="sv-SE" sz="800" dirty="0" err="1" smtClean="0"/>
              <a:t>Botrygg</a:t>
            </a:r>
            <a:r>
              <a:rPr lang="sv-SE" sz="800" dirty="0" smtClean="0"/>
              <a:t> AB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6428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2000" y="482459"/>
            <a:ext cx="3427344" cy="3781438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 smtClean="0"/>
              <a:t>Marknadsinfluens </a:t>
            </a:r>
          </a:p>
          <a:p>
            <a:r>
              <a:rPr lang="sv-SE" dirty="0" smtClean="0"/>
              <a:t>Marknadsdrivna modeller känsliga för efterfrågesvängningar</a:t>
            </a:r>
          </a:p>
          <a:p>
            <a:r>
              <a:rPr lang="sv-SE" dirty="0" smtClean="0"/>
              <a:t>Markpris/avgäld, den oreglerade delen av projektet</a:t>
            </a:r>
          </a:p>
          <a:p>
            <a:r>
              <a:rPr lang="sv-SE" dirty="0" smtClean="0"/>
              <a:t>Kan inte vara den enda policyn för att få billigare bostäder, en del av en helhet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482459"/>
            <a:ext cx="4250267" cy="3781438"/>
          </a:xfrm>
        </p:spPr>
        <p:txBody>
          <a:bodyPr/>
          <a:lstStyle/>
          <a:p>
            <a:pPr marL="0" indent="0">
              <a:buNone/>
            </a:pPr>
            <a:r>
              <a:rPr lang="sv-SE" sz="1600" b="1" dirty="0" smtClean="0"/>
              <a:t>Incitament för projektutvecklare att delta </a:t>
            </a:r>
          </a:p>
          <a:p>
            <a:r>
              <a:rPr lang="sv-SE" dirty="0" smtClean="0"/>
              <a:t>En flora av incitament för projektutvecklare:</a:t>
            </a:r>
          </a:p>
          <a:p>
            <a:pPr lvl="1"/>
            <a:r>
              <a:rPr lang="sv-SE" dirty="0" smtClean="0"/>
              <a:t>Kommunal mark</a:t>
            </a:r>
          </a:p>
          <a:p>
            <a:pPr lvl="1"/>
            <a:r>
              <a:rPr lang="sv-SE" dirty="0" smtClean="0"/>
              <a:t>Kopplad rätt att bygga ”vanliga” bostäder</a:t>
            </a:r>
          </a:p>
          <a:p>
            <a:pPr lvl="1"/>
            <a:r>
              <a:rPr lang="sv-SE" dirty="0" smtClean="0"/>
              <a:t>Densitetsbonusar och projektdesign</a:t>
            </a:r>
          </a:p>
          <a:p>
            <a:pPr lvl="1"/>
            <a:r>
              <a:rPr lang="sv-SE" dirty="0" smtClean="0"/>
              <a:t>Prioritet i markexploateringsprocessen</a:t>
            </a:r>
          </a:p>
          <a:p>
            <a:pPr lvl="1"/>
            <a:r>
              <a:rPr lang="sv-SE" dirty="0" smtClean="0"/>
              <a:t>Differentierade hyror</a:t>
            </a:r>
          </a:p>
          <a:p>
            <a:pPr lvl="1"/>
            <a:r>
              <a:rPr lang="sv-SE" dirty="0" smtClean="0"/>
              <a:t>Subventioner</a:t>
            </a:r>
          </a:p>
          <a:p>
            <a:pPr lvl="1"/>
            <a:r>
              <a:rPr lang="sv-SE" dirty="0" smtClean="0"/>
              <a:t>Möjlighet att bygga bostäder med lägre hyra i andra lägen</a:t>
            </a:r>
          </a:p>
          <a:p>
            <a:pPr lvl="1"/>
            <a:r>
              <a:rPr lang="sv-SE" dirty="0" smtClean="0"/>
              <a:t>Mm.</a:t>
            </a:r>
          </a:p>
          <a:p>
            <a:r>
              <a:rPr lang="sv-SE" dirty="0" smtClean="0"/>
              <a:t>Balansgång mellan marknadsförutsättningar och incitament</a:t>
            </a:r>
          </a:p>
          <a:p>
            <a:r>
              <a:rPr lang="sv-SE" dirty="0" smtClean="0"/>
              <a:t>Kan räkna med förändrade beteenden för att anpassa till policy</a:t>
            </a:r>
          </a:p>
          <a:p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96" y="2525624"/>
            <a:ext cx="2298304" cy="2193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64" y="4257030"/>
            <a:ext cx="98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Frihamnen, Göteborg</a:t>
            </a:r>
            <a:endParaRPr lang="sv-S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154333" y="4928056"/>
            <a:ext cx="269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 smtClean="0"/>
              <a:t>Bildkälla: </a:t>
            </a:r>
            <a:r>
              <a:rPr lang="sv-SE" sz="800" dirty="0" err="1" smtClean="0"/>
              <a:t>Älvstanden</a:t>
            </a:r>
            <a:r>
              <a:rPr lang="sv-SE" sz="800" dirty="0" smtClean="0"/>
              <a:t> Utveckling AB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28893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Slutsatser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4627600" cy="3781438"/>
          </a:xfrm>
        </p:spPr>
        <p:txBody>
          <a:bodyPr/>
          <a:lstStyle/>
          <a:p>
            <a:r>
              <a:rPr lang="sv-SE" dirty="0" smtClean="0"/>
              <a:t>Varje </a:t>
            </a:r>
            <a:r>
              <a:rPr lang="sv-SE" dirty="0"/>
              <a:t>modell utvärderas på sina </a:t>
            </a:r>
            <a:r>
              <a:rPr lang="sv-SE" dirty="0" smtClean="0"/>
              <a:t>meriter</a:t>
            </a:r>
          </a:p>
          <a:p>
            <a:r>
              <a:rPr lang="sv-SE" dirty="0" smtClean="0"/>
              <a:t>Valet att göra detta eller inte beror också av möjlig alternativ </a:t>
            </a:r>
            <a:r>
              <a:rPr lang="sv-SE" dirty="0"/>
              <a:t>policy </a:t>
            </a:r>
            <a:r>
              <a:rPr lang="sv-SE" dirty="0" smtClean="0"/>
              <a:t>(attraktivitet</a:t>
            </a:r>
            <a:r>
              <a:rPr lang="sv-SE" dirty="0"/>
              <a:t>, effektivitet, kostnader, enkelhet i implementeringen och </a:t>
            </a:r>
            <a:r>
              <a:rPr lang="sv-SE" dirty="0" smtClean="0"/>
              <a:t>acceptans</a:t>
            </a:r>
          </a:p>
          <a:p>
            <a:r>
              <a:rPr lang="sv-SE" dirty="0" smtClean="0"/>
              <a:t>Inverkan </a:t>
            </a:r>
            <a:r>
              <a:rPr lang="sv-SE" dirty="0"/>
              <a:t>på kommunernas </a:t>
            </a:r>
            <a:r>
              <a:rPr lang="sv-SE" dirty="0" smtClean="0"/>
              <a:t>projektekonomi (markpris)</a:t>
            </a:r>
          </a:p>
          <a:p>
            <a:r>
              <a:rPr lang="sv-SE" dirty="0"/>
              <a:t>V</a:t>
            </a:r>
            <a:r>
              <a:rPr lang="sv-SE" dirty="0" smtClean="0"/>
              <a:t>issa </a:t>
            </a:r>
            <a:r>
              <a:rPr lang="sv-SE" dirty="0"/>
              <a:t>frågetecken relaterat till hyressättning, lägenhetsfördelning och reglering i avtal. </a:t>
            </a:r>
            <a:r>
              <a:rPr lang="sv-SE" dirty="0" smtClean="0"/>
              <a:t>Exemplet Örebro värdefullt</a:t>
            </a:r>
          </a:p>
          <a:p>
            <a:r>
              <a:rPr lang="sv-SE" dirty="0" smtClean="0"/>
              <a:t>Tar det för </a:t>
            </a:r>
            <a:r>
              <a:rPr lang="sv-SE" dirty="0"/>
              <a:t>lång tid och är för </a:t>
            </a:r>
            <a:r>
              <a:rPr lang="sv-SE" dirty="0" smtClean="0"/>
              <a:t>komplicerat? Eller behövs det mer </a:t>
            </a:r>
            <a:r>
              <a:rPr lang="sv-SE" dirty="0"/>
              <a:t>tid för att utveckla modellerna innan de kan införas i större </a:t>
            </a:r>
            <a:r>
              <a:rPr lang="sv-SE" dirty="0" smtClean="0"/>
              <a:t>skala</a:t>
            </a:r>
            <a:r>
              <a:rPr lang="sv-SE" dirty="0"/>
              <a:t>?</a:t>
            </a:r>
            <a:endParaRPr lang="sv-SE" dirty="0" smtClean="0"/>
          </a:p>
          <a:p>
            <a:r>
              <a:rPr lang="sv-SE" dirty="0" smtClean="0"/>
              <a:t>Nordisk jämförande studie våren 2022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789447" y="404813"/>
            <a:ext cx="2194620" cy="3901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9703" y="4388268"/>
            <a:ext cx="311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 smtClean="0"/>
              <a:t>Path</a:t>
            </a:r>
            <a:r>
              <a:rPr lang="sv-SE" sz="1000" dirty="0" smtClean="0"/>
              <a:t> from Paris to Tallinn, </a:t>
            </a:r>
            <a:r>
              <a:rPr lang="sv-SE" sz="1000" dirty="0" err="1" smtClean="0"/>
              <a:t>Avo-Himm</a:t>
            </a:r>
            <a:r>
              <a:rPr lang="sv-SE" sz="1000" dirty="0" smtClean="0"/>
              <a:t> </a:t>
            </a:r>
            <a:r>
              <a:rPr lang="sv-SE" sz="1000" dirty="0" err="1" smtClean="0"/>
              <a:t>Looveer</a:t>
            </a:r>
            <a:endParaRPr lang="sv-SE" sz="1000" dirty="0" smtClean="0"/>
          </a:p>
          <a:p>
            <a:pPr algn="ctr"/>
            <a:r>
              <a:rPr lang="sv-SE" sz="1000" dirty="0" err="1" smtClean="0"/>
              <a:t>Estonian</a:t>
            </a:r>
            <a:r>
              <a:rPr lang="sv-SE" sz="1000" dirty="0" smtClean="0"/>
              <a:t> Museum </a:t>
            </a:r>
            <a:r>
              <a:rPr lang="sv-SE" sz="1000" dirty="0" err="1" smtClean="0"/>
              <a:t>of</a:t>
            </a:r>
            <a:r>
              <a:rPr lang="sv-SE" sz="1000" dirty="0" smtClean="0"/>
              <a:t> </a:t>
            </a:r>
            <a:r>
              <a:rPr lang="sv-SE" sz="1000" dirty="0" err="1" smtClean="0"/>
              <a:t>Architecture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7962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11679</TotalTime>
  <Words>752</Words>
  <Application>Microsoft Office PowerPoint</Application>
  <PresentationFormat>On-screen Show (16:9)</PresentationFormat>
  <Paragraphs>111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Systemtypsnitt</vt:lpstr>
      <vt:lpstr>Wingdings</vt:lpstr>
      <vt:lpstr>KTH_PPT-mall</vt:lpstr>
      <vt:lpstr>Kommunala krav på lägre hyra och  sociala kontrakt i nyproduktion</vt:lpstr>
      <vt:lpstr>Initiativtagare till Bostad 2.0</vt:lpstr>
      <vt:lpstr>Frukostseminarier – Program hösten 2021</vt:lpstr>
      <vt:lpstr>Frukostseminarier – Program våren 2022</vt:lpstr>
      <vt:lpstr>Kommunala krav i nyproduktionen: Bostäder...</vt:lpstr>
      <vt:lpstr>Fyra svenska  varianter</vt:lpstr>
      <vt:lpstr>PowerPoint Presentation</vt:lpstr>
      <vt:lpstr>PowerPoint Presentation</vt:lpstr>
      <vt:lpstr>Slutsatser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Anna Stenberg</cp:lastModifiedBy>
  <cp:revision>553</cp:revision>
  <cp:lastPrinted>2019-09-05T13:47:56Z</cp:lastPrinted>
  <dcterms:created xsi:type="dcterms:W3CDTF">2019-02-11T09:39:15Z</dcterms:created>
  <dcterms:modified xsi:type="dcterms:W3CDTF">2021-12-10T08:35:56Z</dcterms:modified>
</cp:coreProperties>
</file>