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9" r:id="rId2"/>
    <p:sldId id="305" r:id="rId3"/>
    <p:sldId id="306" r:id="rId4"/>
    <p:sldId id="324" r:id="rId5"/>
    <p:sldId id="321" r:id="rId6"/>
    <p:sldId id="309" r:id="rId7"/>
    <p:sldId id="323" r:id="rId8"/>
    <p:sldId id="325" r:id="rId9"/>
    <p:sldId id="322" r:id="rId10"/>
    <p:sldId id="310" r:id="rId11"/>
    <p:sldId id="312" r:id="rId12"/>
    <p:sldId id="314" r:id="rId13"/>
    <p:sldId id="315" r:id="rId14"/>
    <p:sldId id="327" r:id="rId15"/>
    <p:sldId id="328" r:id="rId16"/>
    <p:sldId id="316" r:id="rId17"/>
    <p:sldId id="307" r:id="rId18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4A6"/>
    <a:srgbClr val="D02F80"/>
    <a:srgbClr val="62922E"/>
    <a:srgbClr val="D95999"/>
    <a:srgbClr val="AFC92B"/>
    <a:srgbClr val="5E87C0"/>
    <a:srgbClr val="848489"/>
    <a:srgbClr val="65656C"/>
    <a:srgbClr val="2191C4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5" autoAdjust="0"/>
    <p:restoredTop sz="86216" autoAdjust="0"/>
  </p:normalViewPr>
  <p:slideViewPr>
    <p:cSldViewPr snapToGrid="0">
      <p:cViewPr varScale="1">
        <p:scale>
          <a:sx n="114" d="100"/>
          <a:sy n="114" d="100"/>
        </p:scale>
        <p:origin x="121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04/02/2022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2022-02-04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70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69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9331F4D-CFBF-B743-B11A-1C8047D3CFB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58F791A-AC82-4241-9571-C01F81F86836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8947ABFC-334D-4740-BE63-0A994ACCB7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C1F2ABF-FD0A-7047-8941-99E4FF67871B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9F776FDA-E8EC-9045-BD9F-45209E3A805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7024E031-C178-924F-A947-E6AB347889C7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C9F9DC5-A524-D145-9011-37CC11C6EC2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4829C5F-978F-D747-8E8C-862213367E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2B47CF5B-7594-274E-B9E9-81D1789F4950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D1A397B8-832C-BE46-B490-8871281D0DD6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DE1FD1AF-8E22-CE4C-B838-C310A32D36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1DC6E4F4-0565-C244-8DCD-B715E7E69CD9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40184570-8C9F-D547-BFCF-47EDE34BE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61EED33-3876-6C46-A702-773D24B265C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D8A9A53-2174-6D4A-BBB7-03CDEA7B382A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3EF5D968-9105-C94D-BE78-C3D31395CC2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EC212671-72CA-9245-919A-6FA7C159FA15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A60D9C3-D2EA-4D42-87B8-128A9096F2C9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E94F348-690F-E540-9093-1C49199F26C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0F47886B-9D67-8945-B978-E3C3899954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B6E087E5-ED56-1F44-AB4D-4E5DC58625B2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FEAE9DDC-8E15-554D-A9F9-32C9FD82130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BBD191D5-8184-A045-B6FE-5411D0DCF5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DFBCE1C-D3B2-5F49-A340-D59567749FA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1A697A31-3F22-3D42-AAC2-3D75D7AB397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533B9DF-99E0-F148-98DF-1AE4E0DCB22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C0994CB-1562-C84A-BC07-C3E43368162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C45B92F-660A-FE46-AB66-EC8D8127EEE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6BFB85B6-8991-7A40-9E36-70642CC3997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DA01DD59-2BF2-D44E-92BC-D4F5118FF53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44860E-CE54-C645-8C96-DCC0027B385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040B73E1-2341-A342-9BFA-9F9DC4E47D90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C01C7D92-822D-F247-888A-51CDBE3208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5FEDA4E-E961-0D49-94DF-571AD02244A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90C081-1629-9147-9B51-6494A7B4DB18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EB32951-A8BB-ED4E-BAAB-C0E1FE85F8EB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0A8A807A-65D9-C54E-98D6-5949FCEA8DFA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C94C2C1C-9987-A64A-A424-C3C8AAF83EAE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BA62EF01-C788-684D-AEAC-5899616A01B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F52962C9-79CF-D24A-AFEF-4F2634BF4BF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F48E26C-2B9A-4442-BC4B-E4588287A02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0DCEE72-5D28-C148-828F-B74EE134472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23" name="Rak 122">
            <a:extLst>
              <a:ext uri="{FF2B5EF4-FFF2-40B4-BE49-F238E27FC236}">
                <a16:creationId xmlns:a16="http://schemas.microsoft.com/office/drawing/2014/main" id="{5097A8E5-A6B9-EE40-A302-C6CF112729E0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376363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5" name="Bildobjekt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051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4" y="2542658"/>
            <a:ext cx="8642351" cy="242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0863DBC1-93FB-FC4F-8A6E-D08EB15A346A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016C568-ADC6-B448-9875-EC43010139E3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15EAD1A5-2C50-F14C-A922-42AECE9F7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25FD33E-FA80-8E47-89FC-DCCC2A3C2D1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8F10E0A5-B8EE-BE47-BC4E-24E1DDB174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8EFCF7D-6529-C142-93C9-90598C42E62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9AF22970-B936-314A-824B-D4DF2AC4B85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60A421F4-0D3B-8043-8234-162B9DF4AEA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2DB35B1D-2369-204C-9135-78149F46965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F51D08D7-925E-C84D-8090-F610717A86D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E8F003AD-FABE-EE4D-BA89-B2742335EC11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ABB6F5C6-C885-7942-A935-9C0B32B8A98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E37A3EC7-B403-FB41-9F91-C41E66E1C3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5D35AD7-6B39-F943-A943-C994051A3591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F607BB48-BBCD-3647-80C2-C6260F62508D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3A00F74D-012D-744D-8CD4-86F3025176A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5EFBEB2-E669-4441-A2A7-8EA23B468366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78148B7-7D92-B443-9A7B-461278601ADC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33F102BC-AE06-C04F-ABBD-6954A9357DA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1168AA4-3F32-6345-AEAD-E2EF2358B8F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F2E7D3E-0E67-9A48-85F5-C51E73D428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34ECFF50-188A-EF4D-ABC2-ECFAF9D440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68676DE-7159-B449-A14D-06BBB64ECB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A435E150-EB57-B44A-8293-2C19C271A95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53C0B4FF-3765-4840-8E0A-9AA936D37216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0EFB5C-D38B-D849-AB68-371460E2B1D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71C6519-4CCC-D74C-A050-B08BE3BFE6AE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625C522-5195-CA45-9C5A-7279ED5AF4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B21F9AF9-65C3-BA4E-9064-122DC8A4A49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7D8AAB2F-C807-4C4C-871F-F2E3846FF9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CCC44B3-D0FF-D14E-A1C6-B6CFB2D2337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3E7AF6E4-A19E-CB48-A8B3-F17A97DA27E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4D7939D2-013B-8D43-AF56-65E8308D44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2B38132A-7F88-3148-A4FC-2DA07E2A634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5209F07D-76ED-C14B-B4D2-A7765896DEB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A32CA292-5FF0-A747-8736-F788E8B5030A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AF774941-1457-FE4F-99C0-D11026CE8C8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A552B882-FA01-D642-91BA-E072AF506A10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10860FD5-FD3F-A44E-A3A2-6ACBE91E3C41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7864E4F5-5000-7D43-8D12-8117255CB09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63FCD91C-D163-694C-A6A2-A8777BB9D7EF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C530E33C-0CCE-EA45-BFBA-21B929A17D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65" name="Rak 64">
            <a:extLst>
              <a:ext uri="{FF2B5EF4-FFF2-40B4-BE49-F238E27FC236}">
                <a16:creationId xmlns:a16="http://schemas.microsoft.com/office/drawing/2014/main" id="{FFF58A14-E24D-2646-87F0-D570B46FC445}"/>
              </a:ext>
            </a:extLst>
          </p:cNvPr>
          <p:cNvCxnSpPr>
            <a:cxnSpLocks/>
          </p:cNvCxnSpPr>
          <p:nvPr userDrawn="1"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ubrik 1">
            <a:extLst>
              <a:ext uri="{FF2B5EF4-FFF2-40B4-BE49-F238E27FC236}">
                <a16:creationId xmlns:a16="http://schemas.microsoft.com/office/drawing/2014/main" id="{3997965E-37C7-4D41-8C47-88DEC7D85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548" y="1079437"/>
            <a:ext cx="8181215" cy="643695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67" name="Underrubrik 2">
            <a:extLst>
              <a:ext uri="{FF2B5EF4-FFF2-40B4-BE49-F238E27FC236}">
                <a16:creationId xmlns:a16="http://schemas.microsoft.com/office/drawing/2014/main" id="{BE9565E6-B7A1-5E48-B793-BFB8048C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48" y="1723132"/>
            <a:ext cx="8181215" cy="711031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2400"/>
            <a:ext cx="7559674" cy="361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116000"/>
            <a:ext cx="3427344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116000"/>
            <a:ext cx="3427341" cy="3781438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458000"/>
            <a:ext cx="3427344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0" y="1458000"/>
            <a:ext cx="3427341" cy="326640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051200"/>
            <a:ext cx="3427342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051200"/>
            <a:ext cx="3427341" cy="327722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2688"/>
            <a:ext cx="8642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5" y="1183342"/>
            <a:ext cx="4282057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1119" y="1183342"/>
            <a:ext cx="4282055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8FC9BCA9-8112-B140-ADE9-6824270029CC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CC0A999-4F7B-8C4E-8149-C4EAA0A4A500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69D53D63-D667-E84D-A90C-8D11EC9E4B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9B6D8BC4-515D-A14B-BF16-35FC559D15C0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6A8074B4-32D4-7D4D-99B1-C1E5BCA4C294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5DF1CC6E-E23D-7846-B935-B6D685DE5D3F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E0344D03-8FC1-6B4D-BBDE-3DAE45779BC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1ADEEFC8-FFFE-B543-9D4F-F5E7FFED095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F8D556CD-9A22-3549-83E4-AC3754C40CA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483B93B1-26EF-844F-BD73-0AB10B74D5DE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ktangel 61">
                <a:extLst>
                  <a:ext uri="{FF2B5EF4-FFF2-40B4-BE49-F238E27FC236}">
                    <a16:creationId xmlns:a16="http://schemas.microsoft.com/office/drawing/2014/main" id="{54D47BB5-122C-2748-A219-5604D6DB5EAD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9F3589B-0BFD-5640-9CF3-FAF5F7063F1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BFB3C6E5-14B8-784E-8FB1-95AADD2564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8FF3B2D3-7968-8841-B69E-C92F6F3831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9C6FD4FD-051C-7D44-A009-64B5F0CF97F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122B4FC-27BC-B84C-9081-BA4D2B8110D6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2B70FAB-C9FA-2A44-9029-57E8DB42286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A5278468-9F40-3949-88D4-236CB2B2ABC3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14A7F17F-2E72-7B46-9CD0-02CCB8739B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3801361-770D-6F40-89DC-EB545DDB8AF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08944139-F9F3-7943-BCEB-BE4B04164A2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A4FBAF0-741B-2149-90C7-535640089BF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58807A2E-9697-D74B-98B0-162AE36550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81418C15-36C2-3E44-A14C-7074CE4485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44833AF8-4999-7D4F-AE3B-8B0F9A33DFD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FF4139E5-A452-9845-824A-43F6502DE50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183BB7F3-8509-4B45-9508-7FA6F428C163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DE036BB2-A884-814F-B716-7468FF3E193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C10D231-9633-4D40-8745-05CD67ACEB58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A536BF-0D41-6E4F-985C-BE1F16D015F7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BA63BD33-740B-0441-BEB3-D86ED464D5A4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56D57299-ADB2-AF45-A47F-34F0365988C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50B193BD-04F2-AD45-A802-45224EFD42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B412C8AC-CE2A-8848-A20D-226D21F4CB5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C864472-CE46-9A45-8003-AF4F1FF1F46F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A55052CE-8A2D-5242-87E6-5FAE68A5F45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C5C802A8-B3EB-504F-B960-8D1EB66A1C5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5EABCF9-7B70-3043-AFE1-619D293FE11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479CB243-E35B-754D-AE34-43FD1DBAB31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36D23C6-AA93-C048-892B-A29832BC0F45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099F8E46-00A7-9B49-BA0B-443C1B18F61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1F014AEE-BA9C-5B4F-A52F-FFC2BFC66238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625600" y="27255788"/>
            <a:ext cx="3957796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47666" y="4891747"/>
            <a:ext cx="864550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251752"/>
            <a:ext cx="7552857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000" y="1112400"/>
            <a:ext cx="7572358" cy="3609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indent="-222250" algn="l" rtl="0" eaLnBrk="1" fontAlgn="base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69925" indent="-2238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Systemtypsnitt"/>
        <a:buChar char="&gt;"/>
        <a:tabLst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46138" indent="-176213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12838" indent="-2667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36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5602" userDrawn="1">
          <p15:clr>
            <a:srgbClr val="F26B43"/>
          </p15:clr>
        </p15:guide>
        <p15:guide id="12" pos="667" userDrawn="1">
          <p15:clr>
            <a:srgbClr val="F26B43"/>
          </p15:clr>
        </p15:guide>
        <p15:guide id="13" pos="580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76" userDrawn="1">
          <p15:clr>
            <a:srgbClr val="F26B43"/>
          </p15:clr>
        </p15:guide>
        <p15:guide id="17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3D575AD-A6D0-2241-A561-4452AE5A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3" y="693705"/>
            <a:ext cx="7149682" cy="67387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sv-SE" sz="2400" dirty="0"/>
              <a:t>Lokala tolkningar av plan- och byggprocesser och dialoger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417C881-2E99-E74E-90C7-0F59F15961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4656" y="2346959"/>
            <a:ext cx="3427344" cy="1152578"/>
          </a:xfrm>
        </p:spPr>
        <p:txBody>
          <a:bodyPr/>
          <a:lstStyle/>
          <a:p>
            <a:r>
              <a:rPr lang="sv-SE" dirty="0"/>
              <a:t>Anna </a:t>
            </a:r>
            <a:r>
              <a:rPr lang="sv-SE" dirty="0" err="1"/>
              <a:t>Hrdlicka</a:t>
            </a:r>
            <a:r>
              <a:rPr lang="sv-SE" dirty="0"/>
              <a:t>, doktorand, KTH</a:t>
            </a:r>
          </a:p>
          <a:p>
            <a:r>
              <a:rPr lang="sv-SE" dirty="0"/>
              <a:t>Johan Larsson, jurist, Landahl Advokatbyrå</a:t>
            </a:r>
          </a:p>
          <a:p>
            <a:r>
              <a:rPr lang="sv-SE" dirty="0"/>
              <a:t>Anna Palm, senor konsult, </a:t>
            </a:r>
            <a:r>
              <a:rPr lang="sv-SE" dirty="0" err="1"/>
              <a:t>fd</a:t>
            </a:r>
            <a:r>
              <a:rPr lang="sv-SE" dirty="0"/>
              <a:t> kommunalråd i Höörs kommun</a:t>
            </a:r>
          </a:p>
          <a:p>
            <a:endParaRPr lang="sv-SE" dirty="0"/>
          </a:p>
          <a:p>
            <a:r>
              <a:rPr lang="sv-SE" dirty="0"/>
              <a:t>Moderator: Mats Wilhelmsson, professor KTH</a:t>
            </a: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18D3E5BA-4FD0-A64C-A123-ACE4818BB0A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31" y="2400976"/>
            <a:ext cx="3427413" cy="2286727"/>
          </a:xfr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298A0F15-CBE4-9C41-9F71-3019812B89BE}"/>
              </a:ext>
            </a:extLst>
          </p:cNvPr>
          <p:cNvSpPr txBox="1">
            <a:spLocks/>
          </p:cNvSpPr>
          <p:nvPr/>
        </p:nvSpPr>
        <p:spPr>
          <a:xfrm>
            <a:off x="1060463" y="1731524"/>
            <a:ext cx="8181215" cy="343060"/>
          </a:xfrm>
          <a:prstGeom prst="rect">
            <a:avLst/>
          </a:prstGeom>
        </p:spPr>
        <p:txBody>
          <a:bodyPr/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Bostad 2.0 – Frukostseminarium – 4 februari 2022</a:t>
            </a:r>
          </a:p>
        </p:txBody>
      </p:sp>
    </p:spTree>
    <p:extLst>
      <p:ext uri="{BB962C8B-B14F-4D97-AF65-F5344CB8AC3E}">
        <p14:creationId xmlns:p14="http://schemas.microsoft.com/office/powerpoint/2010/main" val="11654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C26A0E-D09F-DB48-BDF7-256B68B2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Teori och praktik: </a:t>
            </a:r>
            <a:r>
              <a:rPr lang="sv-SE" dirty="0" err="1"/>
              <a:t>dpl</a:t>
            </a:r>
            <a:r>
              <a:rPr lang="sv-SE" dirty="0"/>
              <a:t> en linjär historia? </a:t>
            </a: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E1459061-7903-A54D-9D5A-96B1F5EFC8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81748"/>
            <a:ext cx="8382000" cy="3810000"/>
          </a:xfrm>
        </p:spPr>
      </p:pic>
    </p:spTree>
    <p:extLst>
      <p:ext uri="{BB962C8B-B14F-4D97-AF65-F5344CB8AC3E}">
        <p14:creationId xmlns:p14="http://schemas.microsoft.com/office/powerpoint/2010/main" val="26398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C26A0E-D09F-DB48-BDF7-256B68B2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Teori och praktik: Urval och metod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EA9BEEFA-0B52-764B-ABE7-3433C5B7263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6" y="937219"/>
            <a:ext cx="4992967" cy="3663356"/>
          </a:xfrm>
        </p:spPr>
      </p:pic>
      <p:sp>
        <p:nvSpPr>
          <p:cNvPr id="5" name="Platshållare för innehåll 7">
            <a:extLst>
              <a:ext uri="{FF2B5EF4-FFF2-40B4-BE49-F238E27FC236}">
                <a16:creationId xmlns:a16="http://schemas.microsoft.com/office/drawing/2014/main" id="{D95FF4FF-AA08-BB49-94AD-28F5C5F8930A}"/>
              </a:ext>
            </a:extLst>
          </p:cNvPr>
          <p:cNvSpPr txBox="1">
            <a:spLocks/>
          </p:cNvSpPr>
          <p:nvPr/>
        </p:nvSpPr>
        <p:spPr>
          <a:xfrm>
            <a:off x="1062000" y="2007220"/>
            <a:ext cx="3744778" cy="2717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Kommunerna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Metod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Komplettering</a:t>
            </a:r>
          </a:p>
          <a:p>
            <a:pPr marL="22225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87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C26A0E-D09F-DB48-BDF7-256B68B2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Teori och praktik: Intervjuerna</a:t>
            </a:r>
          </a:p>
        </p:txBody>
      </p:sp>
      <p:sp>
        <p:nvSpPr>
          <p:cNvPr id="5" name="Platshållare för innehåll 7">
            <a:extLst>
              <a:ext uri="{FF2B5EF4-FFF2-40B4-BE49-F238E27FC236}">
                <a16:creationId xmlns:a16="http://schemas.microsoft.com/office/drawing/2014/main" id="{16198648-D591-AC49-9730-803420B71889}"/>
              </a:ext>
            </a:extLst>
          </p:cNvPr>
          <p:cNvSpPr txBox="1">
            <a:spLocks/>
          </p:cNvSpPr>
          <p:nvPr/>
        </p:nvSpPr>
        <p:spPr>
          <a:xfrm>
            <a:off x="1060462" y="1293540"/>
            <a:ext cx="3926671" cy="324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Tjänstepersoner</a:t>
            </a:r>
          </a:p>
          <a:p>
            <a:pPr marL="731838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Citat:</a:t>
            </a:r>
          </a:p>
          <a:p>
            <a:pPr marL="731838" lvl="1" indent="-285750">
              <a:buFont typeface="Arial" panose="020B0604020202020204" pitchFamily="34" charset="0"/>
              <a:buChar char="•"/>
            </a:pPr>
            <a:r>
              <a:rPr lang="sv-SE" dirty="0"/>
              <a:t>”det går inte att ha en speciell process, alla planer är olika”</a:t>
            </a:r>
          </a:p>
          <a:p>
            <a:pPr marL="731838" lvl="1" indent="-285750">
              <a:buFont typeface="Arial" panose="020B0604020202020204" pitchFamily="34" charset="0"/>
              <a:buChar char="•"/>
            </a:pPr>
            <a:r>
              <a:rPr lang="sv-SE" dirty="0"/>
              <a:t>”vi hade en metod men den är så krånglig”</a:t>
            </a:r>
          </a:p>
          <a:p>
            <a:pPr marL="731838" lvl="1" indent="-285750">
              <a:buFont typeface="Arial" panose="020B0604020202020204" pitchFamily="34" charset="0"/>
              <a:buChar char="•"/>
            </a:pPr>
            <a:r>
              <a:rPr lang="sv-SE" dirty="0"/>
              <a:t>”det är vi tjänstemän som bestämmer om det ska hållas dialog. Det finns ingen över oss” </a:t>
            </a:r>
          </a:p>
          <a:p>
            <a:pPr lvl="1"/>
            <a:endParaRPr lang="sv-SE" dirty="0"/>
          </a:p>
        </p:txBody>
      </p:sp>
      <p:sp>
        <p:nvSpPr>
          <p:cNvPr id="6" name="Platshållare för innehåll 7">
            <a:extLst>
              <a:ext uri="{FF2B5EF4-FFF2-40B4-BE49-F238E27FC236}">
                <a16:creationId xmlns:a16="http://schemas.microsoft.com/office/drawing/2014/main" id="{AE9C97FC-10F3-684A-9846-8B67A4425D3D}"/>
              </a:ext>
            </a:extLst>
          </p:cNvPr>
          <p:cNvSpPr txBox="1">
            <a:spLocks/>
          </p:cNvSpPr>
          <p:nvPr/>
        </p:nvSpPr>
        <p:spPr>
          <a:xfrm>
            <a:off x="4834932" y="1293541"/>
            <a:ext cx="3778388" cy="3207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Politiker</a:t>
            </a:r>
          </a:p>
          <a:p>
            <a:pPr marL="731838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Citat: </a:t>
            </a:r>
          </a:p>
          <a:p>
            <a:pPr marL="731838" lvl="1" indent="-285750">
              <a:buFont typeface="Arial" panose="020B0604020202020204" pitchFamily="34" charset="0"/>
              <a:buChar char="•"/>
            </a:pPr>
            <a:r>
              <a:rPr lang="sv-SE" dirty="0"/>
              <a:t>”Jag hade ingen aning om att samhällsbyggande var så mycket”</a:t>
            </a:r>
          </a:p>
          <a:p>
            <a:pPr marL="731838" lvl="1" indent="-285750">
              <a:buFont typeface="Arial" panose="020B0604020202020204" pitchFamily="34" charset="0"/>
              <a:buChar char="•"/>
            </a:pPr>
            <a:r>
              <a:rPr lang="sv-SE" dirty="0"/>
              <a:t>”Vi använder strukturplaner, det är mellansteget mellan översiktsplan och detaljplan”. </a:t>
            </a:r>
          </a:p>
          <a:p>
            <a:pPr marL="731838" lvl="1" indent="-285750">
              <a:buFont typeface="Arial" panose="020B0604020202020204" pitchFamily="34" charset="0"/>
              <a:buChar char="•"/>
            </a:pPr>
            <a:r>
              <a:rPr lang="sv-SE" dirty="0"/>
              <a:t>”Vi har inte så mycket inflytande”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33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C26A0E-D09F-DB48-BDF7-256B68B2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det som är så svårt?</a:t>
            </a:r>
          </a:p>
        </p:txBody>
      </p:sp>
      <p:sp>
        <p:nvSpPr>
          <p:cNvPr id="5" name="Platshållare för innehåll 7">
            <a:extLst>
              <a:ext uri="{FF2B5EF4-FFF2-40B4-BE49-F238E27FC236}">
                <a16:creationId xmlns:a16="http://schemas.microsoft.com/office/drawing/2014/main" id="{6E7F0CE5-6A8F-F240-AFA3-FAFB5C3E57DD}"/>
              </a:ext>
            </a:extLst>
          </p:cNvPr>
          <p:cNvSpPr txBox="1">
            <a:spLocks/>
          </p:cNvSpPr>
          <p:nvPr/>
        </p:nvSpPr>
        <p:spPr>
          <a:xfrm>
            <a:off x="5053232" y="1940312"/>
            <a:ext cx="3744778" cy="278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Traditioner och planering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Processen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Implementation</a:t>
            </a:r>
          </a:p>
          <a:p>
            <a:pPr lvl="1"/>
            <a:endParaRPr lang="sv-SE" dirty="0"/>
          </a:p>
        </p:txBody>
      </p:sp>
      <p:pic>
        <p:nvPicPr>
          <p:cNvPr id="6" name="Platshållare för innehåll 4">
            <a:extLst>
              <a:ext uri="{FF2B5EF4-FFF2-40B4-BE49-F238E27FC236}">
                <a16:creationId xmlns:a16="http://schemas.microsoft.com/office/drawing/2014/main" id="{3917338B-8B18-1748-B6A6-03D55A8D8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3" y="1051585"/>
            <a:ext cx="3581400" cy="3695700"/>
          </a:xfrm>
        </p:spPr>
      </p:pic>
    </p:spTree>
    <p:extLst>
      <p:ext uri="{BB962C8B-B14F-4D97-AF65-F5344CB8AC3E}">
        <p14:creationId xmlns:p14="http://schemas.microsoft.com/office/powerpoint/2010/main" val="15500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C26A0E-D09F-DB48-BDF7-256B68B2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Systematik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8717D61-DD4B-684F-991A-2D585E1F07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13" y="1221468"/>
            <a:ext cx="6763125" cy="3498814"/>
          </a:xfrm>
        </p:spPr>
      </p:pic>
    </p:spTree>
    <p:extLst>
      <p:ext uri="{BB962C8B-B14F-4D97-AF65-F5344CB8AC3E}">
        <p14:creationId xmlns:p14="http://schemas.microsoft.com/office/powerpoint/2010/main" val="42943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C26A0E-D09F-DB48-BDF7-256B68B2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Styrdokument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06DCE61-439C-5143-9009-506C8139E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02" y="1544595"/>
            <a:ext cx="8417989" cy="334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C26A0E-D09F-DB48-BDF7-256B68B2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går att göra annorlunda?: 2.0…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7839D37-407C-3C4E-A2A0-E359668BD3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ECEE199-ED50-0840-B253-7A4328C04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5" name="Platshållare för bild 5">
            <a:extLst>
              <a:ext uri="{FF2B5EF4-FFF2-40B4-BE49-F238E27FC236}">
                <a16:creationId xmlns:a16="http://schemas.microsoft.com/office/drawing/2014/main" id="{A5B01EF0-CA08-3340-B4F0-651559204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967448"/>
            <a:ext cx="8369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B4BFAC7-D590-274A-8D21-DFD90D72B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70" y="0"/>
            <a:ext cx="6835930" cy="456084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60DB1B1-CA3C-494D-81B9-46479A92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22" y="4148455"/>
            <a:ext cx="6476012" cy="673874"/>
          </a:xfrm>
        </p:spPr>
        <p:txBody>
          <a:bodyPr/>
          <a:lstStyle/>
          <a:p>
            <a:r>
              <a:rPr lang="sv-SE" sz="5400" dirty="0" err="1"/>
              <a:t>kth.se</a:t>
            </a:r>
            <a:r>
              <a:rPr lang="sv-SE" sz="5400" dirty="0"/>
              <a:t>/bostad2noll</a:t>
            </a:r>
          </a:p>
        </p:txBody>
      </p:sp>
    </p:spTree>
    <p:extLst>
      <p:ext uri="{BB962C8B-B14F-4D97-AF65-F5344CB8AC3E}">
        <p14:creationId xmlns:p14="http://schemas.microsoft.com/office/powerpoint/2010/main" val="7798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99A9E3-1DA9-7A40-BC1D-8BE0D8F7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5" y="2015082"/>
            <a:ext cx="7552857" cy="673874"/>
          </a:xfrm>
        </p:spPr>
        <p:txBody>
          <a:bodyPr/>
          <a:lstStyle/>
          <a:p>
            <a:r>
              <a:rPr lang="sv-SE" dirty="0"/>
              <a:t>Initiativtagare till Bostad 2.0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9F00FF-E6EB-4942-BA91-F126C60BE4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9525" y="2772138"/>
            <a:ext cx="3427344" cy="3781438"/>
          </a:xfrm>
        </p:spPr>
        <p:txBody>
          <a:bodyPr/>
          <a:lstStyle/>
          <a:p>
            <a:r>
              <a:rPr lang="sv-SE" dirty="0"/>
              <a:t>Stockholms Stadshus</a:t>
            </a:r>
          </a:p>
          <a:p>
            <a:r>
              <a:rPr lang="sv-SE" dirty="0"/>
              <a:t>SKB</a:t>
            </a:r>
          </a:p>
          <a:p>
            <a:r>
              <a:rPr lang="sv-SE" dirty="0"/>
              <a:t>JM</a:t>
            </a:r>
          </a:p>
          <a:p>
            <a:r>
              <a:rPr lang="sv-SE" dirty="0"/>
              <a:t>OBOS</a:t>
            </a:r>
          </a:p>
          <a:p>
            <a:r>
              <a:rPr lang="sv-SE" dirty="0"/>
              <a:t>Stockholms studentbostäder</a:t>
            </a:r>
          </a:p>
          <a:p>
            <a:r>
              <a:rPr lang="sv-SE" dirty="0"/>
              <a:t>LE Lundbergföretagen</a:t>
            </a:r>
          </a:p>
          <a:p>
            <a:r>
              <a:rPr lang="sv-SE" dirty="0"/>
              <a:t>Svensk Mäklarstatistik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FD2D2C-D658-E041-891B-18738FDB64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61951" y="2802333"/>
            <a:ext cx="3427341" cy="1482109"/>
          </a:xfrm>
        </p:spPr>
        <p:txBody>
          <a:bodyPr/>
          <a:lstStyle/>
          <a:p>
            <a:r>
              <a:rPr lang="sv-SE" dirty="0"/>
              <a:t>SABO</a:t>
            </a:r>
          </a:p>
          <a:p>
            <a:r>
              <a:rPr lang="sv-SE" dirty="0"/>
              <a:t>Helsingborgshem </a:t>
            </a:r>
          </a:p>
          <a:p>
            <a:r>
              <a:rPr lang="sv-SE" dirty="0"/>
              <a:t>Wallenstam </a:t>
            </a:r>
          </a:p>
          <a:p>
            <a:r>
              <a:rPr lang="sv-SE" dirty="0"/>
              <a:t>Einar Mattsson</a:t>
            </a:r>
          </a:p>
          <a:p>
            <a:r>
              <a:rPr lang="sv-SE" dirty="0"/>
              <a:t>NCC</a:t>
            </a:r>
          </a:p>
          <a:p>
            <a:r>
              <a:rPr lang="sv-SE" dirty="0" err="1"/>
              <a:t>Veidekke</a:t>
            </a:r>
            <a:endParaRPr lang="sv-SE" dirty="0"/>
          </a:p>
          <a:p>
            <a:r>
              <a:rPr lang="sv-SE" dirty="0"/>
              <a:t>BI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9A6C01D-F4DA-AC47-B965-F6EA4DE1C9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60"/>
          <a:stretch/>
        </p:blipFill>
        <p:spPr>
          <a:xfrm>
            <a:off x="1279525" y="-11135"/>
            <a:ext cx="7013417" cy="1837853"/>
          </a:xfrm>
          <a:prstGeom prst="rect">
            <a:avLst/>
          </a:prstGeom>
        </p:spPr>
      </p:pic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B7FE1F3F-A66E-8447-8A4B-070BE35A7B70}"/>
              </a:ext>
            </a:extLst>
          </p:cNvPr>
          <p:cNvSpPr txBox="1">
            <a:spLocks/>
          </p:cNvSpPr>
          <p:nvPr/>
        </p:nvSpPr>
        <p:spPr>
          <a:xfrm>
            <a:off x="6150804" y="2462879"/>
            <a:ext cx="3427341" cy="1482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/>
          </a:p>
          <a:p>
            <a:r>
              <a:rPr lang="sv-SE" dirty="0" err="1"/>
              <a:t>Willhem</a:t>
            </a:r>
            <a:endParaRPr lang="sv-SE" dirty="0"/>
          </a:p>
          <a:p>
            <a:r>
              <a:rPr lang="sv-SE" dirty="0" err="1"/>
              <a:t>Rikshem</a:t>
            </a:r>
            <a:endParaRPr lang="sv-SE" dirty="0"/>
          </a:p>
          <a:p>
            <a:r>
              <a:rPr lang="sv-SE" dirty="0"/>
              <a:t>HSB</a:t>
            </a:r>
          </a:p>
          <a:p>
            <a:r>
              <a:rPr lang="sv-SE" dirty="0"/>
              <a:t>Hyresgästföreningen</a:t>
            </a:r>
          </a:p>
          <a:p>
            <a:r>
              <a:rPr lang="sv-SE" dirty="0"/>
              <a:t>Skanska</a:t>
            </a:r>
          </a:p>
          <a:p>
            <a:r>
              <a:rPr lang="sv-SE" dirty="0"/>
              <a:t>Fastighetsägarna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03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6C37332-C05A-6D4F-A99E-261FC3B9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r="27835"/>
          <a:stretch/>
        </p:blipFill>
        <p:spPr>
          <a:xfrm>
            <a:off x="7949753" y="0"/>
            <a:ext cx="1449654" cy="53225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DB6B753-C725-A74F-BA57-75DFA4E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Frukostseminarier – Program våren 2022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4BCF37-2C2F-A447-82A9-BEB3793F0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7591" y="1131573"/>
            <a:ext cx="6658124" cy="3612000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solidFill>
                  <a:schemeClr val="bg2"/>
                </a:solidFill>
              </a:rPr>
              <a:t>21 januari		Vad driver hyresgästers sopsortering i bostadsfastigheter?</a:t>
            </a:r>
          </a:p>
          <a:p>
            <a:pPr marL="0" indent="0">
              <a:buNone/>
            </a:pPr>
            <a:r>
              <a:rPr lang="sv-SE" sz="1400" dirty="0">
                <a:solidFill>
                  <a:srgbClr val="D02F80"/>
                </a:solidFill>
              </a:rPr>
              <a:t>4 februari		Lokala tolkningar av plan- och byggprocesser och dialoger</a:t>
            </a:r>
          </a:p>
          <a:p>
            <a:pPr marL="0" indent="0">
              <a:buNone/>
            </a:pPr>
            <a:r>
              <a:rPr lang="sv-SE" sz="1400" dirty="0">
                <a:solidFill>
                  <a:schemeClr val="dk1"/>
                </a:solidFill>
              </a:rPr>
              <a:t>18 februari		Vad vet vi om efterfrågan på hyressubventionerade 			lägenheter?</a:t>
            </a:r>
          </a:p>
          <a:p>
            <a:pPr marL="0" indent="0">
              <a:buNone/>
            </a:pPr>
            <a:r>
              <a:rPr lang="sv-SE" sz="1400" dirty="0">
                <a:solidFill>
                  <a:schemeClr val="dk1"/>
                </a:solidFill>
              </a:rPr>
              <a:t>18 mars 		Hinder för byggherrars implementering av kommunala 			hållbarhetskrav i hållbarhetsprofilerade stadsdelar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1 april		</a:t>
            </a:r>
            <a:r>
              <a:rPr lang="sv-SE" sz="1400" dirty="0"/>
              <a:t>Effekten av interventioner i staden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29 april		Är hållbarhetsfrågorna med från detaljplan till bygglov?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13 maj 		</a:t>
            </a:r>
            <a:r>
              <a:rPr lang="sv-SE" sz="1400" dirty="0"/>
              <a:t>Nya typer av upplåtelseformer för bostäder: Vad innebär 			de och vad ska de bidra med?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sv-SE" sz="1400" dirty="0">
                <a:solidFill>
                  <a:schemeClr val="dk1"/>
                </a:solidFill>
              </a:rPr>
              <a:t>10 juni		Olika kvantitativa modeller för prognostisering av 			bostadspriser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724D29-2548-3441-815F-CCA95152EF4F}"/>
              </a:ext>
            </a:extLst>
          </p:cNvPr>
          <p:cNvSpPr txBox="1">
            <a:spLocks/>
          </p:cNvSpPr>
          <p:nvPr/>
        </p:nvSpPr>
        <p:spPr>
          <a:xfrm>
            <a:off x="1060463" y="788513"/>
            <a:ext cx="8181215" cy="343060"/>
          </a:xfrm>
          <a:prstGeom prst="rect">
            <a:avLst/>
          </a:prstGeom>
        </p:spPr>
        <p:txBody>
          <a:bodyPr/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/>
              <a:t>Fredagar ojämna veckor, med uppehåll för helger och klämdagar</a:t>
            </a:r>
          </a:p>
        </p:txBody>
      </p:sp>
    </p:spTree>
    <p:extLst>
      <p:ext uri="{BB962C8B-B14F-4D97-AF65-F5344CB8AC3E}">
        <p14:creationId xmlns:p14="http://schemas.microsoft.com/office/powerpoint/2010/main" val="14698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B009C5-1CC0-584B-99DD-235D8A7E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00" y="82164"/>
            <a:ext cx="7552857" cy="673874"/>
          </a:xfrm>
        </p:spPr>
        <p:txBody>
          <a:bodyPr/>
          <a:lstStyle/>
          <a:p>
            <a:r>
              <a:rPr lang="sv-SE" dirty="0"/>
              <a:t>Projektet i korthet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8384F9F7-7955-2D4F-A3C0-07473BA491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2000" y="1929160"/>
            <a:ext cx="3744778" cy="2795239"/>
          </a:xfrm>
        </p:spPr>
        <p:txBody>
          <a:bodyPr/>
          <a:lstStyle/>
          <a:p>
            <a:r>
              <a:rPr lang="sv-SE" dirty="0"/>
              <a:t>Projektet i korthet</a:t>
            </a:r>
          </a:p>
          <a:p>
            <a:r>
              <a:rPr lang="sv-SE" dirty="0"/>
              <a:t>Teori och praktik</a:t>
            </a:r>
          </a:p>
          <a:p>
            <a:r>
              <a:rPr lang="sv-SE" dirty="0"/>
              <a:t>Varför är det så svårt?</a:t>
            </a:r>
          </a:p>
          <a:p>
            <a:r>
              <a:rPr lang="sv-SE" dirty="0"/>
              <a:t>Vad kan man göra annorlunda?</a:t>
            </a:r>
          </a:p>
          <a:p>
            <a:endParaRPr lang="sv-SE" dirty="0"/>
          </a:p>
          <a:p>
            <a:pPr lvl="1"/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7DCABFE-6047-CB4A-8D41-DE422ED46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88" y="-49638"/>
            <a:ext cx="3539310" cy="49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4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B009C5-1CC0-584B-99DD-235D8A7E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Projektet i korthet: Varför dialog?</a:t>
            </a:r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B43B73AB-F77C-3949-9A8B-936ECD8D280D}"/>
              </a:ext>
            </a:extLst>
          </p:cNvPr>
          <p:cNvSpPr txBox="1">
            <a:spLocks/>
          </p:cNvSpPr>
          <p:nvPr/>
        </p:nvSpPr>
        <p:spPr>
          <a:xfrm>
            <a:off x="4836891" y="1706136"/>
            <a:ext cx="3744778" cy="2881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För att lyfta fram möjligheten till inflytande och påverkan </a:t>
            </a:r>
          </a:p>
          <a:p>
            <a:r>
              <a:rPr lang="sv-SE" dirty="0"/>
              <a:t>”Ökad demokrati”!?</a:t>
            </a:r>
          </a:p>
          <a:p>
            <a:r>
              <a:rPr lang="sv-SE" dirty="0"/>
              <a:t>Syftet med dialogen?</a:t>
            </a:r>
          </a:p>
          <a:p>
            <a:r>
              <a:rPr lang="sv-SE" dirty="0"/>
              <a:t>Lagens mening enligt PBL kap 5</a:t>
            </a:r>
          </a:p>
          <a:p>
            <a:endParaRPr lang="sv-SE" dirty="0"/>
          </a:p>
          <a:p>
            <a:pPr lvl="1"/>
            <a:endParaRPr lang="sv-SE" dirty="0"/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97244528-951B-2C40-AB27-754DDD297D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1" y="1082358"/>
            <a:ext cx="4062019" cy="3611562"/>
          </a:xfrm>
        </p:spPr>
      </p:pic>
    </p:spTree>
    <p:extLst>
      <p:ext uri="{BB962C8B-B14F-4D97-AF65-F5344CB8AC3E}">
        <p14:creationId xmlns:p14="http://schemas.microsoft.com/office/powerpoint/2010/main" val="315210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B009C5-1CC0-584B-99DD-235D8A7E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Projektet i korthet: Arnsteins trappa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E43B049-25E4-754C-BF5B-5CF1D5FEF3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36" y="1073907"/>
            <a:ext cx="2369101" cy="3708158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1482A69-8AFF-3F4E-8478-CFA215B95AB4}"/>
              </a:ext>
            </a:extLst>
          </p:cNvPr>
          <p:cNvSpPr txBox="1"/>
          <p:nvPr/>
        </p:nvSpPr>
        <p:spPr>
          <a:xfrm>
            <a:off x="1060463" y="1680519"/>
            <a:ext cx="45989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 </a:t>
            </a:r>
            <a:r>
              <a:rPr lang="sv-SE" dirty="0" err="1"/>
              <a:t>Ladder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Citizen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Sherry Arnstein, HUD, </a:t>
            </a:r>
            <a:r>
              <a:rPr lang="sv-SE" dirty="0" err="1"/>
              <a:t>Department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Housing</a:t>
            </a:r>
            <a:r>
              <a:rPr lang="sv-SE" dirty="0"/>
              <a:t>, </a:t>
            </a:r>
            <a:r>
              <a:rPr lang="sv-SE" dirty="0" err="1"/>
              <a:t>Education</a:t>
            </a:r>
            <a:r>
              <a:rPr lang="sv-SE" dirty="0"/>
              <a:t> and </a:t>
            </a:r>
            <a:r>
              <a:rPr lang="sv-SE" dirty="0" err="1"/>
              <a:t>Wellfare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Renoveringsprojekt i New York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”Avsiktligt provokativ”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45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B009C5-1CC0-584B-99DD-235D8A7E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Projektet i korthet: ”</a:t>
            </a:r>
            <a:r>
              <a:rPr lang="sv-SE" dirty="0" err="1"/>
              <a:t>google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…”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4C9773D-0B02-7643-B8D8-BA2439673F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2" y="1112838"/>
            <a:ext cx="6418027" cy="3611562"/>
          </a:xfrm>
        </p:spPr>
      </p:pic>
    </p:spTree>
    <p:extLst>
      <p:ext uri="{BB962C8B-B14F-4D97-AF65-F5344CB8AC3E}">
        <p14:creationId xmlns:p14="http://schemas.microsoft.com/office/powerpoint/2010/main" val="226690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B009C5-1CC0-584B-99DD-235D8A7E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Projektet i korthet: Det skrivna ordet?</a:t>
            </a:r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B43B73AB-F77C-3949-9A8B-936ECD8D280D}"/>
              </a:ext>
            </a:extLst>
          </p:cNvPr>
          <p:cNvSpPr txBox="1">
            <a:spLocks/>
          </p:cNvSpPr>
          <p:nvPr/>
        </p:nvSpPr>
        <p:spPr>
          <a:xfrm>
            <a:off x="4836891" y="1706136"/>
            <a:ext cx="3744778" cy="2881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2250" indent="-2222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925" indent="-2238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Systemtypsnitt"/>
              <a:buChar char="&gt;"/>
              <a:tabLst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6138" indent="-176213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2838" indent="-2667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Omfattande litteratur </a:t>
            </a:r>
          </a:p>
          <a:p>
            <a:r>
              <a:rPr lang="sv-SE" dirty="0"/>
              <a:t>Ansatser	</a:t>
            </a:r>
          </a:p>
          <a:p>
            <a:r>
              <a:rPr lang="sv-SE" dirty="0"/>
              <a:t>Planeringsteknik / praktik</a:t>
            </a:r>
          </a:p>
          <a:p>
            <a:pPr lvl="1"/>
            <a:endParaRPr lang="sv-SE" dirty="0"/>
          </a:p>
          <a:p>
            <a:endParaRPr lang="sv-SE" dirty="0"/>
          </a:p>
          <a:p>
            <a:pPr lvl="1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0C5AA31-4DB4-F94F-BA8A-94C1769AB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63" y="1021080"/>
            <a:ext cx="35052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B009C5-1CC0-584B-99DD-235D8A7E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Projektet i korthet: Lag och legala ambitioner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59D0C13-E613-4944-A8EC-B3C8C773FAF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84867" y="-1083712"/>
            <a:ext cx="2774267" cy="9144002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13EC898-9022-174E-8290-6C36A6FD6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63" y="1070243"/>
            <a:ext cx="1751318" cy="25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12075</TotalTime>
  <Words>457</Words>
  <Application>Microsoft Macintosh PowerPoint</Application>
  <PresentationFormat>Bildspel på skärmen (16:9)</PresentationFormat>
  <Paragraphs>92</Paragraphs>
  <Slides>17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Systemtypsnitt</vt:lpstr>
      <vt:lpstr>KTH_PPT-mall</vt:lpstr>
      <vt:lpstr>Lokala tolkningar av plan- och byggprocesser och dialoger</vt:lpstr>
      <vt:lpstr>Initiativtagare till Bostad 2.0</vt:lpstr>
      <vt:lpstr>Frukostseminarier – Program våren 2022</vt:lpstr>
      <vt:lpstr>Projektet i korthet</vt:lpstr>
      <vt:lpstr>Projektet i korthet: Varför dialog?</vt:lpstr>
      <vt:lpstr>Projektet i korthet: Arnsteins trappa</vt:lpstr>
      <vt:lpstr>Projektet i korthet: ”google that…”</vt:lpstr>
      <vt:lpstr>Projektet i korthet: Det skrivna ordet?</vt:lpstr>
      <vt:lpstr>Projektet i korthet: Lag och legala ambitioner</vt:lpstr>
      <vt:lpstr>Teori och praktik: dpl en linjär historia? </vt:lpstr>
      <vt:lpstr>Teori och praktik: Urval och metod</vt:lpstr>
      <vt:lpstr>Teori och praktik: Intervjuerna</vt:lpstr>
      <vt:lpstr>Vad är det som är så svårt?</vt:lpstr>
      <vt:lpstr>Systematik</vt:lpstr>
      <vt:lpstr>Styrdokument</vt:lpstr>
      <vt:lpstr>Vad går att göra annorlunda?: 2.0…</vt:lpstr>
      <vt:lpstr>kth.se/bostad2noll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anna hrdlicka</cp:lastModifiedBy>
  <cp:revision>534</cp:revision>
  <cp:lastPrinted>2019-09-05T13:47:56Z</cp:lastPrinted>
  <dcterms:created xsi:type="dcterms:W3CDTF">2019-02-11T09:39:15Z</dcterms:created>
  <dcterms:modified xsi:type="dcterms:W3CDTF">2022-02-04T08:02:01Z</dcterms:modified>
</cp:coreProperties>
</file>