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9" r:id="rId5"/>
    <p:sldId id="305" r:id="rId6"/>
    <p:sldId id="306" r:id="rId7"/>
    <p:sldId id="314" r:id="rId8"/>
    <p:sldId id="308" r:id="rId9"/>
    <p:sldId id="309" r:id="rId10"/>
    <p:sldId id="311" r:id="rId11"/>
    <p:sldId id="310" r:id="rId12"/>
    <p:sldId id="312" r:id="rId13"/>
    <p:sldId id="313" r:id="rId14"/>
    <p:sldId id="315" r:id="rId15"/>
    <p:sldId id="316" r:id="rId16"/>
    <p:sldId id="307" r:id="rId17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4A6"/>
    <a:srgbClr val="D02F80"/>
    <a:srgbClr val="AFC92B"/>
    <a:srgbClr val="62922E"/>
    <a:srgbClr val="D95999"/>
    <a:srgbClr val="5E87C0"/>
    <a:srgbClr val="848489"/>
    <a:srgbClr val="65656C"/>
    <a:srgbClr val="2191C4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8" autoAdjust="0"/>
    <p:restoredTop sz="59218" autoAdjust="0"/>
  </p:normalViewPr>
  <p:slideViewPr>
    <p:cSldViewPr snapToGrid="0">
      <p:cViewPr varScale="1">
        <p:scale>
          <a:sx n="71" d="100"/>
          <a:sy n="71" d="100"/>
        </p:scale>
        <p:origin x="43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15/03/2022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2022-03-15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672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58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9331F4D-CFBF-B743-B11A-1C8047D3CFB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58F791A-AC82-4241-9571-C01F81F86836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947ABFC-334D-4740-BE63-0A994ACC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C1F2ABF-FD0A-7047-8941-99E4FF67871B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9F776FDA-E8EC-9045-BD9F-45209E3A805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7024E031-C178-924F-A947-E6AB347889C7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C9F9DC5-A524-D145-9011-37CC11C6EC2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4829C5F-978F-D747-8E8C-862213367E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2B47CF5B-7594-274E-B9E9-81D1789F4950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D1A397B8-832C-BE46-B490-8871281D0DD6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DE1FD1AF-8E22-CE4C-B838-C310A32D36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1DC6E4F4-0565-C244-8DCD-B715E7E69CD9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0184570-8C9F-D547-BFCF-47EDE34BE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61EED33-3876-6C46-A702-773D24B265C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D8A9A53-2174-6D4A-BBB7-03CDEA7B382A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3EF5D968-9105-C94D-BE78-C3D31395CC2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EC212671-72CA-9245-919A-6FA7C159FA15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A60D9C3-D2EA-4D42-87B8-128A9096F2C9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E94F348-690F-E540-9093-1C49199F26C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0F47886B-9D67-8945-B978-E3C3899954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B6E087E5-ED56-1F44-AB4D-4E5DC58625B2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EAE9DDC-8E15-554D-A9F9-32C9FD82130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BBD191D5-8184-A045-B6FE-5411D0DCF5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DFBCE1C-D3B2-5F49-A340-D59567749FA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1A697A31-3F22-3D42-AAC2-3D75D7AB397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533B9DF-99E0-F148-98DF-1AE4E0DCB22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C0994CB-1562-C84A-BC07-C3E43368162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C45B92F-660A-FE46-AB66-EC8D8127EEE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6BFB85B6-8991-7A40-9E36-70642CC3997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DA01DD59-2BF2-D44E-92BC-D4F5118FF53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44860E-CE54-C645-8C96-DCC0027B385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040B73E1-2341-A342-9BFA-9F9DC4E47D90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01C7D92-822D-F247-888A-51CDBE3208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5FEDA4E-E961-0D49-94DF-571AD02244A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90C081-1629-9147-9B51-6494A7B4DB18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EB32951-A8BB-ED4E-BAAB-C0E1FE85F8EB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0A8A807A-65D9-C54E-98D6-5949FCEA8DFA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C94C2C1C-9987-A64A-A424-C3C8AAF83EAE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BA62EF01-C788-684D-AEAC-5899616A01B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F52962C9-79CF-D24A-AFEF-4F2634BF4BF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F48E26C-2B9A-4442-BC4B-E4588287A02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0DCEE72-5D28-C148-828F-B74EE134472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23" name="Rak 122">
            <a:extLst>
              <a:ext uri="{FF2B5EF4-FFF2-40B4-BE49-F238E27FC236}">
                <a16:creationId xmlns:a16="http://schemas.microsoft.com/office/drawing/2014/main" id="{5097A8E5-A6B9-EE40-A302-C6CF112729E0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376363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" name="Bildobjekt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051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0863DBC1-93FB-FC4F-8A6E-D08EB15A346A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016C568-ADC6-B448-9875-EC43010139E3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EAD1A5-2C50-F14C-A922-42AECE9F7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25FD33E-FA80-8E47-89FC-DCCC2A3C2D1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F10E0A5-B8EE-BE47-BC4E-24E1DDB174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8EFCF7D-6529-C142-93C9-90598C42E62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9AF22970-B936-314A-824B-D4DF2AC4B85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60A421F4-0D3B-8043-8234-162B9DF4AEA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2DB35B1D-2369-204C-9135-78149F46965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F51D08D7-925E-C84D-8090-F610717A86D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E8F003AD-FABE-EE4D-BA89-B2742335EC11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ABB6F5C6-C885-7942-A935-9C0B32B8A98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E37A3EC7-B403-FB41-9F91-C41E66E1C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5D35AD7-6B39-F943-A943-C994051A3591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F607BB48-BBCD-3647-80C2-C6260F62508D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3A00F74D-012D-744D-8CD4-86F3025176A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5EFBEB2-E669-4441-A2A7-8EA23B468366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78148B7-7D92-B443-9A7B-461278601A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3F102BC-AE06-C04F-ABBD-6954A9357DA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1168AA4-3F32-6345-AEAD-E2EF2358B8F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F2E7D3E-0E67-9A48-85F5-C51E73D428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34ECFF50-188A-EF4D-ABC2-ECFAF9D440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68676DE-7159-B449-A14D-06BBB64ECB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435E150-EB57-B44A-8293-2C19C271A95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53C0B4FF-3765-4840-8E0A-9AA936D37216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0EFB5C-D38B-D849-AB68-371460E2B1D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71C6519-4CCC-D74C-A050-B08BE3BFE6AE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625C522-5195-CA45-9C5A-7279ED5AF4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21F9AF9-65C3-BA4E-9064-122DC8A4A49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D8AAB2F-C807-4C4C-871F-F2E3846FF9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CCC44B3-D0FF-D14E-A1C6-B6CFB2D233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3E7AF6E4-A19E-CB48-A8B3-F17A97DA27E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D7939D2-013B-8D43-AF56-65E8308D4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B38132A-7F88-3148-A4FC-2DA07E2A634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5209F07D-76ED-C14B-B4D2-A7765896DE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32CA292-5FF0-A747-8736-F788E8B5030A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AF774941-1457-FE4F-99C0-D11026CE8C8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A552B882-FA01-D642-91BA-E072AF506A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860FD5-FD3F-A44E-A3A2-6ACBE91E3C4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864E4F5-5000-7D43-8D12-8117255CB09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3FCD91C-D163-694C-A6A2-A8777BB9D7EF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C530E33C-0CCE-EA45-BFBA-21B929A17D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65" name="Rak 64">
            <a:extLst>
              <a:ext uri="{FF2B5EF4-FFF2-40B4-BE49-F238E27FC236}">
                <a16:creationId xmlns:a16="http://schemas.microsoft.com/office/drawing/2014/main" id="{FFF58A14-E24D-2646-87F0-D570B46FC445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ubrik 1">
            <a:extLst>
              <a:ext uri="{FF2B5EF4-FFF2-40B4-BE49-F238E27FC236}">
                <a16:creationId xmlns:a16="http://schemas.microsoft.com/office/drawing/2014/main" id="{3997965E-37C7-4D41-8C47-88DEC7D85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67" name="Underrubrik 2">
            <a:extLst>
              <a:ext uri="{FF2B5EF4-FFF2-40B4-BE49-F238E27FC236}">
                <a16:creationId xmlns:a16="http://schemas.microsoft.com/office/drawing/2014/main" id="{BE9565E6-B7A1-5E48-B793-BFB8048C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2400"/>
            <a:ext cx="7559674" cy="361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3427344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16000"/>
            <a:ext cx="3427341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458000"/>
            <a:ext cx="3427344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458000"/>
            <a:ext cx="3427341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051200"/>
            <a:ext cx="3427342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51200"/>
            <a:ext cx="3427341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2688"/>
            <a:ext cx="8642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3342"/>
            <a:ext cx="4282057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1119" y="1183342"/>
            <a:ext cx="4282055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8FC9BCA9-8112-B140-ADE9-6824270029CC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CC0A999-4F7B-8C4E-8149-C4EAA0A4A500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9D53D63-D667-E84D-A90C-8D11EC9E4B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B6D8BC4-515D-A14B-BF16-35FC559D15C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A8074B4-32D4-7D4D-99B1-C1E5BCA4C29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5DF1CC6E-E23D-7846-B935-B6D685DE5D3F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E0344D03-8FC1-6B4D-BBDE-3DAE45779BC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ADEEFC8-FFFE-B543-9D4F-F5E7FFED095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F8D556CD-9A22-3549-83E4-AC3754C40CA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483B93B1-26EF-844F-BD73-0AB10B74D5DE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54D47BB5-122C-2748-A219-5604D6DB5EAD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9F3589B-0BFD-5640-9CF3-FAF5F7063F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BFB3C6E5-14B8-784E-8FB1-95AADD2564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8FF3B2D3-7968-8841-B69E-C92F6F3831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9C6FD4FD-051C-7D44-A009-64B5F0CF97F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122B4FC-27BC-B84C-9081-BA4D2B8110D6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2B70FAB-C9FA-2A44-9029-57E8DB42286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A5278468-9F40-3949-88D4-236CB2B2ABC3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14A7F17F-2E72-7B46-9CD0-02CCB8739B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3801361-770D-6F40-89DC-EB545DDB8AF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08944139-F9F3-7943-BCEB-BE4B04164A2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A4FBAF0-741B-2149-90C7-535640089BF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58807A2E-9697-D74B-98B0-162AE36550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81418C15-36C2-3E44-A14C-7074CE4485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44833AF8-4999-7D4F-AE3B-8B0F9A33DFD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FF4139E5-A452-9845-824A-43F6502DE50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183BB7F3-8509-4B45-9508-7FA6F428C163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DE036BB2-A884-814F-B716-7468FF3E193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C10D231-9633-4D40-8745-05CD67ACEB5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A536BF-0D41-6E4F-985C-BE1F16D015F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BA63BD33-740B-0441-BEB3-D86ED464D5A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6D57299-ADB2-AF45-A47F-34F0365988C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50B193BD-04F2-AD45-A802-45224EFD42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B412C8AC-CE2A-8848-A20D-226D21F4CB5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C864472-CE46-9A45-8003-AF4F1FF1F46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55052CE-8A2D-5242-87E6-5FAE68A5F45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C5C802A8-B3EB-504F-B960-8D1EB66A1C5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5EABCF9-7B70-3043-AFE1-619D293FE11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479CB243-E35B-754D-AE34-43FD1DBAB31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36D23C6-AA93-C048-892B-A29832BC0F45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099F8E46-00A7-9B49-BA0B-443C1B18F61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1F014AEE-BA9C-5B4F-A52F-FFC2BFC66238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625600" y="27255788"/>
            <a:ext cx="395779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251752"/>
            <a:ext cx="7552857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112400"/>
            <a:ext cx="7572358" cy="360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indent="-222250" algn="l" rtl="0" eaLnBrk="1" fontAlgn="base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9925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&gt;"/>
        <a:tabLst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46138" indent="-1762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12838" indent="-2667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36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5602" userDrawn="1">
          <p15:clr>
            <a:srgbClr val="F26B43"/>
          </p15:clr>
        </p15:guide>
        <p15:guide id="12" pos="667" userDrawn="1">
          <p15:clr>
            <a:srgbClr val="F26B43"/>
          </p15:clr>
        </p15:guide>
        <p15:guide id="13" pos="580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76" userDrawn="1">
          <p15:clr>
            <a:srgbClr val="F26B43"/>
          </p15:clr>
        </p15:guide>
        <p15:guide id="17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andel@kth.se" TargetMode="External"/><Relationship Id="rId2" Type="http://schemas.openxmlformats.org/officeDocument/2006/relationships/hyperlink" Target="mailto:niklas.torna@ltu.se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3D575AD-A6D0-2241-A561-4452AE5A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650295"/>
            <a:ext cx="8083537" cy="673874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>
                <a:solidFill>
                  <a:schemeClr val="dk1"/>
                </a:solidFill>
              </a:rPr>
              <a:t>Hinder för byggherrars implementering</a:t>
            </a:r>
            <a:br>
              <a:rPr lang="sv-SE" sz="2400" dirty="0">
                <a:solidFill>
                  <a:schemeClr val="dk1"/>
                </a:solidFill>
              </a:rPr>
            </a:br>
            <a:r>
              <a:rPr lang="sv-SE" sz="2400" dirty="0">
                <a:solidFill>
                  <a:schemeClr val="dk1"/>
                </a:solidFill>
              </a:rPr>
              <a:t>av kommunala hållbarhetskrav </a:t>
            </a:r>
            <a:br>
              <a:rPr lang="sv-SE" sz="2400" dirty="0">
                <a:solidFill>
                  <a:schemeClr val="dk1"/>
                </a:solidFill>
              </a:rPr>
            </a:br>
            <a:r>
              <a:rPr lang="sv-SE" sz="2400" dirty="0">
                <a:solidFill>
                  <a:schemeClr val="dk1"/>
                </a:solidFill>
              </a:rPr>
              <a:t>i hållbarhetsprofilerade stadsdelar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417C881-2E99-E74E-90C7-0F59F15961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4656" y="2346959"/>
            <a:ext cx="3427344" cy="1152578"/>
          </a:xfrm>
        </p:spPr>
        <p:txBody>
          <a:bodyPr/>
          <a:lstStyle/>
          <a:p>
            <a:r>
              <a:rPr lang="sv-SE" dirty="0"/>
              <a:t>Melissa </a:t>
            </a:r>
            <a:r>
              <a:rPr lang="sv-SE" dirty="0" err="1"/>
              <a:t>Candel</a:t>
            </a:r>
            <a:r>
              <a:rPr lang="sv-SE" dirty="0"/>
              <a:t>, doktorand, KTH</a:t>
            </a:r>
          </a:p>
          <a:p>
            <a:r>
              <a:rPr lang="sv-SE" dirty="0"/>
              <a:t>Niklas Törnå, doktorand, LTU</a:t>
            </a:r>
          </a:p>
          <a:p>
            <a:r>
              <a:rPr lang="sv-SE" dirty="0"/>
              <a:t>Daniel </a:t>
            </a:r>
            <a:r>
              <a:rPr lang="sv-SE" dirty="0" err="1"/>
              <a:t>Gleimar</a:t>
            </a:r>
            <a:r>
              <a:rPr lang="sv-SE" dirty="0"/>
              <a:t>, Stockholm Stads exploateringskontor</a:t>
            </a:r>
          </a:p>
          <a:p>
            <a:r>
              <a:rPr lang="sv-SE" dirty="0"/>
              <a:t>Niklas </a:t>
            </a:r>
            <a:r>
              <a:rPr lang="sv-SE" dirty="0" err="1"/>
              <a:t>Ymerson</a:t>
            </a:r>
            <a:r>
              <a:rPr lang="sv-SE" dirty="0"/>
              <a:t>, Stockholm Stads exploateringskontor</a:t>
            </a:r>
          </a:p>
          <a:p>
            <a:r>
              <a:rPr lang="sv-SE" dirty="0"/>
              <a:t>Johan Permansson, </a:t>
            </a:r>
            <a:r>
              <a:rPr lang="sv-SE" dirty="0" err="1"/>
              <a:t>BoKlok</a:t>
            </a:r>
            <a:endParaRPr lang="sv-SE" dirty="0"/>
          </a:p>
          <a:p>
            <a:r>
              <a:rPr lang="sv-SE" dirty="0"/>
              <a:t>Moderator: Mats Wilhelmsson, professor, KTH</a:t>
            </a: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18D3E5BA-4FD0-A64C-A123-ACE4818BB0A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31" y="2400976"/>
            <a:ext cx="3427413" cy="2286727"/>
          </a:xfr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298A0F15-CBE4-9C41-9F71-3019812B89BE}"/>
              </a:ext>
            </a:extLst>
          </p:cNvPr>
          <p:cNvSpPr txBox="1">
            <a:spLocks/>
          </p:cNvSpPr>
          <p:nvPr/>
        </p:nvSpPr>
        <p:spPr>
          <a:xfrm>
            <a:off x="1060463" y="1809348"/>
            <a:ext cx="8181215" cy="343060"/>
          </a:xfrm>
          <a:prstGeom prst="rect">
            <a:avLst/>
          </a:prstGeom>
        </p:spPr>
        <p:txBody>
          <a:bodyPr/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Bostad 2.0 – Frukostseminarium – 18 mars 2022</a:t>
            </a:r>
          </a:p>
        </p:txBody>
      </p:sp>
    </p:spTree>
    <p:extLst>
      <p:ext uri="{BB962C8B-B14F-4D97-AF65-F5344CB8AC3E}">
        <p14:creationId xmlns:p14="http://schemas.microsoft.com/office/powerpoint/2010/main" val="11654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67D2B-F4D2-BB49-BAE8-1A264149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Intressekonflikter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094695-0833-2048-A050-3C8CA6714B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Externa </a:t>
            </a:r>
            <a:r>
              <a:rPr lang="en-US" dirty="0" err="1" smtClean="0"/>
              <a:t>mellan</a:t>
            </a:r>
            <a:r>
              <a:rPr lang="en-US" dirty="0" smtClean="0"/>
              <a:t> </a:t>
            </a:r>
            <a:r>
              <a:rPr lang="en-US" dirty="0" err="1" smtClean="0"/>
              <a:t>aktörer</a:t>
            </a:r>
            <a:r>
              <a:rPr lang="en-US" dirty="0" smtClean="0"/>
              <a:t> (</a:t>
            </a:r>
            <a:r>
              <a:rPr lang="en-US" dirty="0" err="1" smtClean="0"/>
              <a:t>vanligtvis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Värde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pengarna</a:t>
            </a:r>
            <a:r>
              <a:rPr lang="en-US" dirty="0" smtClean="0"/>
              <a:t> (</a:t>
            </a:r>
            <a:r>
              <a:rPr lang="en-US" dirty="0" err="1" smtClean="0"/>
              <a:t>kostnadsnyttoanalys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i="1" dirty="0" smtClean="0"/>
              <a:t>“</a:t>
            </a:r>
            <a:r>
              <a:rPr lang="en-US" i="1" dirty="0" err="1" smtClean="0"/>
              <a:t>När</a:t>
            </a:r>
            <a:r>
              <a:rPr lang="en-US" i="1" dirty="0" smtClean="0"/>
              <a:t> </a:t>
            </a:r>
            <a:r>
              <a:rPr lang="en-US" i="1" dirty="0" err="1" smtClean="0"/>
              <a:t>det</a:t>
            </a:r>
            <a:r>
              <a:rPr lang="en-US" i="1" dirty="0" smtClean="0"/>
              <a:t> nu </a:t>
            </a:r>
            <a:r>
              <a:rPr lang="en-US" i="1" dirty="0" err="1" smtClean="0"/>
              <a:t>är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dalande</a:t>
            </a:r>
            <a:r>
              <a:rPr lang="en-US" i="1" dirty="0" smtClean="0"/>
              <a:t> </a:t>
            </a:r>
            <a:r>
              <a:rPr lang="en-US" i="1" dirty="0" err="1" smtClean="0"/>
              <a:t>marknad</a:t>
            </a:r>
            <a:r>
              <a:rPr lang="en-US" i="1" dirty="0" smtClean="0"/>
              <a:t> </a:t>
            </a:r>
            <a:r>
              <a:rPr lang="en-US" i="1" dirty="0" err="1" smtClean="0"/>
              <a:t>visar</a:t>
            </a:r>
            <a:r>
              <a:rPr lang="en-US" i="1" dirty="0" smtClean="0"/>
              <a:t> </a:t>
            </a:r>
            <a:r>
              <a:rPr lang="en-US" i="1" dirty="0" err="1" smtClean="0"/>
              <a:t>det</a:t>
            </a:r>
            <a:r>
              <a:rPr lang="en-US" i="1" dirty="0" smtClean="0"/>
              <a:t> sig </a:t>
            </a:r>
            <a:r>
              <a:rPr lang="en-US" i="1" dirty="0" err="1" smtClean="0"/>
              <a:t>att</a:t>
            </a:r>
            <a:r>
              <a:rPr lang="en-US" i="1" dirty="0" smtClean="0"/>
              <a:t> </a:t>
            </a:r>
            <a:r>
              <a:rPr lang="en-US" i="1" dirty="0" err="1" smtClean="0"/>
              <a:t>det</a:t>
            </a:r>
            <a:r>
              <a:rPr lang="en-US" i="1" dirty="0" smtClean="0"/>
              <a:t> </a:t>
            </a:r>
            <a:r>
              <a:rPr lang="en-US" i="1" dirty="0" err="1" smtClean="0"/>
              <a:t>är</a:t>
            </a:r>
            <a:r>
              <a:rPr lang="en-US" i="1" dirty="0" smtClean="0"/>
              <a:t> </a:t>
            </a:r>
            <a:r>
              <a:rPr lang="en-US" i="1" dirty="0" err="1" smtClean="0"/>
              <a:t>mycket</a:t>
            </a:r>
            <a:r>
              <a:rPr lang="en-US" i="1" dirty="0" smtClean="0"/>
              <a:t> risk I </a:t>
            </a:r>
            <a:r>
              <a:rPr lang="en-US" i="1" dirty="0" err="1" smtClean="0"/>
              <a:t>att</a:t>
            </a:r>
            <a:r>
              <a:rPr lang="en-US" i="1" dirty="0" smtClean="0"/>
              <a:t> </a:t>
            </a:r>
            <a:r>
              <a:rPr lang="en-US" i="1" dirty="0" err="1" smtClean="0"/>
              <a:t>utveckla</a:t>
            </a:r>
            <a:r>
              <a:rPr lang="en-US" i="1" dirty="0" smtClean="0"/>
              <a:t> </a:t>
            </a:r>
            <a:r>
              <a:rPr lang="en-US" i="1" dirty="0" err="1" smtClean="0"/>
              <a:t>och</a:t>
            </a:r>
            <a:r>
              <a:rPr lang="en-US" i="1" dirty="0" smtClean="0"/>
              <a:t> vi </a:t>
            </a:r>
            <a:r>
              <a:rPr lang="en-US" i="1" dirty="0" err="1" smtClean="0"/>
              <a:t>vill</a:t>
            </a:r>
            <a:r>
              <a:rPr lang="en-US" i="1" dirty="0" smtClean="0"/>
              <a:t> </a:t>
            </a:r>
            <a:r>
              <a:rPr lang="en-US" i="1" dirty="0" err="1" smtClean="0"/>
              <a:t>minimera</a:t>
            </a:r>
            <a:r>
              <a:rPr lang="en-US" i="1" dirty="0" smtClean="0"/>
              <a:t> </a:t>
            </a:r>
            <a:r>
              <a:rPr lang="en-US" i="1" dirty="0" err="1" smtClean="0"/>
              <a:t>risken</a:t>
            </a:r>
            <a:r>
              <a:rPr lang="en-US" i="1" dirty="0" smtClean="0"/>
              <a:t> </a:t>
            </a:r>
            <a:r>
              <a:rPr lang="en-US" i="1" dirty="0" err="1" smtClean="0"/>
              <a:t>och</a:t>
            </a:r>
            <a:r>
              <a:rPr lang="en-US" i="1" dirty="0" smtClean="0"/>
              <a:t> </a:t>
            </a:r>
            <a:r>
              <a:rPr lang="en-US" i="1" dirty="0" err="1" smtClean="0"/>
              <a:t>det</a:t>
            </a:r>
            <a:r>
              <a:rPr lang="en-US" i="1" dirty="0" smtClean="0"/>
              <a:t> </a:t>
            </a:r>
            <a:r>
              <a:rPr lang="en-US" i="1" dirty="0" err="1" smtClean="0"/>
              <a:t>börjar</a:t>
            </a:r>
            <a:r>
              <a:rPr lang="en-US" i="1" dirty="0" smtClean="0"/>
              <a:t> </a:t>
            </a:r>
            <a:r>
              <a:rPr lang="en-US" i="1" dirty="0" err="1" smtClean="0"/>
              <a:t>alltid</a:t>
            </a:r>
            <a:r>
              <a:rPr lang="en-US" i="1" dirty="0" smtClean="0"/>
              <a:t> med </a:t>
            </a:r>
            <a:r>
              <a:rPr lang="en-US" i="1" dirty="0" err="1" smtClean="0"/>
              <a:t>frågan</a:t>
            </a:r>
            <a:r>
              <a:rPr lang="en-US" i="1" dirty="0" smtClean="0"/>
              <a:t>: </a:t>
            </a:r>
            <a:r>
              <a:rPr lang="en-US" i="1" dirty="0" err="1" smtClean="0"/>
              <a:t>vad</a:t>
            </a:r>
            <a:r>
              <a:rPr lang="en-US" i="1" dirty="0" smtClean="0"/>
              <a:t> </a:t>
            </a:r>
            <a:r>
              <a:rPr lang="en-US" i="1" dirty="0" err="1" smtClean="0"/>
              <a:t>är</a:t>
            </a:r>
            <a:r>
              <a:rPr lang="en-US" i="1" dirty="0" smtClean="0"/>
              <a:t> vi </a:t>
            </a:r>
            <a:r>
              <a:rPr lang="en-US" i="1" dirty="0" err="1" smtClean="0"/>
              <a:t>villiga</a:t>
            </a:r>
            <a:r>
              <a:rPr lang="en-US" i="1" dirty="0" smtClean="0"/>
              <a:t> </a:t>
            </a:r>
            <a:r>
              <a:rPr lang="en-US" i="1" dirty="0" err="1" smtClean="0"/>
              <a:t>att</a:t>
            </a:r>
            <a:r>
              <a:rPr lang="en-US" i="1" dirty="0" smtClean="0"/>
              <a:t> </a:t>
            </a:r>
            <a:r>
              <a:rPr lang="en-US" i="1" dirty="0" err="1" smtClean="0"/>
              <a:t>betala</a:t>
            </a:r>
            <a:r>
              <a:rPr lang="en-US" i="1" dirty="0" smtClean="0"/>
              <a:t> </a:t>
            </a:r>
            <a:r>
              <a:rPr lang="en-US" i="1" dirty="0" err="1" smtClean="0"/>
              <a:t>för</a:t>
            </a:r>
            <a:r>
              <a:rPr lang="en-US" i="1" dirty="0" smtClean="0"/>
              <a:t>?”</a:t>
            </a:r>
            <a:endParaRPr lang="en-US" i="1" dirty="0"/>
          </a:p>
          <a:p>
            <a:r>
              <a:rPr lang="en-US" dirty="0" err="1" smtClean="0"/>
              <a:t>Efterfrågan</a:t>
            </a:r>
            <a:r>
              <a:rPr lang="en-US" dirty="0" smtClean="0"/>
              <a:t> </a:t>
            </a:r>
            <a:r>
              <a:rPr lang="en-US" dirty="0" err="1" smtClean="0"/>
              <a:t>från</a:t>
            </a:r>
            <a:r>
              <a:rPr lang="en-US" dirty="0" smtClean="0"/>
              <a:t> </a:t>
            </a:r>
            <a:r>
              <a:rPr lang="en-US" dirty="0" err="1" smtClean="0"/>
              <a:t>kunder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i="1" dirty="0" smtClean="0"/>
              <a:t>“</a:t>
            </a:r>
            <a:r>
              <a:rPr lang="en-US" i="1" dirty="0" err="1" smtClean="0"/>
              <a:t>vem</a:t>
            </a:r>
            <a:r>
              <a:rPr lang="en-US" i="1" dirty="0" smtClean="0"/>
              <a:t> </a:t>
            </a:r>
            <a:r>
              <a:rPr lang="en-US" i="1" dirty="0" err="1" smtClean="0"/>
              <a:t>bygger</a:t>
            </a:r>
            <a:r>
              <a:rPr lang="en-US" i="1" dirty="0" smtClean="0"/>
              <a:t> vi </a:t>
            </a:r>
            <a:r>
              <a:rPr lang="en-US" i="1" dirty="0" err="1" smtClean="0"/>
              <a:t>för</a:t>
            </a:r>
            <a:r>
              <a:rPr lang="en-US" i="1" dirty="0" smtClean="0"/>
              <a:t>?”</a:t>
            </a:r>
            <a:endParaRPr lang="en-US" i="1" dirty="0"/>
          </a:p>
          <a:p>
            <a:r>
              <a:rPr lang="en-US" dirty="0" err="1" smtClean="0"/>
              <a:t>Genomförbarhet</a:t>
            </a:r>
            <a:endParaRPr lang="en-US" dirty="0"/>
          </a:p>
          <a:p>
            <a:r>
              <a:rPr lang="en-US" dirty="0" err="1" smtClean="0"/>
              <a:t>Motstridiga</a:t>
            </a:r>
            <a:r>
              <a:rPr lang="en-US" dirty="0" smtClean="0"/>
              <a:t> </a:t>
            </a:r>
            <a:r>
              <a:rPr lang="en-US" dirty="0" err="1" smtClean="0"/>
              <a:t>krav</a:t>
            </a:r>
            <a:endParaRPr lang="en-US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0548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67D2B-F4D2-BB49-BAE8-1A264149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So </a:t>
            </a:r>
            <a:r>
              <a:rPr lang="sv-SE" dirty="0" err="1" smtClean="0"/>
              <a:t>what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094695-0833-2048-A050-3C8CA6714B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Byggherrar kan bara uppnå så mycket i ett projekt</a:t>
            </a:r>
          </a:p>
          <a:p>
            <a:pPr lvl="1"/>
            <a:r>
              <a:rPr lang="sv-SE" dirty="0"/>
              <a:t>Begränsas mer vid </a:t>
            </a:r>
            <a:r>
              <a:rPr lang="sv-SE" dirty="0" smtClean="0"/>
              <a:t>lågkonjunkturer</a:t>
            </a:r>
          </a:p>
          <a:p>
            <a:r>
              <a:rPr lang="sv-SE" dirty="0" smtClean="0"/>
              <a:t>Konstruktiv förhandling och utformning av relevant stöd </a:t>
            </a:r>
          </a:p>
          <a:p>
            <a:pPr lvl="1"/>
            <a:r>
              <a:rPr lang="sv-SE" dirty="0" smtClean="0"/>
              <a:t>Kräver </a:t>
            </a:r>
            <a:r>
              <a:rPr lang="sv-SE" dirty="0"/>
              <a:t>förståelse för byggherrars upplevda </a:t>
            </a:r>
            <a:r>
              <a:rPr lang="sv-SE" dirty="0" smtClean="0"/>
              <a:t>hinder</a:t>
            </a:r>
          </a:p>
          <a:p>
            <a:r>
              <a:rPr lang="sv-SE" dirty="0" smtClean="0"/>
              <a:t>Byggherrars förväntningar</a:t>
            </a:r>
          </a:p>
          <a:p>
            <a:pPr lvl="1"/>
            <a:endParaRPr lang="sv-SE" dirty="0"/>
          </a:p>
          <a:p>
            <a:pPr marL="222250" lvl="1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09994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Kontakta</a:t>
            </a:r>
            <a:r>
              <a:rPr lang="en-US" dirty="0" smtClean="0"/>
              <a:t> </a:t>
            </a:r>
            <a:r>
              <a:rPr lang="en-US" dirty="0" err="1" smtClean="0"/>
              <a:t>oss</a:t>
            </a:r>
            <a:r>
              <a:rPr lang="en-US" dirty="0" smtClean="0"/>
              <a:t> </a:t>
            </a:r>
            <a:r>
              <a:rPr lang="en-US" dirty="0" err="1" smtClean="0"/>
              <a:t>gärna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Niklas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niklas.torna@ltu.se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Melissa: </a:t>
            </a:r>
            <a:r>
              <a:rPr lang="en-US" dirty="0" smtClean="0">
                <a:hlinkClick r:id="rId3"/>
              </a:rPr>
              <a:t>candel@kth.se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7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B4BFAC7-D590-274A-8D21-DFD90D72B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70" y="0"/>
            <a:ext cx="6835930" cy="456084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60DB1B1-CA3C-494D-81B9-46479A92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22" y="4148455"/>
            <a:ext cx="6476012" cy="673874"/>
          </a:xfrm>
        </p:spPr>
        <p:txBody>
          <a:bodyPr/>
          <a:lstStyle/>
          <a:p>
            <a:r>
              <a:rPr lang="sv-SE" sz="5400" dirty="0" err="1">
                <a:solidFill>
                  <a:srgbClr val="1954A6"/>
                </a:solidFill>
              </a:rPr>
              <a:t>kth.se</a:t>
            </a:r>
            <a:r>
              <a:rPr lang="sv-SE" sz="5400" dirty="0">
                <a:solidFill>
                  <a:srgbClr val="1954A6"/>
                </a:solidFill>
              </a:rPr>
              <a:t>/bostad2noll</a:t>
            </a:r>
          </a:p>
        </p:txBody>
      </p:sp>
    </p:spTree>
    <p:extLst>
      <p:ext uri="{BB962C8B-B14F-4D97-AF65-F5344CB8AC3E}">
        <p14:creationId xmlns:p14="http://schemas.microsoft.com/office/powerpoint/2010/main" val="7798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99A9E3-1DA9-7A40-BC1D-8BE0D8F7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5" y="2015082"/>
            <a:ext cx="7552857" cy="673874"/>
          </a:xfrm>
        </p:spPr>
        <p:txBody>
          <a:bodyPr/>
          <a:lstStyle/>
          <a:p>
            <a:r>
              <a:rPr lang="sv-SE" dirty="0"/>
              <a:t>Initiativtagare till Bostad 2.0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9F00FF-E6EB-4942-BA91-F126C60BE4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9525" y="2772138"/>
            <a:ext cx="3427344" cy="3781438"/>
          </a:xfrm>
        </p:spPr>
        <p:txBody>
          <a:bodyPr/>
          <a:lstStyle/>
          <a:p>
            <a:r>
              <a:rPr lang="sv-SE" dirty="0"/>
              <a:t>Stockholms Stadshus</a:t>
            </a:r>
          </a:p>
          <a:p>
            <a:r>
              <a:rPr lang="sv-SE" dirty="0"/>
              <a:t>SKB</a:t>
            </a:r>
          </a:p>
          <a:p>
            <a:r>
              <a:rPr lang="sv-SE" dirty="0"/>
              <a:t>JM</a:t>
            </a:r>
          </a:p>
          <a:p>
            <a:r>
              <a:rPr lang="sv-SE" dirty="0"/>
              <a:t>OBOS</a:t>
            </a:r>
          </a:p>
          <a:p>
            <a:r>
              <a:rPr lang="sv-SE" dirty="0"/>
              <a:t>Stockholms studentbostäder</a:t>
            </a:r>
          </a:p>
          <a:p>
            <a:r>
              <a:rPr lang="sv-SE" dirty="0"/>
              <a:t>LE Lundbergföretagen</a:t>
            </a:r>
          </a:p>
          <a:p>
            <a:r>
              <a:rPr lang="sv-SE" dirty="0"/>
              <a:t>Svensk Mäklarstatistik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FD2D2C-D658-E041-891B-18738FDB64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61951" y="2802333"/>
            <a:ext cx="3427341" cy="1482109"/>
          </a:xfrm>
        </p:spPr>
        <p:txBody>
          <a:bodyPr/>
          <a:lstStyle/>
          <a:p>
            <a:r>
              <a:rPr lang="sv-SE" dirty="0"/>
              <a:t>SABO</a:t>
            </a:r>
          </a:p>
          <a:p>
            <a:r>
              <a:rPr lang="sv-SE" dirty="0"/>
              <a:t>Helsingborgshem </a:t>
            </a:r>
          </a:p>
          <a:p>
            <a:r>
              <a:rPr lang="sv-SE" dirty="0"/>
              <a:t>Wallenstam </a:t>
            </a:r>
          </a:p>
          <a:p>
            <a:r>
              <a:rPr lang="sv-SE" dirty="0"/>
              <a:t>Einar Mattsson</a:t>
            </a:r>
          </a:p>
          <a:p>
            <a:r>
              <a:rPr lang="sv-SE" dirty="0"/>
              <a:t>NCC</a:t>
            </a:r>
          </a:p>
          <a:p>
            <a:r>
              <a:rPr lang="sv-SE" dirty="0" err="1"/>
              <a:t>Veidekke</a:t>
            </a:r>
            <a:endParaRPr lang="sv-SE" dirty="0"/>
          </a:p>
          <a:p>
            <a:r>
              <a:rPr lang="sv-SE" dirty="0"/>
              <a:t>BI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9A6C01D-F4DA-AC47-B965-F6EA4DE1C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60"/>
          <a:stretch/>
        </p:blipFill>
        <p:spPr>
          <a:xfrm>
            <a:off x="1279525" y="-11135"/>
            <a:ext cx="7013417" cy="1837853"/>
          </a:xfrm>
          <a:prstGeom prst="rect">
            <a:avLst/>
          </a:prstGeom>
        </p:spPr>
      </p:pic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B7FE1F3F-A66E-8447-8A4B-070BE35A7B70}"/>
              </a:ext>
            </a:extLst>
          </p:cNvPr>
          <p:cNvSpPr txBox="1">
            <a:spLocks/>
          </p:cNvSpPr>
          <p:nvPr/>
        </p:nvSpPr>
        <p:spPr>
          <a:xfrm>
            <a:off x="6150804" y="2462879"/>
            <a:ext cx="3427341" cy="1482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Willhem</a:t>
            </a:r>
            <a:endParaRPr lang="sv-SE" dirty="0"/>
          </a:p>
          <a:p>
            <a:r>
              <a:rPr lang="sv-SE" dirty="0" err="1"/>
              <a:t>Rikshem</a:t>
            </a:r>
            <a:endParaRPr lang="sv-SE" dirty="0"/>
          </a:p>
          <a:p>
            <a:r>
              <a:rPr lang="sv-SE" dirty="0"/>
              <a:t>HSB</a:t>
            </a:r>
          </a:p>
          <a:p>
            <a:r>
              <a:rPr lang="sv-SE" dirty="0"/>
              <a:t>Hyresgästföreningen</a:t>
            </a:r>
          </a:p>
          <a:p>
            <a:r>
              <a:rPr lang="sv-SE" dirty="0"/>
              <a:t>Skanska</a:t>
            </a:r>
          </a:p>
          <a:p>
            <a:r>
              <a:rPr lang="sv-SE" dirty="0"/>
              <a:t>Fastighetsägarna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03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6C37332-C05A-6D4F-A99E-261FC3B9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r="27835"/>
          <a:stretch/>
        </p:blipFill>
        <p:spPr>
          <a:xfrm>
            <a:off x="7949753" y="0"/>
            <a:ext cx="1449654" cy="53225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DB6B753-C725-A74F-BA57-75DFA4E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Frukostseminarier – Program våren 2022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4BCF37-2C2F-A447-82A9-BEB3793F0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7591" y="1264595"/>
            <a:ext cx="6658124" cy="3478977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solidFill>
                  <a:schemeClr val="bg2"/>
                </a:solidFill>
              </a:rPr>
              <a:t>21 januari		Vad driver hyresgästers sopsortering i bostadsfastigheter?</a:t>
            </a:r>
          </a:p>
          <a:p>
            <a:pPr marL="0" indent="0">
              <a:buNone/>
            </a:pPr>
            <a:r>
              <a:rPr lang="sv-SE" sz="1400" dirty="0">
                <a:solidFill>
                  <a:schemeClr val="bg2"/>
                </a:solidFill>
              </a:rPr>
              <a:t>4 februari		Lokala tolkningar av plan- och byggprocesser och dialoger</a:t>
            </a:r>
          </a:p>
          <a:p>
            <a:pPr marL="0" indent="0">
              <a:buNone/>
            </a:pPr>
            <a:r>
              <a:rPr lang="sv-SE" sz="1400" dirty="0">
                <a:solidFill>
                  <a:schemeClr val="bg2"/>
                </a:solidFill>
              </a:rPr>
              <a:t>18 februari		Vad vet vi om efterfrågan på hyressubventionerade 			lägenheter?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1954A6"/>
                </a:solidFill>
              </a:rPr>
              <a:t>18 mars 		Hinder för byggherrars implementering av kommunala 			hållbarhetskrav i hållbarhetsprofilerade stadsdelar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1 april		</a:t>
            </a:r>
            <a:r>
              <a:rPr lang="sv-SE" sz="1400" dirty="0"/>
              <a:t>Effekten av interventioner i staden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29 april		Är hållbarhetsfrågorna med från detaljplan till bygglov?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13 maj 		</a:t>
            </a:r>
            <a:r>
              <a:rPr lang="sv-SE" sz="1400" dirty="0"/>
              <a:t>Nya typer av upplåtelseformer för bostäder: Vad innebär 			de och vad ska de bidra med?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10 juni		Olika kvantitativa modeller för prognostisering av 			bostadspriser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724D29-2548-3441-815F-CCA95152EF4F}"/>
              </a:ext>
            </a:extLst>
          </p:cNvPr>
          <p:cNvSpPr txBox="1">
            <a:spLocks/>
          </p:cNvSpPr>
          <p:nvPr/>
        </p:nvSpPr>
        <p:spPr>
          <a:xfrm>
            <a:off x="1060463" y="788513"/>
            <a:ext cx="8181215" cy="343060"/>
          </a:xfrm>
          <a:prstGeom prst="rect">
            <a:avLst/>
          </a:prstGeom>
        </p:spPr>
        <p:txBody>
          <a:bodyPr/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/>
              <a:t>Fredagar ojämna veckor, med uppehåll för helger och klämdagar</a:t>
            </a:r>
          </a:p>
        </p:txBody>
      </p:sp>
    </p:spTree>
    <p:extLst>
      <p:ext uri="{BB962C8B-B14F-4D97-AF65-F5344CB8AC3E}">
        <p14:creationId xmlns:p14="http://schemas.microsoft.com/office/powerpoint/2010/main" val="14698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67D2B-F4D2-BB49-BAE8-1A264149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oss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094695-0833-2048-A050-3C8CA6714B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Forskar om </a:t>
            </a:r>
            <a:r>
              <a:rPr lang="sv-SE" dirty="0" smtClean="0"/>
              <a:t>dialoger </a:t>
            </a:r>
            <a:r>
              <a:rPr lang="sv-SE" dirty="0" smtClean="0"/>
              <a:t>mellan kommuner och byggherrar </a:t>
            </a:r>
            <a:r>
              <a:rPr lang="sv-SE" dirty="0" smtClean="0"/>
              <a:t>i </a:t>
            </a:r>
            <a:r>
              <a:rPr lang="sv-SE" dirty="0" smtClean="0"/>
              <a:t>hållbarhetsprofilerade stadsutvecklingsprojekt</a:t>
            </a:r>
          </a:p>
          <a:p>
            <a:pPr lvl="1"/>
            <a:r>
              <a:rPr lang="sv-SE" dirty="0" smtClean="0"/>
              <a:t>Melissa Candel: </a:t>
            </a:r>
            <a:r>
              <a:rPr lang="sv-SE" dirty="0" smtClean="0"/>
              <a:t>värdesamskapande</a:t>
            </a:r>
            <a:endParaRPr lang="sv-SE" dirty="0" smtClean="0"/>
          </a:p>
          <a:p>
            <a:pPr lvl="1"/>
            <a:r>
              <a:rPr lang="sv-SE" dirty="0" smtClean="0"/>
              <a:t>Niklas </a:t>
            </a:r>
            <a:r>
              <a:rPr lang="sv-SE" dirty="0" smtClean="0"/>
              <a:t>Törnå: koordinering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/>
              <a:t>Jämförde Norra Djurgårdsstaden i Stockholm och Kronandalen i Luleå</a:t>
            </a:r>
          </a:p>
          <a:p>
            <a:r>
              <a:rPr lang="sv-SE" dirty="0" smtClean="0"/>
              <a:t>Likheter </a:t>
            </a:r>
            <a:r>
              <a:rPr lang="sv-SE" dirty="0" smtClean="0"/>
              <a:t>i </a:t>
            </a:r>
            <a:r>
              <a:rPr lang="sv-SE" smtClean="0"/>
              <a:t>hinder </a:t>
            </a:r>
            <a:r>
              <a:rPr lang="sv-SE" smtClean="0"/>
              <a:t>som byggherrar </a:t>
            </a:r>
            <a:r>
              <a:rPr lang="sv-SE" dirty="0" smtClean="0"/>
              <a:t>upplever</a:t>
            </a:r>
          </a:p>
        </p:txBody>
      </p:sp>
    </p:spTree>
    <p:extLst>
      <p:ext uri="{BB962C8B-B14F-4D97-AF65-F5344CB8AC3E}">
        <p14:creationId xmlns:p14="http://schemas.microsoft.com/office/powerpoint/2010/main" val="285588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67D2B-F4D2-BB49-BAE8-1A264149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Byggherrens roll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094695-0833-2048-A050-3C8CA6714B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I ’normal’ bostadsutveckling </a:t>
            </a:r>
          </a:p>
          <a:p>
            <a:pPr lvl="1"/>
            <a:r>
              <a:rPr lang="sv-SE" dirty="0" smtClean="0"/>
              <a:t>Initiativtagarna som driver innovation</a:t>
            </a:r>
          </a:p>
          <a:p>
            <a:pPr lvl="1"/>
            <a:r>
              <a:rPr lang="sv-SE" dirty="0" smtClean="0"/>
              <a:t>Kravställning i upphandling</a:t>
            </a:r>
          </a:p>
          <a:p>
            <a:r>
              <a:rPr lang="sv-SE" dirty="0" smtClean="0"/>
              <a:t>I hållbarhetsprofilerade stadsutvecklingsprojekt</a:t>
            </a:r>
          </a:p>
          <a:p>
            <a:pPr lvl="1"/>
            <a:r>
              <a:rPr lang="sv-SE" dirty="0" smtClean="0"/>
              <a:t>Översättning av kommunala hållbarhetskrav till krav för upphandling</a:t>
            </a:r>
          </a:p>
        </p:txBody>
      </p:sp>
    </p:spTree>
    <p:extLst>
      <p:ext uri="{BB962C8B-B14F-4D97-AF65-F5344CB8AC3E}">
        <p14:creationId xmlns:p14="http://schemas.microsoft.com/office/powerpoint/2010/main" val="37985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67D2B-F4D2-BB49-BAE8-1A264149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Kommunala hållbarhetskrav i avtal</a:t>
            </a:r>
            <a:endParaRPr lang="sv-SE" dirty="0"/>
          </a:p>
        </p:txBody>
      </p:sp>
      <p:grpSp>
        <p:nvGrpSpPr>
          <p:cNvPr id="4" name="Group 3"/>
          <p:cNvGrpSpPr/>
          <p:nvPr/>
        </p:nvGrpSpPr>
        <p:grpSpPr>
          <a:xfrm>
            <a:off x="278011" y="1724096"/>
            <a:ext cx="8186172" cy="923623"/>
            <a:chOff x="278011" y="3156386"/>
            <a:chExt cx="8186172" cy="92362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17225" y="3300377"/>
              <a:ext cx="7246958" cy="2918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9653296">
              <a:off x="278011" y="3759931"/>
              <a:ext cx="1793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Markanvisningstävling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9653296">
              <a:off x="1131237" y="3688489"/>
              <a:ext cx="1366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Val </a:t>
              </a:r>
              <a:r>
                <a:rPr lang="en-US" sz="1200" dirty="0" err="1" smtClean="0"/>
                <a:t>av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byggherre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9653296">
              <a:off x="1472226" y="3706148"/>
              <a:ext cx="1719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Markanvisningsavtal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9653296">
              <a:off x="6697606" y="3527108"/>
              <a:ext cx="118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Slutliga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avtal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19653296">
              <a:off x="7576738" y="3481186"/>
              <a:ext cx="7546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Bygglov</a:t>
              </a:r>
              <a:endParaRPr lang="en-US" sz="12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839647" y="3161729"/>
              <a:ext cx="0" cy="2772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293605" y="3176323"/>
              <a:ext cx="0" cy="2772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922661" y="3156386"/>
              <a:ext cx="0" cy="2772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666517" y="3156386"/>
              <a:ext cx="0" cy="2772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188568" y="3156386"/>
              <a:ext cx="0" cy="2772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332841" y="3433678"/>
              <a:ext cx="29968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 smtClean="0"/>
                <a:t>Förhandla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hållbarhetskraven</a:t>
              </a:r>
              <a:endParaRPr lang="en-US" sz="12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 smtClean="0"/>
                <a:t>Samordna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detaljplanering</a:t>
              </a:r>
              <a:r>
                <a:rPr lang="en-US" sz="1200" dirty="0" smtClean="0"/>
                <a:t> med </a:t>
              </a:r>
              <a:r>
                <a:rPr lang="en-US" sz="1200" dirty="0" err="1" smtClean="0"/>
                <a:t>bostadsprojekten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11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67D2B-F4D2-BB49-BAE8-1A264149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Relationen mellan byggherre och kommun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094695-0833-2048-A050-3C8CA6714B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Hierarkisk och kontraktbaserad principal-agent relation</a:t>
            </a:r>
          </a:p>
          <a:p>
            <a:pPr lvl="1"/>
            <a:r>
              <a:rPr lang="sv-SE" dirty="0" smtClean="0"/>
              <a:t>Resultatbaserade kontrakt/avtal</a:t>
            </a:r>
          </a:p>
          <a:p>
            <a:pPr lvl="1"/>
            <a:r>
              <a:rPr lang="sv-SE" dirty="0" smtClean="0"/>
              <a:t>Flyttar risk till byggherren</a:t>
            </a:r>
            <a:endParaRPr lang="sv-SE" dirty="0"/>
          </a:p>
          <a:p>
            <a:r>
              <a:rPr lang="sv-SE" dirty="0"/>
              <a:t>Beroende av </a:t>
            </a:r>
            <a:r>
              <a:rPr lang="sv-SE" dirty="0" smtClean="0"/>
              <a:t>varandra</a:t>
            </a:r>
          </a:p>
          <a:p>
            <a:pPr lvl="1"/>
            <a:r>
              <a:rPr lang="sv-SE" dirty="0"/>
              <a:t>Byggherrar behöver mark för att bygga: ”</a:t>
            </a:r>
            <a:r>
              <a:rPr lang="sv-SE" i="1" dirty="0"/>
              <a:t>att </a:t>
            </a:r>
            <a:r>
              <a:rPr lang="sv-SE" i="1" dirty="0" smtClean="0"/>
              <a:t>få tag på </a:t>
            </a:r>
            <a:r>
              <a:rPr lang="sv-SE" i="1" dirty="0"/>
              <a:t>ny byggbar mark kommer alltid att vara intressant och </a:t>
            </a:r>
            <a:r>
              <a:rPr lang="sv-SE" i="1" dirty="0" smtClean="0"/>
              <a:t>ungefär </a:t>
            </a:r>
            <a:r>
              <a:rPr lang="sv-SE" i="1" dirty="0"/>
              <a:t>30% av marken vi </a:t>
            </a:r>
            <a:r>
              <a:rPr lang="sv-SE" i="1" dirty="0" smtClean="0"/>
              <a:t>har är markanvisad från kommunen</a:t>
            </a:r>
            <a:r>
              <a:rPr lang="sv-SE" dirty="0" smtClean="0"/>
              <a:t>”</a:t>
            </a:r>
            <a:endParaRPr lang="sv-SE" dirty="0"/>
          </a:p>
          <a:p>
            <a:pPr lvl="1"/>
            <a:r>
              <a:rPr lang="sv-SE" dirty="0"/>
              <a:t>Kommuner är beroende av byggherrarna för att bygga och förvekliga sina </a:t>
            </a:r>
            <a:r>
              <a:rPr lang="sv-SE" dirty="0" smtClean="0"/>
              <a:t>hållbarhetsmål</a:t>
            </a:r>
          </a:p>
          <a:p>
            <a:r>
              <a:rPr lang="sv-SE" dirty="0" smtClean="0"/>
              <a:t>Hur påverkar relationen byggherrarnas implementering av hållbarhetskrav?</a:t>
            </a:r>
          </a:p>
          <a:p>
            <a:pPr lvl="1"/>
            <a:r>
              <a:rPr lang="sv-SE" dirty="0" smtClean="0"/>
              <a:t>Fokus på hinder och dess hantering</a:t>
            </a:r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77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67D2B-F4D2-BB49-BAE8-1A264149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Upplevda hinder för implementering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094695-0833-2048-A050-3C8CA6714B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Samma hinder som leder till att de inte implementerar hållbara lösningar i andra projekt</a:t>
            </a:r>
          </a:p>
          <a:p>
            <a:r>
              <a:rPr lang="sv-SE" dirty="0" smtClean="0"/>
              <a:t>Ökad finansiell risk</a:t>
            </a:r>
          </a:p>
          <a:p>
            <a:pPr lvl="1"/>
            <a:r>
              <a:rPr lang="sv-SE" dirty="0" smtClean="0"/>
              <a:t>Implementering av hållbarhetskrav är kostsamt</a:t>
            </a:r>
          </a:p>
          <a:p>
            <a:pPr lvl="1"/>
            <a:r>
              <a:rPr lang="sv-SE" dirty="0" smtClean="0"/>
              <a:t>Marken är dyr</a:t>
            </a:r>
          </a:p>
          <a:p>
            <a:pPr lvl="1"/>
            <a:r>
              <a:rPr lang="sv-SE" dirty="0" smtClean="0"/>
              <a:t>Mindre utrymme för oväntade kostnader (minskad flexibilitet)</a:t>
            </a:r>
          </a:p>
          <a:p>
            <a:r>
              <a:rPr lang="sv-SE" dirty="0" smtClean="0"/>
              <a:t>Intressekonflikter</a:t>
            </a:r>
          </a:p>
          <a:p>
            <a:pPr lvl="1"/>
            <a:r>
              <a:rPr lang="sv-SE" dirty="0" smtClean="0"/>
              <a:t>Långsiktigt vs kortsiktigt</a:t>
            </a:r>
          </a:p>
          <a:p>
            <a:pPr lvl="1"/>
            <a:r>
              <a:rPr lang="sv-SE" dirty="0" smtClean="0"/>
              <a:t>Privat vs offentligt samhällsvärde </a:t>
            </a:r>
          </a:p>
        </p:txBody>
      </p:sp>
    </p:spTree>
    <p:extLst>
      <p:ext uri="{BB962C8B-B14F-4D97-AF65-F5344CB8AC3E}">
        <p14:creationId xmlns:p14="http://schemas.microsoft.com/office/powerpoint/2010/main" val="60207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67D2B-F4D2-BB49-BAE8-1A264149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Finansiell risk och anpassning till förändringar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094695-0833-2048-A050-3C8CA6714B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Behov av att minska kostnader</a:t>
            </a:r>
          </a:p>
          <a:p>
            <a:r>
              <a:rPr lang="sv-SE" dirty="0" smtClean="0"/>
              <a:t>Förändringar I byggnadsförhållanden</a:t>
            </a:r>
          </a:p>
          <a:p>
            <a:pPr lvl="1"/>
            <a:r>
              <a:rPr lang="sv-SE" dirty="0" smtClean="0"/>
              <a:t>Oförutsedda tekniska problem</a:t>
            </a:r>
          </a:p>
          <a:p>
            <a:pPr lvl="1"/>
            <a:r>
              <a:rPr lang="sv-SE" dirty="0" smtClean="0"/>
              <a:t>Förändringar direkt/indirekt orsakade av kommunen</a:t>
            </a:r>
          </a:p>
          <a:p>
            <a:pPr lvl="1"/>
            <a:r>
              <a:rPr lang="sv-SE" dirty="0" smtClean="0"/>
              <a:t>Marknadsförhållanden</a:t>
            </a:r>
          </a:p>
          <a:p>
            <a:r>
              <a:rPr lang="sv-SE" dirty="0" smtClean="0"/>
              <a:t>Anpassningsåtgärder förhandlas med kommunen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9365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2B7371D8E4D845AB2141135A9D5464" ma:contentTypeVersion="13" ma:contentTypeDescription="Skapa ett nytt dokument." ma:contentTypeScope="" ma:versionID="2b8708cbaca8232ef9bebe651433d762">
  <xsd:schema xmlns:xsd="http://www.w3.org/2001/XMLSchema" xmlns:xs="http://www.w3.org/2001/XMLSchema" xmlns:p="http://schemas.microsoft.com/office/2006/metadata/properties" xmlns:ns3="68d613f7-1f7a-40bc-b91e-f6165451e0c5" xmlns:ns4="2a4c2698-1ad2-4419-a691-7293414a1206" targetNamespace="http://schemas.microsoft.com/office/2006/metadata/properties" ma:root="true" ma:fieldsID="f9d1fed6b2efba57af7d7fcb48a764c9" ns3:_="" ns4:_="">
    <xsd:import namespace="68d613f7-1f7a-40bc-b91e-f6165451e0c5"/>
    <xsd:import namespace="2a4c2698-1ad2-4419-a691-7293414a120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613f7-1f7a-40bc-b91e-f6165451e0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c2698-1ad2-4419-a691-7293414a12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DE247A-3207-43C0-BC4E-BD740F22B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d613f7-1f7a-40bc-b91e-f6165451e0c5"/>
    <ds:schemaRef ds:uri="2a4c2698-1ad2-4419-a691-7293414a12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1C9889-CEB0-42B9-9F28-657C638AAD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1DC89B-0E05-4DAF-BA0A-7D4A00D4448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2a4c2698-1ad2-4419-a691-7293414a120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8d613f7-1f7a-40bc-b91e-f6165451e0c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11862</TotalTime>
  <Words>553</Words>
  <Application>Microsoft Office PowerPoint</Application>
  <PresentationFormat>On-screen Show (16:9)</PresentationFormat>
  <Paragraphs>104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Systemtypsnitt</vt:lpstr>
      <vt:lpstr>KTH_PPT-mall</vt:lpstr>
      <vt:lpstr>Hinder för byggherrars implementering av kommunala hållbarhetskrav  i hållbarhetsprofilerade stadsdelar</vt:lpstr>
      <vt:lpstr>Initiativtagare till Bostad 2.0</vt:lpstr>
      <vt:lpstr>Frukostseminarier – Program våren 2022</vt:lpstr>
      <vt:lpstr>Om oss</vt:lpstr>
      <vt:lpstr>Byggherrens roll</vt:lpstr>
      <vt:lpstr>Kommunala hållbarhetskrav i avtal</vt:lpstr>
      <vt:lpstr>Relationen mellan byggherre och kommun</vt:lpstr>
      <vt:lpstr>Upplevda hinder för implementering</vt:lpstr>
      <vt:lpstr>Finansiell risk och anpassning till förändringar</vt:lpstr>
      <vt:lpstr>Intressekonflikter</vt:lpstr>
      <vt:lpstr>So what?</vt:lpstr>
      <vt:lpstr>Kontakta oss gärna</vt:lpstr>
      <vt:lpstr>kth.se/bostad2noll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Melissa Candel</cp:lastModifiedBy>
  <cp:revision>585</cp:revision>
  <cp:lastPrinted>2019-09-05T13:47:56Z</cp:lastPrinted>
  <dcterms:created xsi:type="dcterms:W3CDTF">2019-02-11T09:39:15Z</dcterms:created>
  <dcterms:modified xsi:type="dcterms:W3CDTF">2022-03-15T14:26:51Z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0x010100A82B7371D8E4D845AB2141135A9D5464</vt:lpwstr>
  </property>
</Properties>
</file>