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</p:sldMasterIdLst>
  <p:notesMasterIdLst>
    <p:notesMasterId r:id="rId14"/>
  </p:notesMasterIdLst>
  <p:handoutMasterIdLst>
    <p:handoutMasterId r:id="rId15"/>
  </p:handoutMasterIdLst>
  <p:sldIdLst>
    <p:sldId id="299" r:id="rId3"/>
    <p:sldId id="305" r:id="rId4"/>
    <p:sldId id="30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07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A6"/>
    <a:srgbClr val="D02F80"/>
    <a:srgbClr val="62922E"/>
    <a:srgbClr val="AFC92B"/>
    <a:srgbClr val="D95999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8" autoAdjust="0"/>
    <p:restoredTop sz="86220" autoAdjust="0"/>
  </p:normalViewPr>
  <p:slideViewPr>
    <p:cSldViewPr snapToGrid="0">
      <p:cViewPr varScale="1">
        <p:scale>
          <a:sx n="65" d="100"/>
          <a:sy n="65" d="100"/>
        </p:scale>
        <p:origin x="3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10/05/2022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2022-05-10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81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44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98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68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2022-05-10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0"/>
          <a:stretch/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8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2022-05-10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232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2022-05-10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1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2022-05-10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51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2022-05-10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33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2022-05-10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03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2022-05-10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69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2022-05-10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0"/>
          <a:stretch/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00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2022-05-10</a:t>
            </a:fld>
            <a:endParaRPr lang="sv-SE" dirty="0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9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713">
          <p15:clr>
            <a:srgbClr val="F26B43"/>
          </p15:clr>
        </p15:guide>
        <p15:guide id="4" pos="5454">
          <p15:clr>
            <a:srgbClr val="F26B43"/>
          </p15:clr>
        </p15:guide>
        <p15:guide id="6" pos="358">
          <p15:clr>
            <a:srgbClr val="F26B43"/>
          </p15:clr>
        </p15:guide>
        <p15:guide id="7" orient="horz" pos="158">
          <p15:clr>
            <a:srgbClr val="F26B43"/>
          </p15:clr>
        </p15:guide>
        <p15:guide id="8" orient="horz" pos="3084">
          <p15:clr>
            <a:srgbClr val="F26B43"/>
          </p15:clr>
        </p15:guide>
        <p15:guide id="9" pos="5605">
          <p15:clr>
            <a:srgbClr val="F26B43"/>
          </p15:clr>
        </p15:guide>
        <p15:guide id="10" pos="155">
          <p15:clr>
            <a:srgbClr val="F26B43"/>
          </p15:clr>
        </p15:guide>
        <p15:guide id="11" pos="560">
          <p15:clr>
            <a:srgbClr val="F26B43"/>
          </p15:clr>
        </p15:guide>
        <p15:guide id="12" orient="horz" pos="566">
          <p15:clr>
            <a:srgbClr val="F26B43"/>
          </p15:clr>
        </p15:guide>
        <p15:guide id="13" orient="horz" pos="752">
          <p15:clr>
            <a:srgbClr val="F26B43"/>
          </p15:clr>
        </p15:guide>
        <p15:guide id="14" orient="horz" pos="29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4656" y="2346959"/>
            <a:ext cx="3223063" cy="1152578"/>
          </a:xfrm>
        </p:spPr>
        <p:txBody>
          <a:bodyPr/>
          <a:lstStyle/>
          <a:p>
            <a:r>
              <a:rPr lang="sv-SE" dirty="0"/>
              <a:t>Lisa Bergsten, doktorand, KTH</a:t>
            </a:r>
          </a:p>
          <a:p>
            <a:r>
              <a:rPr lang="sv-SE" dirty="0"/>
              <a:t>Ulf Nyqvist, interim VD SKB, VD i eget fastighetsutvecklingsbolag, ordförande i  Andelsägarbolaget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/>
              <a:t>André Johansson, Marknads- och kommunikationschef, HSB Riksförbund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Moderator: Mats Wilhelmsson, professor, KTH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1" y="2400976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060463" y="1809348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13 maj 2022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8207224-5408-9F42-AD9E-ED6DE270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56" y="280935"/>
            <a:ext cx="7707514" cy="1110120"/>
          </a:xfrm>
        </p:spPr>
        <p:txBody>
          <a:bodyPr/>
          <a:lstStyle/>
          <a:p>
            <a:pPr lvl="0">
              <a:defRPr/>
            </a:pPr>
            <a:r>
              <a:rPr lang="sv-SE" sz="2800" dirty="0"/>
              <a:t>Nya typer av upplåtelseformer för bostäder: Vad innebär de och vad ska de bidra med?</a:t>
            </a:r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2022-05-10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26827" y="1156491"/>
            <a:ext cx="7765653" cy="3540919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pPr marL="342900" lvl="1" indent="0">
              <a:buNone/>
            </a:pPr>
            <a:r>
              <a:rPr lang="sv-SE" sz="2200" dirty="0" smtClean="0"/>
              <a:t>Tack!</a:t>
            </a:r>
          </a:p>
          <a:p>
            <a:pPr marL="342900" lvl="1" indent="0">
              <a:buNone/>
            </a:pPr>
            <a:endParaRPr lang="sv-SE" sz="1600" dirty="0"/>
          </a:p>
          <a:p>
            <a:pPr marL="342900" lvl="1" indent="0">
              <a:buNone/>
            </a:pPr>
            <a:r>
              <a:rPr lang="sv-SE" sz="1600" dirty="0" smtClean="0"/>
              <a:t>Lisa Bergsten</a:t>
            </a:r>
          </a:p>
          <a:p>
            <a:pPr marL="342900" lvl="1" indent="0">
              <a:buNone/>
            </a:pPr>
            <a:r>
              <a:rPr lang="sv-SE" sz="1600" dirty="0" smtClean="0"/>
              <a:t>lisbe@kth.se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004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4BFAC7-D590-274A-8D21-DFD90D72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70" y="0"/>
            <a:ext cx="6835930" cy="45608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60DB1B1-CA3C-494D-81B9-46479A92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2" y="4148455"/>
            <a:ext cx="6476012" cy="673874"/>
          </a:xfrm>
        </p:spPr>
        <p:txBody>
          <a:bodyPr/>
          <a:lstStyle/>
          <a:p>
            <a:r>
              <a:rPr lang="sv-SE" sz="5400" dirty="0" err="1">
                <a:solidFill>
                  <a:srgbClr val="1954A6"/>
                </a:solidFill>
              </a:rPr>
              <a:t>kth.se</a:t>
            </a:r>
            <a:r>
              <a:rPr lang="sv-SE" sz="5400" dirty="0">
                <a:solidFill>
                  <a:srgbClr val="1954A6"/>
                </a:solidFill>
              </a:rPr>
              <a:t>/bostad2noll</a:t>
            </a:r>
          </a:p>
        </p:txBody>
      </p:sp>
    </p:spTree>
    <p:extLst>
      <p:ext uri="{BB962C8B-B14F-4D97-AF65-F5344CB8AC3E}">
        <p14:creationId xmlns:p14="http://schemas.microsoft.com/office/powerpoint/2010/main" val="7798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015082"/>
            <a:ext cx="7552857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2772138"/>
            <a:ext cx="3427344" cy="3781438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2802333"/>
            <a:ext cx="3427341" cy="1482109"/>
          </a:xfrm>
        </p:spPr>
        <p:txBody>
          <a:bodyPr/>
          <a:lstStyle/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/>
              <a:t>BI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A6C01D-F4DA-AC47-B965-F6EA4DE1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60"/>
          <a:stretch/>
        </p:blipFill>
        <p:spPr>
          <a:xfrm>
            <a:off x="1279525" y="-11135"/>
            <a:ext cx="7013417" cy="1837853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B7FE1F3F-A66E-8447-8A4B-070BE35A7B70}"/>
              </a:ext>
            </a:extLst>
          </p:cNvPr>
          <p:cNvSpPr txBox="1">
            <a:spLocks/>
          </p:cNvSpPr>
          <p:nvPr/>
        </p:nvSpPr>
        <p:spPr>
          <a:xfrm>
            <a:off x="6150804" y="2462879"/>
            <a:ext cx="3427341" cy="148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949753" y="0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våren 2022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7591" y="1264595"/>
            <a:ext cx="6658124" cy="3478977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21 januari		Vad driver hyresgästers sopsortering i bostadsfastigheter?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4 februari		Lokala tolkningar av plan- och byggprocesser och dialoger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18 februari		Vad vet vi om efterfrågan på hyressubventionerade 			lägenheter?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18 mars 		Hinder för byggherrars implementering av kommunala 			hållbarhetskrav i hållbarhetsprofilerade stadsdelar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april		Effekter av interventioner i staden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/>
              <a:t>29 april		Är hållbarhetsfrågorna med från detaljplan till bygglov?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rgbClr val="1954A6"/>
                </a:solidFill>
              </a:rPr>
              <a:t>13 maj 		Nya typer av upplåtelseformer för bostäder: Vad innebär 			de och vad ska de bidra med?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10 juni		Olika kvantitativa modeller för prognostisering av 			bostadspriser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724D29-2548-3441-815F-CCA95152EF4F}"/>
              </a:ext>
            </a:extLst>
          </p:cNvPr>
          <p:cNvSpPr txBox="1">
            <a:spLocks/>
          </p:cNvSpPr>
          <p:nvPr/>
        </p:nvSpPr>
        <p:spPr>
          <a:xfrm>
            <a:off x="1060463" y="788513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Fredagar ojämna veckor, med uppehåll för helger och klämdagar</a:t>
            </a:r>
          </a:p>
        </p:txBody>
      </p:sp>
    </p:spTree>
    <p:extLst>
      <p:ext uri="{BB962C8B-B14F-4D97-AF65-F5344CB8AC3E}">
        <p14:creationId xmlns:p14="http://schemas.microsoft.com/office/powerpoint/2010/main" val="14698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46A919-5EDA-8448-9EC7-04EDDB67C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Upplåtelseformer för bostäder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2E08D81-344D-5640-BC09-C6F8DF74B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Nya, eller varianter av befintliga, upplåtelseformer</a:t>
            </a:r>
            <a:r>
              <a:rPr lang="sv-SE" dirty="0" smtClean="0"/>
              <a:t>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4705-AE8B-4A42-AB7F-E934F3FD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D57DF-C448-9E4A-AC1B-538968DD2481}" type="datetime1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2022-05-10</a:t>
            </a:fld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B2698-B4E9-7A4C-9527-FEC214F6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620A-5648-0C4A-8D32-82D4B46D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7AB7781-EB32-CA48-82CD-DCA02282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Upplåtelseformer för bostäder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9B273-EE96-A44E-A02A-C7AA1160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8D38B-7A85-7E4E-9C9B-12F394E7FE78}" type="datetime1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2022-05-10</a:t>
            </a:fld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A7F8-2F17-5E4B-966E-C438E616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B103-04C0-4846-BB5C-19A08F41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8E8EBC3-06C1-9D44-A112-5549F82743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Upplåtelseformer för bostäder – nämns ofta, i någon form, som en pusselbit för att lösa brister som finns på </a:t>
            </a:r>
            <a:r>
              <a:rPr lang="sv-SE" sz="2000" dirty="0" smtClean="0"/>
              <a:t>bostadsmarknaden</a:t>
            </a:r>
          </a:p>
          <a:p>
            <a:pPr lvl="1"/>
            <a:r>
              <a:rPr lang="sv-SE" sz="1800" dirty="0" smtClean="0"/>
              <a:t>’Variation’ i upplåtelseformer finns ofta med i kommunernas riktlinjer för bostadsförsörjning</a:t>
            </a:r>
          </a:p>
          <a:p>
            <a:pPr lvl="1"/>
            <a:r>
              <a:rPr lang="sv-SE" sz="1800" dirty="0" smtClean="0"/>
              <a:t>Blandning i upplåtelseformer, balans mellan upplåtelseformer</a:t>
            </a:r>
          </a:p>
          <a:p>
            <a:pPr marL="0" indent="0">
              <a:buNone/>
            </a:pPr>
            <a:endParaRPr lang="sv-SE" sz="1700" i="1" dirty="0" smtClean="0"/>
          </a:p>
          <a:p>
            <a:pPr marL="0" indent="0">
              <a:buNone/>
            </a:pPr>
            <a:endParaRPr lang="sv-SE" sz="1700" i="1" dirty="0" smtClean="0"/>
          </a:p>
          <a:p>
            <a:r>
              <a:rPr lang="sv-SE" sz="1800" i="1" dirty="0" smtClean="0"/>
              <a:t>”En </a:t>
            </a:r>
            <a:r>
              <a:rPr lang="sv-SE" sz="1800" i="1" dirty="0"/>
              <a:t>upplåtelseform kan beskrivas som ett knippe rättigheter som skapar rådighet och möjligheter samt fördelar risker</a:t>
            </a:r>
            <a:r>
              <a:rPr lang="sv-SE" sz="1800" i="1" dirty="0" smtClean="0"/>
              <a:t>.” </a:t>
            </a:r>
            <a:r>
              <a:rPr lang="sv-SE" sz="1800" dirty="0" smtClean="0"/>
              <a:t>Kalbro et al. (2009 s. 61).</a:t>
            </a:r>
            <a:endParaRPr lang="sv-SE" sz="1800" i="1" dirty="0" smtClean="0"/>
          </a:p>
          <a:p>
            <a:endParaRPr lang="sv-SE" sz="2200" dirty="0" smtClean="0"/>
          </a:p>
          <a:p>
            <a:pPr marL="0" indent="0"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7374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3F4D8-4BE6-D743-AE27-D14757A6F270}" type="datetime1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2022-05-10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32783" y="1125738"/>
            <a:ext cx="7765653" cy="35409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sv-SE" sz="2200" dirty="0" smtClean="0"/>
              <a:t>I Sverige: ägande av småhus, bostadsrätt och hyresrätt - dominerande former</a:t>
            </a:r>
          </a:p>
          <a:p>
            <a:pPr>
              <a:lnSpc>
                <a:spcPct val="120000"/>
              </a:lnSpc>
            </a:pPr>
            <a:r>
              <a:rPr lang="sv-SE" sz="1900" dirty="0" smtClean="0"/>
              <a:t>Jämförelse av de etablerade upplåtelseformerna i fyra nordiska länder.</a:t>
            </a:r>
            <a:endParaRPr lang="sv-SE" sz="1900" dirty="0"/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sz="1500" dirty="0" smtClean="0"/>
              <a:t>Ägarlägenheter </a:t>
            </a:r>
            <a:r>
              <a:rPr lang="sv-SE" sz="1500" dirty="0"/>
              <a:t>är en mer ’etablerad’ form i exempelvis Norge och </a:t>
            </a:r>
            <a:r>
              <a:rPr lang="sv-SE" sz="1500" dirty="0" smtClean="0"/>
              <a:t>Danmark</a:t>
            </a:r>
          </a:p>
          <a:p>
            <a:pPr lvl="1"/>
            <a:endParaRPr lang="sv-SE" sz="1500" dirty="0"/>
          </a:p>
          <a:p>
            <a:pPr lvl="1"/>
            <a:r>
              <a:rPr lang="sv-SE" sz="1500" dirty="0" smtClean="0"/>
              <a:t>Aktielägenheter i Finland, inte ägarlägenheter juridiskt sett, men innefattar liknande rättigheter.</a:t>
            </a:r>
          </a:p>
          <a:p>
            <a:pPr lvl="1"/>
            <a:endParaRPr lang="sv-SE" sz="1500" dirty="0" smtClean="0"/>
          </a:p>
          <a:p>
            <a:pPr lvl="1"/>
            <a:r>
              <a:rPr lang="sv-SE" sz="1500" dirty="0" smtClean="0"/>
              <a:t>Bostadsrätt – begränsningarna exempelvis för juridisk person att förvärva och hyra ut, liknande i norska och danska motsvarigheterna</a:t>
            </a:r>
            <a:endParaRPr lang="sv-SE" sz="1500" dirty="0"/>
          </a:p>
          <a:p>
            <a:pPr lvl="1"/>
            <a:endParaRPr lang="sv-SE" sz="1500" dirty="0" smtClean="0"/>
          </a:p>
          <a:p>
            <a:pPr lvl="1"/>
            <a:r>
              <a:rPr lang="sv-SE" sz="1500" dirty="0" smtClean="0"/>
              <a:t>Saknas det en ’mellanform’ i Sverige? Särskilt sett till Danmark och Norge finns en tydlig motsvarighet till bostadsrätt, men även ägarlägenheter. Behövs variationen? Kan det bidragande i att det utvecklas nya former?</a:t>
            </a:r>
          </a:p>
          <a:p>
            <a:pPr lvl="1"/>
            <a:endParaRPr lang="sv-SE" sz="1300" dirty="0" smtClean="0"/>
          </a:p>
          <a:p>
            <a:pPr lvl="1"/>
            <a:endParaRPr lang="sv-SE" sz="1450" dirty="0" smtClean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500" dirty="0" smtClean="0"/>
              <a:t>Sveriges upplåtelseformer i nordisk kontext</a:t>
            </a:r>
            <a:endParaRPr lang="sv-SE" sz="2500" dirty="0"/>
          </a:p>
        </p:txBody>
      </p:sp>
    </p:spTree>
    <p:extLst>
      <p:ext uri="{BB962C8B-B14F-4D97-AF65-F5344CB8AC3E}">
        <p14:creationId xmlns:p14="http://schemas.microsoft.com/office/powerpoint/2010/main" val="97781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3F4D8-4BE6-D743-AE27-D14757A6F270}" type="datetime1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2022-05-10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32783" y="1129706"/>
            <a:ext cx="7765653" cy="3540919"/>
          </a:xfrm>
        </p:spPr>
        <p:txBody>
          <a:bodyPr>
            <a:normAutofit/>
          </a:bodyPr>
          <a:lstStyle/>
          <a:p>
            <a:r>
              <a:rPr lang="sv-SE" sz="1800" dirty="0" smtClean="0"/>
              <a:t>Befintliga och</a:t>
            </a:r>
            <a:r>
              <a:rPr lang="sv-SE" sz="1800" b="1" dirty="0" smtClean="0"/>
              <a:t> </a:t>
            </a:r>
            <a:r>
              <a:rPr lang="sv-SE" sz="1800" i="1" dirty="0" smtClean="0"/>
              <a:t>”nya upplåtelseformer” – vidgat </a:t>
            </a:r>
            <a:r>
              <a:rPr lang="sv-SE" sz="1800" i="1" dirty="0" smtClean="0"/>
              <a:t>begrepp</a:t>
            </a:r>
            <a:endParaRPr lang="sv-SE" sz="1800" b="1" i="1" dirty="0" smtClean="0"/>
          </a:p>
          <a:p>
            <a:pPr marL="342900" lvl="1" indent="0">
              <a:buNone/>
            </a:pPr>
            <a:endParaRPr lang="sv-SE" sz="1800" dirty="0" smtClean="0"/>
          </a:p>
          <a:p>
            <a:pPr>
              <a:lnSpc>
                <a:spcPct val="100000"/>
              </a:lnSpc>
            </a:pPr>
            <a:r>
              <a:rPr lang="sv-SE" sz="1800" dirty="0" smtClean="0"/>
              <a:t>Ett antal av de alternativ till etablerade formerna som finns:</a:t>
            </a:r>
          </a:p>
          <a:p>
            <a:pPr lvl="1">
              <a:lnSpc>
                <a:spcPct val="100000"/>
              </a:lnSpc>
            </a:pPr>
            <a:r>
              <a:rPr lang="sv-SE" sz="1700" dirty="0" smtClean="0"/>
              <a:t>Andelsägande/andelsägarlägenhet</a:t>
            </a:r>
            <a:r>
              <a:rPr lang="sv-SE" sz="1700" dirty="0" smtClean="0"/>
              <a:t>		</a:t>
            </a:r>
          </a:p>
          <a:p>
            <a:pPr lvl="1">
              <a:lnSpc>
                <a:spcPct val="100000"/>
              </a:lnSpc>
            </a:pPr>
            <a:r>
              <a:rPr lang="sv-SE" sz="1700" dirty="0" smtClean="0"/>
              <a:t>Hyrköpsformer	        </a:t>
            </a:r>
            <a:r>
              <a:rPr lang="sv-SE" sz="1500" dirty="0" smtClean="0"/>
              <a:t>Riksbyggen Hyrköp</a:t>
            </a:r>
          </a:p>
          <a:p>
            <a:pPr marL="1371600" lvl="4" indent="0">
              <a:lnSpc>
                <a:spcPct val="100000"/>
              </a:lnSpc>
              <a:buNone/>
            </a:pPr>
            <a:r>
              <a:rPr lang="sv-SE" sz="1700" dirty="0" smtClean="0"/>
              <a:t>      	        </a:t>
            </a:r>
            <a:r>
              <a:rPr lang="sv-SE" sz="1500" i="1" dirty="0" smtClean="0"/>
              <a:t>Delägande: </a:t>
            </a:r>
            <a:r>
              <a:rPr lang="sv-SE" sz="1500" dirty="0" smtClean="0"/>
              <a:t>HSB Dela, OBOS </a:t>
            </a:r>
            <a:r>
              <a:rPr lang="sv-SE" sz="1500" dirty="0" err="1" smtClean="0"/>
              <a:t>Deläga</a:t>
            </a:r>
            <a:endParaRPr lang="sv-SE" sz="1700" dirty="0" smtClean="0"/>
          </a:p>
          <a:p>
            <a:pPr lvl="1">
              <a:lnSpc>
                <a:spcPct val="100000"/>
              </a:lnSpc>
            </a:pPr>
            <a:r>
              <a:rPr lang="sv-SE" sz="1700" dirty="0" err="1" smtClean="0"/>
              <a:t>Bosam</a:t>
            </a:r>
            <a:r>
              <a:rPr lang="sv-SE" sz="1700" dirty="0" smtClean="0"/>
              <a:t> </a:t>
            </a:r>
            <a:r>
              <a:rPr lang="sv-SE" sz="1700" dirty="0" smtClean="0"/>
              <a:t>– en variant av </a:t>
            </a:r>
            <a:r>
              <a:rPr lang="sv-SE" sz="1700" dirty="0" smtClean="0"/>
              <a:t>bostadsrätt</a:t>
            </a:r>
            <a:endParaRPr lang="sv-SE" sz="1700" dirty="0"/>
          </a:p>
          <a:p>
            <a:pPr lvl="1">
              <a:lnSpc>
                <a:spcPct val="100000"/>
              </a:lnSpc>
            </a:pPr>
            <a:r>
              <a:rPr lang="sv-SE" sz="1700" dirty="0" smtClean="0"/>
              <a:t>Kooperativ </a:t>
            </a:r>
            <a:r>
              <a:rPr lang="sv-SE" sz="1700" dirty="0" smtClean="0"/>
              <a:t>hyresrätt – </a:t>
            </a:r>
            <a:r>
              <a:rPr lang="sv-SE" sz="1500" dirty="0" smtClean="0"/>
              <a:t>gamla former som återkommer</a:t>
            </a:r>
            <a:r>
              <a:rPr lang="sv-SE" sz="1500" dirty="0" smtClean="0"/>
              <a:t>?</a:t>
            </a:r>
            <a:endParaRPr lang="sv-SE" sz="1500" dirty="0"/>
          </a:p>
          <a:p>
            <a:pPr lvl="1">
              <a:lnSpc>
                <a:spcPct val="100000"/>
              </a:lnSpc>
            </a:pPr>
            <a:r>
              <a:rPr lang="sv-SE" sz="1700" dirty="0" smtClean="0"/>
              <a:t>Co-</a:t>
            </a:r>
            <a:r>
              <a:rPr lang="sv-SE" sz="1700" dirty="0" err="1" smtClean="0"/>
              <a:t>living</a:t>
            </a:r>
            <a:endParaRPr lang="sv-SE" sz="1700" dirty="0" smtClean="0"/>
          </a:p>
          <a:p>
            <a:pPr lvl="1">
              <a:lnSpc>
                <a:spcPct val="100000"/>
              </a:lnSpc>
            </a:pPr>
            <a:r>
              <a:rPr lang="sv-SE" sz="1700" dirty="0" smtClean="0"/>
              <a:t>(Ägarlägenheter)</a:t>
            </a:r>
            <a:r>
              <a:rPr lang="sv-SE" sz="1700" dirty="0" smtClean="0"/>
              <a:t> </a:t>
            </a:r>
            <a:endParaRPr lang="sv-SE" sz="1700" dirty="0"/>
          </a:p>
          <a:p>
            <a:endParaRPr lang="sv-SE" sz="1600" dirty="0" smtClean="0"/>
          </a:p>
          <a:p>
            <a:pPr marL="0" indent="0">
              <a:buNone/>
            </a:pPr>
            <a:endParaRPr lang="sv-SE" sz="1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00" dirty="0" smtClean="0"/>
              <a:t>Nya former, varianter av befintliga</a:t>
            </a:r>
            <a:r>
              <a:rPr lang="sv-SE" sz="2100" dirty="0"/>
              <a:t> </a:t>
            </a:r>
            <a:r>
              <a:rPr lang="sv-SE" sz="2100" dirty="0" smtClean="0"/>
              <a:t>former…</a:t>
            </a:r>
            <a:endParaRPr lang="sv-SE" sz="21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75519" y="2536181"/>
            <a:ext cx="424095" cy="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75519" y="2669075"/>
            <a:ext cx="424095" cy="17122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08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3F4D8-4BE6-D743-AE27-D14757A6F270}" type="datetime1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2022-05-10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33680" y="1203598"/>
            <a:ext cx="7765653" cy="3540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sz="1700" dirty="0"/>
              <a:t>V</a:t>
            </a:r>
            <a:r>
              <a:rPr lang="sv-SE" sz="1700" dirty="0" smtClean="0"/>
              <a:t>arför </a:t>
            </a:r>
            <a:r>
              <a:rPr lang="sv-SE" sz="1700" dirty="0" smtClean="0"/>
              <a:t>behövs dessa former, enligt aktörerna?</a:t>
            </a:r>
          </a:p>
          <a:p>
            <a:pPr lvl="1"/>
            <a:r>
              <a:rPr lang="sv-SE" sz="1500" dirty="0" smtClean="0"/>
              <a:t>Flera av formerna riktar sig till unga vuxna</a:t>
            </a:r>
          </a:p>
          <a:p>
            <a:pPr lvl="1"/>
            <a:r>
              <a:rPr lang="sv-SE" sz="1500" dirty="0" smtClean="0"/>
              <a:t>Återkommande beskrivs det vara ett sätt för att hjälpa unga in på bostadsmarknaden</a:t>
            </a:r>
          </a:p>
          <a:p>
            <a:pPr lvl="1"/>
            <a:r>
              <a:rPr lang="sv-SE" sz="1500" dirty="0" smtClean="0"/>
              <a:t>Att få tag på en bostad och möjlighet att förvärva en bostad, kanske sin första bostad</a:t>
            </a:r>
          </a:p>
          <a:p>
            <a:pPr lvl="1"/>
            <a:r>
              <a:rPr lang="sv-SE" sz="1500" dirty="0" smtClean="0"/>
              <a:t>Även minskad segregation, att få en blandning av hyresrätt och </a:t>
            </a:r>
            <a:r>
              <a:rPr lang="sv-SE" sz="1500" dirty="0" smtClean="0"/>
              <a:t>ägande beskrivs</a:t>
            </a:r>
            <a:endParaRPr lang="sv-SE" sz="1500" dirty="0" smtClean="0"/>
          </a:p>
          <a:p>
            <a:pPr marL="342900" lvl="1" indent="0">
              <a:buNone/>
            </a:pPr>
            <a:endParaRPr lang="sv-S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Nya former, varianter av befintliga former…</a:t>
            </a:r>
          </a:p>
        </p:txBody>
      </p:sp>
    </p:spTree>
    <p:extLst>
      <p:ext uri="{BB962C8B-B14F-4D97-AF65-F5344CB8AC3E}">
        <p14:creationId xmlns:p14="http://schemas.microsoft.com/office/powerpoint/2010/main" val="38014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3F4D8-4BE6-D743-AE27-D14757A6F270}" type="datetime1">
              <a:rPr kumimoji="0" lang="sv-S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2022-05-10</a:t>
            </a:fld>
            <a:endParaRPr kumimoji="0" lang="sv-SE" sz="7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Framåt</a:t>
            </a:r>
            <a:endParaRPr lang="sv-SE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Nytt forskningsprojekt</a:t>
            </a:r>
            <a:endParaRPr lang="sv-SE" dirty="0" smtClean="0"/>
          </a:p>
          <a:p>
            <a:pPr lvl="1"/>
            <a:r>
              <a:rPr lang="sv-SE" dirty="0" smtClean="0"/>
              <a:t>Jämför ett antal av dessa former och modeller. Vill öka förståelsen för hur de är utformade och fungerar, juridiskt och ekonomiskt</a:t>
            </a:r>
          </a:p>
          <a:p>
            <a:pPr lvl="1"/>
            <a:r>
              <a:rPr lang="sv-SE" dirty="0" smtClean="0"/>
              <a:t>Vilka risker och tänkbara svårigheter som finns</a:t>
            </a:r>
          </a:p>
          <a:p>
            <a:pPr lvl="1"/>
            <a:r>
              <a:rPr lang="sv-SE" dirty="0" smtClean="0"/>
              <a:t>Möjligheter för framtiden </a:t>
            </a:r>
          </a:p>
          <a:p>
            <a:pPr marL="342900" lvl="1" indent="0">
              <a:buNone/>
            </a:pPr>
            <a:endParaRPr lang="sv-SE" dirty="0" smtClean="0"/>
          </a:p>
          <a:p>
            <a:pPr lvl="1"/>
            <a:endParaRPr lang="sv-SE" dirty="0" smtClean="0"/>
          </a:p>
          <a:p>
            <a:r>
              <a:rPr lang="sv-SE" dirty="0" smtClean="0"/>
              <a:t>Det finns begränsat med forskning kopplat till de nya formerna, men ett </a:t>
            </a:r>
            <a:r>
              <a:rPr lang="sv-SE" dirty="0" smtClean="0"/>
              <a:t>behov</a:t>
            </a:r>
            <a:endParaRPr lang="sv-SE" dirty="0" smtClean="0"/>
          </a:p>
          <a:p>
            <a:pPr lvl="1"/>
            <a:r>
              <a:rPr lang="sv-SE" dirty="0" smtClean="0"/>
              <a:t>Mer förståelse för den juridiska och ekonomiska utformningen av upplåtelseformerna</a:t>
            </a:r>
          </a:p>
          <a:p>
            <a:pPr lvl="1"/>
            <a:r>
              <a:rPr lang="sv-SE" dirty="0" smtClean="0"/>
              <a:t>Vilka lagar blir tillämpliga? Vilka risker finns och kan uppstå?</a:t>
            </a:r>
          </a:p>
          <a:p>
            <a:pPr lvl="1"/>
            <a:r>
              <a:rPr lang="sv-SE" dirty="0" smtClean="0"/>
              <a:t>Vem </a:t>
            </a:r>
            <a:r>
              <a:rPr lang="sv-SE" dirty="0" smtClean="0"/>
              <a:t>står för dessa risker? </a:t>
            </a:r>
            <a:r>
              <a:rPr lang="sv-SE" dirty="0" smtClean="0"/>
              <a:t>Hur kan de minskas?</a:t>
            </a:r>
          </a:p>
          <a:p>
            <a:pPr marL="342900" lvl="1" indent="0">
              <a:buNone/>
            </a:pPr>
            <a:endParaRPr lang="sv-SE" dirty="0" smtClean="0"/>
          </a:p>
          <a:p>
            <a:pPr marL="342900" lvl="1" indent="0">
              <a:buNone/>
            </a:pPr>
            <a:r>
              <a:rPr lang="sv-SE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7428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11841</TotalTime>
  <Words>657</Words>
  <Application>Microsoft Office PowerPoint</Application>
  <PresentationFormat>On-screen Show (16:9)</PresentationFormat>
  <Paragraphs>117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Systemtypsnitt</vt:lpstr>
      <vt:lpstr>KTH_PPT-mall</vt:lpstr>
      <vt:lpstr>Office-tema</vt:lpstr>
      <vt:lpstr>Nya typer av upplåtelseformer för bostäder: Vad innebär de och vad ska de bidra med?</vt:lpstr>
      <vt:lpstr>Initiativtagare till Bostad 2.0</vt:lpstr>
      <vt:lpstr>Frukostseminarier – Program våren 2022</vt:lpstr>
      <vt:lpstr>Upplåtelseformer för bostäder</vt:lpstr>
      <vt:lpstr>Upplåtelseformer för bostäder</vt:lpstr>
      <vt:lpstr>Sveriges upplåtelseformer i nordisk kontext</vt:lpstr>
      <vt:lpstr>Nya former, varianter av befintliga former…</vt:lpstr>
      <vt:lpstr>Nya former, varianter av befintliga former…</vt:lpstr>
      <vt:lpstr>Framåt</vt:lpstr>
      <vt:lpstr>PowerPoint Presentation</vt:lpstr>
      <vt:lpstr>kth.se/bostad2noll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Lisa Bergsten</cp:lastModifiedBy>
  <cp:revision>576</cp:revision>
  <cp:lastPrinted>2019-09-05T13:47:56Z</cp:lastPrinted>
  <dcterms:created xsi:type="dcterms:W3CDTF">2019-02-11T09:39:15Z</dcterms:created>
  <dcterms:modified xsi:type="dcterms:W3CDTF">2022-05-10T06:18:42Z</dcterms:modified>
</cp:coreProperties>
</file>