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9" r:id="rId2"/>
    <p:sldId id="305" r:id="rId3"/>
    <p:sldId id="306" r:id="rId4"/>
    <p:sldId id="309" r:id="rId5"/>
    <p:sldId id="312" r:id="rId6"/>
    <p:sldId id="311" r:id="rId7"/>
    <p:sldId id="316" r:id="rId8"/>
    <p:sldId id="310" r:id="rId9"/>
    <p:sldId id="313" r:id="rId10"/>
    <p:sldId id="323" r:id="rId11"/>
    <p:sldId id="324" r:id="rId12"/>
    <p:sldId id="327" r:id="rId13"/>
    <p:sldId id="330" r:id="rId14"/>
    <p:sldId id="331" r:id="rId15"/>
    <p:sldId id="329" r:id="rId16"/>
    <p:sldId id="314" r:id="rId17"/>
    <p:sldId id="332" r:id="rId18"/>
    <p:sldId id="325" r:id="rId19"/>
    <p:sldId id="326" r:id="rId20"/>
    <p:sldId id="321" r:id="rId21"/>
    <p:sldId id="315" r:id="rId22"/>
    <p:sldId id="319" r:id="rId23"/>
    <p:sldId id="318" r:id="rId24"/>
    <p:sldId id="320" r:id="rId25"/>
    <p:sldId id="322" r:id="rId26"/>
    <p:sldId id="307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D02F80"/>
    <a:srgbClr val="62922E"/>
    <a:srgbClr val="AFC92B"/>
    <a:srgbClr val="D95999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10F10-17DA-43F2-B8A7-956C7FC6986E}" v="33" dt="2022-06-09T19:58:21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6211" autoAdjust="0"/>
  </p:normalViewPr>
  <p:slideViewPr>
    <p:cSldViewPr snapToGrid="0">
      <p:cViewPr varScale="1">
        <p:scale>
          <a:sx n="76" d="100"/>
          <a:sy n="76" d="100"/>
        </p:scale>
        <p:origin x="27" y="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-Suck Song" userId="19aeca031785acd8" providerId="LiveId" clId="{F9410F10-17DA-43F2-B8A7-956C7FC6986E}"/>
    <pc:docChg chg="undo custSel addSld delSld modSld sldOrd">
      <pc:chgData name="Han-Suck Song" userId="19aeca031785acd8" providerId="LiveId" clId="{F9410F10-17DA-43F2-B8A7-956C7FC6986E}" dt="2022-06-09T19:58:59.059" v="525" actId="47"/>
      <pc:docMkLst>
        <pc:docMk/>
      </pc:docMkLst>
      <pc:sldChg chg="del">
        <pc:chgData name="Han-Suck Song" userId="19aeca031785acd8" providerId="LiveId" clId="{F9410F10-17DA-43F2-B8A7-956C7FC6986E}" dt="2022-06-09T19:58:59.059" v="525" actId="47"/>
        <pc:sldMkLst>
          <pc:docMk/>
          <pc:sldMk cId="3798512457" sldId="308"/>
        </pc:sldMkLst>
      </pc:sldChg>
      <pc:sldChg chg="modSp mod">
        <pc:chgData name="Han-Suck Song" userId="19aeca031785acd8" providerId="LiveId" clId="{F9410F10-17DA-43F2-B8A7-956C7FC6986E}" dt="2022-06-09T19:15:37.918" v="133" actId="255"/>
        <pc:sldMkLst>
          <pc:docMk/>
          <pc:sldMk cId="1791403874" sldId="313"/>
        </pc:sldMkLst>
        <pc:spChg chg="mod">
          <ac:chgData name="Han-Suck Song" userId="19aeca031785acd8" providerId="LiveId" clId="{F9410F10-17DA-43F2-B8A7-956C7FC6986E}" dt="2022-06-09T19:15:37.918" v="133" actId="255"/>
          <ac:spMkLst>
            <pc:docMk/>
            <pc:sldMk cId="1791403874" sldId="313"/>
            <ac:spMk id="3" creationId="{0F843375-226A-0159-56F2-E83AB7AAB0BE}"/>
          </ac:spMkLst>
        </pc:spChg>
      </pc:sldChg>
      <pc:sldChg chg="addSp delSp modSp add del mod">
        <pc:chgData name="Han-Suck Song" userId="19aeca031785acd8" providerId="LiveId" clId="{F9410F10-17DA-43F2-B8A7-956C7FC6986E}" dt="2022-06-09T19:27:59.539" v="357" actId="478"/>
        <pc:sldMkLst>
          <pc:docMk/>
          <pc:sldMk cId="3475155831" sldId="314"/>
        </pc:sldMkLst>
        <pc:spChg chg="mod">
          <ac:chgData name="Han-Suck Song" userId="19aeca031785acd8" providerId="LiveId" clId="{F9410F10-17DA-43F2-B8A7-956C7FC6986E}" dt="2022-06-09T19:27:41.385" v="353" actId="14100"/>
          <ac:spMkLst>
            <pc:docMk/>
            <pc:sldMk cId="3475155831" sldId="314"/>
            <ac:spMk id="3" creationId="{0F843375-226A-0159-56F2-E83AB7AAB0BE}"/>
          </ac:spMkLst>
        </pc:spChg>
        <pc:spChg chg="add del mod">
          <ac:chgData name="Han-Suck Song" userId="19aeca031785acd8" providerId="LiveId" clId="{F9410F10-17DA-43F2-B8A7-956C7FC6986E}" dt="2022-06-09T19:27:59.539" v="357" actId="478"/>
          <ac:spMkLst>
            <pc:docMk/>
            <pc:sldMk cId="3475155831" sldId="314"/>
            <ac:spMk id="5" creationId="{908D6F0C-898C-40CB-2E14-BFA9C66A891C}"/>
          </ac:spMkLst>
        </pc:spChg>
      </pc:sldChg>
      <pc:sldChg chg="del ord">
        <pc:chgData name="Han-Suck Song" userId="19aeca031785acd8" providerId="LiveId" clId="{F9410F10-17DA-43F2-B8A7-956C7FC6986E}" dt="2022-06-09T19:16:27.168" v="142" actId="47"/>
        <pc:sldMkLst>
          <pc:docMk/>
          <pc:sldMk cId="1149476917" sldId="317"/>
        </pc:sldMkLst>
      </pc:sldChg>
      <pc:sldChg chg="addSp delSp modSp mod">
        <pc:chgData name="Han-Suck Song" userId="19aeca031785acd8" providerId="LiveId" clId="{F9410F10-17DA-43F2-B8A7-956C7FC6986E}" dt="2022-06-09T19:11:58.037" v="7" actId="1076"/>
        <pc:sldMkLst>
          <pc:docMk/>
          <pc:sldMk cId="4245367096" sldId="318"/>
        </pc:sldMkLst>
        <pc:picChg chg="add mod">
          <ac:chgData name="Han-Suck Song" userId="19aeca031785acd8" providerId="LiveId" clId="{F9410F10-17DA-43F2-B8A7-956C7FC6986E}" dt="2022-06-09T19:11:58.037" v="7" actId="1076"/>
          <ac:picMkLst>
            <pc:docMk/>
            <pc:sldMk cId="4245367096" sldId="318"/>
            <ac:picMk id="4" creationId="{5B3D6756-C9FE-765A-25A9-0FD88534D402}"/>
          </ac:picMkLst>
        </pc:picChg>
        <pc:picChg chg="del">
          <ac:chgData name="Han-Suck Song" userId="19aeca031785acd8" providerId="LiveId" clId="{F9410F10-17DA-43F2-B8A7-956C7FC6986E}" dt="2022-06-09T19:10:08.647" v="0" actId="478"/>
          <ac:picMkLst>
            <pc:docMk/>
            <pc:sldMk cId="4245367096" sldId="318"/>
            <ac:picMk id="7" creationId="{A2AD439A-88C3-CA87-3172-3DD62E43A5B0}"/>
          </ac:picMkLst>
        </pc:picChg>
      </pc:sldChg>
      <pc:sldChg chg="add">
        <pc:chgData name="Han-Suck Song" userId="19aeca031785acd8" providerId="LiveId" clId="{F9410F10-17DA-43F2-B8A7-956C7FC6986E}" dt="2022-06-09T19:13:23.232" v="59"/>
        <pc:sldMkLst>
          <pc:docMk/>
          <pc:sldMk cId="2889869602" sldId="319"/>
        </pc:sldMkLst>
      </pc:sldChg>
      <pc:sldChg chg="addSp delSp modSp add del mod">
        <pc:chgData name="Han-Suck Song" userId="19aeca031785acd8" providerId="LiveId" clId="{F9410F10-17DA-43F2-B8A7-956C7FC6986E}" dt="2022-06-09T19:24:48.367" v="209" actId="2696"/>
        <pc:sldMkLst>
          <pc:docMk/>
          <pc:sldMk cId="1418897948" sldId="320"/>
        </pc:sldMkLst>
        <pc:spChg chg="mod">
          <ac:chgData name="Han-Suck Song" userId="19aeca031785acd8" providerId="LiveId" clId="{F9410F10-17DA-43F2-B8A7-956C7FC6986E}" dt="2022-06-09T19:16:59.424" v="146" actId="255"/>
          <ac:spMkLst>
            <pc:docMk/>
            <pc:sldMk cId="1418897948" sldId="320"/>
            <ac:spMk id="2" creationId="{EB354883-2A18-738B-C1EF-C22B0D815FE2}"/>
          </ac:spMkLst>
        </pc:spChg>
        <pc:spChg chg="add mod">
          <ac:chgData name="Han-Suck Song" userId="19aeca031785acd8" providerId="LiveId" clId="{F9410F10-17DA-43F2-B8A7-956C7FC6986E}" dt="2022-06-09T19:21:50.265" v="181" actId="20577"/>
          <ac:spMkLst>
            <pc:docMk/>
            <pc:sldMk cId="1418897948" sldId="320"/>
            <ac:spMk id="3" creationId="{9CBF2F94-87CF-311B-3B12-926262919800}"/>
          </ac:spMkLst>
        </pc:spChg>
        <pc:picChg chg="add mod">
          <ac:chgData name="Han-Suck Song" userId="19aeca031785acd8" providerId="LiveId" clId="{F9410F10-17DA-43F2-B8A7-956C7FC6986E}" dt="2022-06-09T19:22:34.065" v="186" actId="1076"/>
          <ac:picMkLst>
            <pc:docMk/>
            <pc:sldMk cId="1418897948" sldId="320"/>
            <ac:picMk id="5" creationId="{A0B024E7-CE8B-EEE0-AEB9-11742CFCB53C}"/>
          </ac:picMkLst>
        </pc:picChg>
        <pc:picChg chg="del">
          <ac:chgData name="Han-Suck Song" userId="19aeca031785acd8" providerId="LiveId" clId="{F9410F10-17DA-43F2-B8A7-956C7FC6986E}" dt="2022-06-09T19:17:01.040" v="147" actId="478"/>
          <ac:picMkLst>
            <pc:docMk/>
            <pc:sldMk cId="1418897948" sldId="320"/>
            <ac:picMk id="7" creationId="{A2AD439A-88C3-CA87-3172-3DD62E43A5B0}"/>
          </ac:picMkLst>
        </pc:picChg>
      </pc:sldChg>
      <pc:sldChg chg="modSp add mod">
        <pc:chgData name="Han-Suck Song" userId="19aeca031785acd8" providerId="LiveId" clId="{F9410F10-17DA-43F2-B8A7-956C7FC6986E}" dt="2022-06-09T19:16:03.194" v="141" actId="6549"/>
        <pc:sldMkLst>
          <pc:docMk/>
          <pc:sldMk cId="4022546664" sldId="321"/>
        </pc:sldMkLst>
        <pc:spChg chg="mod">
          <ac:chgData name="Han-Suck Song" userId="19aeca031785acd8" providerId="LiveId" clId="{F9410F10-17DA-43F2-B8A7-956C7FC6986E}" dt="2022-06-09T19:16:03.194" v="141" actId="6549"/>
          <ac:spMkLst>
            <pc:docMk/>
            <pc:sldMk cId="4022546664" sldId="321"/>
            <ac:spMk id="3" creationId="{0F843375-226A-0159-56F2-E83AB7AAB0BE}"/>
          </ac:spMkLst>
        </pc:spChg>
      </pc:sldChg>
      <pc:sldChg chg="addSp delSp modSp add del mod">
        <pc:chgData name="Han-Suck Song" userId="19aeca031785acd8" providerId="LiveId" clId="{F9410F10-17DA-43F2-B8A7-956C7FC6986E}" dt="2022-06-09T19:24:48.367" v="209" actId="2696"/>
        <pc:sldMkLst>
          <pc:docMk/>
          <pc:sldMk cId="3638987431" sldId="322"/>
        </pc:sldMkLst>
        <pc:spChg chg="mod">
          <ac:chgData name="Han-Suck Song" userId="19aeca031785acd8" providerId="LiveId" clId="{F9410F10-17DA-43F2-B8A7-956C7FC6986E}" dt="2022-06-09T19:23:57.119" v="201" actId="20577"/>
          <ac:spMkLst>
            <pc:docMk/>
            <pc:sldMk cId="3638987431" sldId="322"/>
            <ac:spMk id="3" creationId="{9CBF2F94-87CF-311B-3B12-926262919800}"/>
          </ac:spMkLst>
        </pc:spChg>
        <pc:picChg chg="del">
          <ac:chgData name="Han-Suck Song" userId="19aeca031785acd8" providerId="LiveId" clId="{F9410F10-17DA-43F2-B8A7-956C7FC6986E}" dt="2022-06-09T19:22:41.833" v="188" actId="478"/>
          <ac:picMkLst>
            <pc:docMk/>
            <pc:sldMk cId="3638987431" sldId="322"/>
            <ac:picMk id="5" creationId="{A0B024E7-CE8B-EEE0-AEB9-11742CFCB53C}"/>
          </ac:picMkLst>
        </pc:picChg>
        <pc:picChg chg="add del mod">
          <ac:chgData name="Han-Suck Song" userId="19aeca031785acd8" providerId="LiveId" clId="{F9410F10-17DA-43F2-B8A7-956C7FC6986E}" dt="2022-06-09T19:24:04.109" v="203" actId="478"/>
          <ac:picMkLst>
            <pc:docMk/>
            <pc:sldMk cId="3638987431" sldId="322"/>
            <ac:picMk id="6" creationId="{E7E82C3D-57F7-A12E-DEF2-7E4F2C1E16B9}"/>
          </ac:picMkLst>
        </pc:picChg>
        <pc:picChg chg="add mod">
          <ac:chgData name="Han-Suck Song" userId="19aeca031785acd8" providerId="LiveId" clId="{F9410F10-17DA-43F2-B8A7-956C7FC6986E}" dt="2022-06-09T19:24:00.911" v="202" actId="14100"/>
          <ac:picMkLst>
            <pc:docMk/>
            <pc:sldMk cId="3638987431" sldId="322"/>
            <ac:picMk id="8" creationId="{B763625E-2F1F-59E4-8933-1EBEC008AF17}"/>
          </ac:picMkLst>
        </pc:picChg>
        <pc:picChg chg="add mod">
          <ac:chgData name="Han-Suck Song" userId="19aeca031785acd8" providerId="LiveId" clId="{F9410F10-17DA-43F2-B8A7-956C7FC6986E}" dt="2022-06-09T19:24:23.566" v="207" actId="1076"/>
          <ac:picMkLst>
            <pc:docMk/>
            <pc:sldMk cId="3638987431" sldId="322"/>
            <ac:picMk id="10" creationId="{C2D88FD8-E21E-84F6-FB1D-96713508C2B8}"/>
          </ac:picMkLst>
        </pc:picChg>
      </pc:sldChg>
      <pc:sldChg chg="modSp add mod">
        <pc:chgData name="Han-Suck Song" userId="19aeca031785acd8" providerId="LiveId" clId="{F9410F10-17DA-43F2-B8A7-956C7FC6986E}" dt="2022-06-09T19:36:34.402" v="468" actId="20577"/>
        <pc:sldMkLst>
          <pc:docMk/>
          <pc:sldMk cId="4154192610" sldId="323"/>
        </pc:sldMkLst>
        <pc:spChg chg="mod">
          <ac:chgData name="Han-Suck Song" userId="19aeca031785acd8" providerId="LiveId" clId="{F9410F10-17DA-43F2-B8A7-956C7FC6986E}" dt="2022-06-09T19:36:34.402" v="468" actId="20577"/>
          <ac:spMkLst>
            <pc:docMk/>
            <pc:sldMk cId="4154192610" sldId="323"/>
            <ac:spMk id="2" creationId="{EB354883-2A18-738B-C1EF-C22B0D815FE2}"/>
          </ac:spMkLst>
        </pc:spChg>
      </pc:sldChg>
      <pc:sldChg chg="modSp add mod">
        <pc:chgData name="Han-Suck Song" userId="19aeca031785acd8" providerId="LiveId" clId="{F9410F10-17DA-43F2-B8A7-956C7FC6986E}" dt="2022-06-09T19:36:23.785" v="464" actId="20577"/>
        <pc:sldMkLst>
          <pc:docMk/>
          <pc:sldMk cId="2825881740" sldId="324"/>
        </pc:sldMkLst>
        <pc:spChg chg="mod">
          <ac:chgData name="Han-Suck Song" userId="19aeca031785acd8" providerId="LiveId" clId="{F9410F10-17DA-43F2-B8A7-956C7FC6986E}" dt="2022-06-09T19:36:23.785" v="464" actId="20577"/>
          <ac:spMkLst>
            <pc:docMk/>
            <pc:sldMk cId="2825881740" sldId="324"/>
            <ac:spMk id="2" creationId="{EB354883-2A18-738B-C1EF-C22B0D815FE2}"/>
          </ac:spMkLst>
        </pc:spChg>
      </pc:sldChg>
      <pc:sldChg chg="addSp delSp modSp add mod">
        <pc:chgData name="Han-Suck Song" userId="19aeca031785acd8" providerId="LiveId" clId="{F9410F10-17DA-43F2-B8A7-956C7FC6986E}" dt="2022-06-09T19:31:17.672" v="400" actId="1076"/>
        <pc:sldMkLst>
          <pc:docMk/>
          <pc:sldMk cId="806642809" sldId="325"/>
        </pc:sldMkLst>
        <pc:spChg chg="mod">
          <ac:chgData name="Han-Suck Song" userId="19aeca031785acd8" providerId="LiveId" clId="{F9410F10-17DA-43F2-B8A7-956C7FC6986E}" dt="2022-06-09T19:28:39.443" v="373" actId="20577"/>
          <ac:spMkLst>
            <pc:docMk/>
            <pc:sldMk cId="806642809" sldId="325"/>
            <ac:spMk id="2" creationId="{EB354883-2A18-738B-C1EF-C22B0D815FE2}"/>
          </ac:spMkLst>
        </pc:spChg>
        <pc:spChg chg="del mod">
          <ac:chgData name="Han-Suck Song" userId="19aeca031785acd8" providerId="LiveId" clId="{F9410F10-17DA-43F2-B8A7-956C7FC6986E}" dt="2022-06-09T19:29:11.717" v="385" actId="478"/>
          <ac:spMkLst>
            <pc:docMk/>
            <pc:sldMk cId="806642809" sldId="325"/>
            <ac:spMk id="3" creationId="{0F843375-226A-0159-56F2-E83AB7AAB0BE}"/>
          </ac:spMkLst>
        </pc:spChg>
        <pc:spChg chg="add del mod">
          <ac:chgData name="Han-Suck Song" userId="19aeca031785acd8" providerId="LiveId" clId="{F9410F10-17DA-43F2-B8A7-956C7FC6986E}" dt="2022-06-09T19:29:14.121" v="387" actId="478"/>
          <ac:spMkLst>
            <pc:docMk/>
            <pc:sldMk cId="806642809" sldId="325"/>
            <ac:spMk id="7" creationId="{101FAF4E-170C-92B6-49E5-DEE1E751677A}"/>
          </ac:spMkLst>
        </pc:spChg>
        <pc:spChg chg="add mod">
          <ac:chgData name="Han-Suck Song" userId="19aeca031785acd8" providerId="LiveId" clId="{F9410F10-17DA-43F2-B8A7-956C7FC6986E}" dt="2022-06-09T19:31:17.672" v="400" actId="1076"/>
          <ac:spMkLst>
            <pc:docMk/>
            <pc:sldMk cId="806642809" sldId="325"/>
            <ac:spMk id="8" creationId="{6C71FA6D-04BC-5D6E-0C80-BCD899DF0CBD}"/>
          </ac:spMkLst>
        </pc:spChg>
        <pc:picChg chg="add mod">
          <ac:chgData name="Han-Suck Song" userId="19aeca031785acd8" providerId="LiveId" clId="{F9410F10-17DA-43F2-B8A7-956C7FC6986E}" dt="2022-06-09T19:29:19.007" v="389" actId="14100"/>
          <ac:picMkLst>
            <pc:docMk/>
            <pc:sldMk cId="806642809" sldId="325"/>
            <ac:picMk id="5" creationId="{1052BD37-BC6D-CDE7-D90D-F9015818EF47}"/>
          </ac:picMkLst>
        </pc:picChg>
      </pc:sldChg>
      <pc:sldChg chg="addSp delSp modSp add mod">
        <pc:chgData name="Han-Suck Song" userId="19aeca031785acd8" providerId="LiveId" clId="{F9410F10-17DA-43F2-B8A7-956C7FC6986E}" dt="2022-06-09T19:32:38.295" v="461" actId="1076"/>
        <pc:sldMkLst>
          <pc:docMk/>
          <pc:sldMk cId="4138185145" sldId="326"/>
        </pc:sldMkLst>
        <pc:spChg chg="mod">
          <ac:chgData name="Han-Suck Song" userId="19aeca031785acd8" providerId="LiveId" clId="{F9410F10-17DA-43F2-B8A7-956C7FC6986E}" dt="2022-06-09T19:32:17.706" v="453" actId="20577"/>
          <ac:spMkLst>
            <pc:docMk/>
            <pc:sldMk cId="4138185145" sldId="326"/>
            <ac:spMk id="2" creationId="{EB354883-2A18-738B-C1EF-C22B0D815FE2}"/>
          </ac:spMkLst>
        </pc:spChg>
        <pc:picChg chg="add mod">
          <ac:chgData name="Han-Suck Song" userId="19aeca031785acd8" providerId="LiveId" clId="{F9410F10-17DA-43F2-B8A7-956C7FC6986E}" dt="2022-06-09T19:32:38.295" v="461" actId="1076"/>
          <ac:picMkLst>
            <pc:docMk/>
            <pc:sldMk cId="4138185145" sldId="326"/>
            <ac:picMk id="4" creationId="{9FE10AF8-B50F-7935-54AA-37309AA78DE4}"/>
          </ac:picMkLst>
        </pc:picChg>
        <pc:picChg chg="del">
          <ac:chgData name="Han-Suck Song" userId="19aeca031785acd8" providerId="LiveId" clId="{F9410F10-17DA-43F2-B8A7-956C7FC6986E}" dt="2022-06-09T19:31:46.856" v="402" actId="478"/>
          <ac:picMkLst>
            <pc:docMk/>
            <pc:sldMk cId="4138185145" sldId="326"/>
            <ac:picMk id="5" creationId="{1052BD37-BC6D-CDE7-D90D-F9015818EF47}"/>
          </ac:picMkLst>
        </pc:picChg>
      </pc:sldChg>
      <pc:sldChg chg="addSp delSp modSp add mod">
        <pc:chgData name="Han-Suck Song" userId="19aeca031785acd8" providerId="LiveId" clId="{F9410F10-17DA-43F2-B8A7-956C7FC6986E}" dt="2022-06-09T19:42:06.402" v="498" actId="1076"/>
        <pc:sldMkLst>
          <pc:docMk/>
          <pc:sldMk cId="1079744429" sldId="327"/>
        </pc:sldMkLst>
        <pc:spChg chg="mod">
          <ac:chgData name="Han-Suck Song" userId="19aeca031785acd8" providerId="LiveId" clId="{F9410F10-17DA-43F2-B8A7-956C7FC6986E}" dt="2022-06-09T19:36:39.751" v="469" actId="20577"/>
          <ac:spMkLst>
            <pc:docMk/>
            <pc:sldMk cId="1079744429" sldId="327"/>
            <ac:spMk id="2" creationId="{EB354883-2A18-738B-C1EF-C22B0D815FE2}"/>
          </ac:spMkLst>
        </pc:spChg>
        <pc:spChg chg="mod">
          <ac:chgData name="Han-Suck Song" userId="19aeca031785acd8" providerId="LiveId" clId="{F9410F10-17DA-43F2-B8A7-956C7FC6986E}" dt="2022-06-09T19:37:07.420" v="482" actId="20577"/>
          <ac:spMkLst>
            <pc:docMk/>
            <pc:sldMk cId="1079744429" sldId="327"/>
            <ac:spMk id="3" creationId="{9CBF2F94-87CF-311B-3B12-926262919800}"/>
          </ac:spMkLst>
        </pc:spChg>
        <pc:picChg chg="add mod">
          <ac:chgData name="Han-Suck Song" userId="19aeca031785acd8" providerId="LiveId" clId="{F9410F10-17DA-43F2-B8A7-956C7FC6986E}" dt="2022-06-09T19:42:06.402" v="498" actId="1076"/>
          <ac:picMkLst>
            <pc:docMk/>
            <pc:sldMk cId="1079744429" sldId="327"/>
            <ac:picMk id="5" creationId="{DD43D971-3993-7088-F4A2-ACFABA9B3444}"/>
          </ac:picMkLst>
        </pc:picChg>
        <pc:picChg chg="del">
          <ac:chgData name="Han-Suck Song" userId="19aeca031785acd8" providerId="LiveId" clId="{F9410F10-17DA-43F2-B8A7-956C7FC6986E}" dt="2022-06-09T19:36:42.590" v="471" actId="478"/>
          <ac:picMkLst>
            <pc:docMk/>
            <pc:sldMk cId="1079744429" sldId="327"/>
            <ac:picMk id="8" creationId="{B763625E-2F1F-59E4-8933-1EBEC008AF17}"/>
          </ac:picMkLst>
        </pc:picChg>
        <pc:picChg chg="del">
          <ac:chgData name="Han-Suck Song" userId="19aeca031785acd8" providerId="LiveId" clId="{F9410F10-17DA-43F2-B8A7-956C7FC6986E}" dt="2022-06-09T19:36:40.841" v="470" actId="478"/>
          <ac:picMkLst>
            <pc:docMk/>
            <pc:sldMk cId="1079744429" sldId="327"/>
            <ac:picMk id="10" creationId="{C2D88FD8-E21E-84F6-FB1D-96713508C2B8}"/>
          </ac:picMkLst>
        </pc:picChg>
      </pc:sldChg>
      <pc:sldChg chg="addSp delSp add del mod">
        <pc:chgData name="Han-Suck Song" userId="19aeca031785acd8" providerId="LiveId" clId="{F9410F10-17DA-43F2-B8A7-956C7FC6986E}" dt="2022-06-09T19:42:40.878" v="501" actId="47"/>
        <pc:sldMkLst>
          <pc:docMk/>
          <pc:sldMk cId="683588542" sldId="328"/>
        </pc:sldMkLst>
        <pc:spChg chg="add del">
          <ac:chgData name="Han-Suck Song" userId="19aeca031785acd8" providerId="LiveId" clId="{F9410F10-17DA-43F2-B8A7-956C7FC6986E}" dt="2022-06-09T19:42:32.812" v="500" actId="22"/>
          <ac:spMkLst>
            <pc:docMk/>
            <pc:sldMk cId="683588542" sldId="328"/>
            <ac:spMk id="6" creationId="{60A97751-8A93-6651-FF4C-9665531430E4}"/>
          </ac:spMkLst>
        </pc:spChg>
        <pc:picChg chg="del">
          <ac:chgData name="Han-Suck Song" userId="19aeca031785acd8" providerId="LiveId" clId="{F9410F10-17DA-43F2-B8A7-956C7FC6986E}" dt="2022-06-09T19:37:13.857" v="484" actId="478"/>
          <ac:picMkLst>
            <pc:docMk/>
            <pc:sldMk cId="683588542" sldId="328"/>
            <ac:picMk id="5" creationId="{DD43D971-3993-7088-F4A2-ACFABA9B3444}"/>
          </ac:picMkLst>
        </pc:picChg>
      </pc:sldChg>
      <pc:sldChg chg="addSp modSp add mod">
        <pc:chgData name="Han-Suck Song" userId="19aeca031785acd8" providerId="LiveId" clId="{F9410F10-17DA-43F2-B8A7-956C7FC6986E}" dt="2022-06-09T19:41:29.747" v="495" actId="14100"/>
        <pc:sldMkLst>
          <pc:docMk/>
          <pc:sldMk cId="3143809366" sldId="329"/>
        </pc:sldMkLst>
        <pc:spChg chg="mod">
          <ac:chgData name="Han-Suck Song" userId="19aeca031785acd8" providerId="LiveId" clId="{F9410F10-17DA-43F2-B8A7-956C7FC6986E}" dt="2022-06-09T19:41:06.823" v="488" actId="20577"/>
          <ac:spMkLst>
            <pc:docMk/>
            <pc:sldMk cId="3143809366" sldId="329"/>
            <ac:spMk id="2" creationId="{EB354883-2A18-738B-C1EF-C22B0D815FE2}"/>
          </ac:spMkLst>
        </pc:spChg>
        <pc:spChg chg="mod">
          <ac:chgData name="Han-Suck Song" userId="19aeca031785acd8" providerId="LiveId" clId="{F9410F10-17DA-43F2-B8A7-956C7FC6986E}" dt="2022-06-09T19:41:02.633" v="487" actId="20577"/>
          <ac:spMkLst>
            <pc:docMk/>
            <pc:sldMk cId="3143809366" sldId="329"/>
            <ac:spMk id="3" creationId="{9CBF2F94-87CF-311B-3B12-926262919800}"/>
          </ac:spMkLst>
        </pc:spChg>
        <pc:picChg chg="add mod">
          <ac:chgData name="Han-Suck Song" userId="19aeca031785acd8" providerId="LiveId" clId="{F9410F10-17DA-43F2-B8A7-956C7FC6986E}" dt="2022-06-09T19:41:29.747" v="495" actId="14100"/>
          <ac:picMkLst>
            <pc:docMk/>
            <pc:sldMk cId="3143809366" sldId="329"/>
            <ac:picMk id="5" creationId="{F78FA85C-1B29-48A3-90C6-36AF79BF8403}"/>
          </ac:picMkLst>
        </pc:picChg>
      </pc:sldChg>
      <pc:sldChg chg="addSp modSp add mod">
        <pc:chgData name="Han-Suck Song" userId="19aeca031785acd8" providerId="LiveId" clId="{F9410F10-17DA-43F2-B8A7-956C7FC6986E}" dt="2022-06-09T19:44:05.737" v="508" actId="1076"/>
        <pc:sldMkLst>
          <pc:docMk/>
          <pc:sldMk cId="675329184" sldId="330"/>
        </pc:sldMkLst>
        <pc:picChg chg="add mod">
          <ac:chgData name="Han-Suck Song" userId="19aeca031785acd8" providerId="LiveId" clId="{F9410F10-17DA-43F2-B8A7-956C7FC6986E}" dt="2022-06-09T19:43:29.657" v="503" actId="1076"/>
          <ac:picMkLst>
            <pc:docMk/>
            <pc:sldMk cId="675329184" sldId="330"/>
            <ac:picMk id="5" creationId="{63EC0B70-1DED-0E44-F9F7-78E249DF57CE}"/>
          </ac:picMkLst>
        </pc:picChg>
        <pc:picChg chg="add mod">
          <ac:chgData name="Han-Suck Song" userId="19aeca031785acd8" providerId="LiveId" clId="{F9410F10-17DA-43F2-B8A7-956C7FC6986E}" dt="2022-06-09T19:44:05.737" v="508" actId="1076"/>
          <ac:picMkLst>
            <pc:docMk/>
            <pc:sldMk cId="675329184" sldId="330"/>
            <ac:picMk id="7" creationId="{5DD41996-4968-3025-AE2A-8F405CB5F7E7}"/>
          </ac:picMkLst>
        </pc:picChg>
      </pc:sldChg>
      <pc:sldChg chg="addSp delSp modSp add mod">
        <pc:chgData name="Han-Suck Song" userId="19aeca031785acd8" providerId="LiveId" clId="{F9410F10-17DA-43F2-B8A7-956C7FC6986E}" dt="2022-06-09T19:46:40.049" v="516" actId="962"/>
        <pc:sldMkLst>
          <pc:docMk/>
          <pc:sldMk cId="1081089121" sldId="331"/>
        </pc:sldMkLst>
        <pc:picChg chg="del">
          <ac:chgData name="Han-Suck Song" userId="19aeca031785acd8" providerId="LiveId" clId="{F9410F10-17DA-43F2-B8A7-956C7FC6986E}" dt="2022-06-09T19:44:19.425" v="511" actId="478"/>
          <ac:picMkLst>
            <pc:docMk/>
            <pc:sldMk cId="1081089121" sldId="331"/>
            <ac:picMk id="5" creationId="{63EC0B70-1DED-0E44-F9F7-78E249DF57CE}"/>
          </ac:picMkLst>
        </pc:picChg>
        <pc:picChg chg="add del mod">
          <ac:chgData name="Han-Suck Song" userId="19aeca031785acd8" providerId="LiveId" clId="{F9410F10-17DA-43F2-B8A7-956C7FC6986E}" dt="2022-06-09T19:46:22.726" v="513" actId="478"/>
          <ac:picMkLst>
            <pc:docMk/>
            <pc:sldMk cId="1081089121" sldId="331"/>
            <ac:picMk id="6" creationId="{B46A352B-50F0-873A-C8E2-F8849FCE5D6B}"/>
          </ac:picMkLst>
        </pc:picChg>
        <pc:picChg chg="del">
          <ac:chgData name="Han-Suck Song" userId="19aeca031785acd8" providerId="LiveId" clId="{F9410F10-17DA-43F2-B8A7-956C7FC6986E}" dt="2022-06-09T19:44:17.895" v="510" actId="478"/>
          <ac:picMkLst>
            <pc:docMk/>
            <pc:sldMk cId="1081089121" sldId="331"/>
            <ac:picMk id="7" creationId="{5DD41996-4968-3025-AE2A-8F405CB5F7E7}"/>
          </ac:picMkLst>
        </pc:picChg>
        <pc:picChg chg="add mod">
          <ac:chgData name="Han-Suck Song" userId="19aeca031785acd8" providerId="LiveId" clId="{F9410F10-17DA-43F2-B8A7-956C7FC6986E}" dt="2022-06-09T19:46:40.049" v="516" actId="962"/>
          <ac:picMkLst>
            <pc:docMk/>
            <pc:sldMk cId="1081089121" sldId="331"/>
            <ac:picMk id="9" creationId="{20D69E1A-57C9-ECCF-044F-2F484D0390A3}"/>
          </ac:picMkLst>
        </pc:picChg>
      </pc:sldChg>
      <pc:sldChg chg="addSp delSp modSp add mod">
        <pc:chgData name="Han-Suck Song" userId="19aeca031785acd8" providerId="LiveId" clId="{F9410F10-17DA-43F2-B8A7-956C7FC6986E}" dt="2022-06-09T19:58:28.250" v="524" actId="1076"/>
        <pc:sldMkLst>
          <pc:docMk/>
          <pc:sldMk cId="1611745739" sldId="332"/>
        </pc:sldMkLst>
        <pc:picChg chg="add mod">
          <ac:chgData name="Han-Suck Song" userId="19aeca031785acd8" providerId="LiveId" clId="{F9410F10-17DA-43F2-B8A7-956C7FC6986E}" dt="2022-06-09T19:58:28.250" v="524" actId="1076"/>
          <ac:picMkLst>
            <pc:docMk/>
            <pc:sldMk cId="1611745739" sldId="332"/>
            <ac:picMk id="4" creationId="{6F8743F1-78C6-00FE-D221-CD72BCD2FD54}"/>
          </ac:picMkLst>
        </pc:picChg>
        <pc:picChg chg="del">
          <ac:chgData name="Han-Suck Song" userId="19aeca031785acd8" providerId="LiveId" clId="{F9410F10-17DA-43F2-B8A7-956C7FC6986E}" dt="2022-06-09T19:58:12.368" v="518" actId="478"/>
          <ac:picMkLst>
            <pc:docMk/>
            <pc:sldMk cId="1611745739" sldId="332"/>
            <ac:picMk id="5" creationId="{1052BD37-BC6D-CDE7-D90D-F9015818EF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13/06/2022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2022-06-13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52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archive.riksbank.se/upload/rapporter/2011/ruth/ruth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://archive.riksbank.se/upload/rapporter/2011/ruth/ruth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nber.org/system/files/chapters/c12994/c12994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https://www.nber.org/system/files/chapters/c12994/c12994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www.nber.org/system/files/chapters/c12994/c12994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hyperlink" Target="https://trends.google.com/trends/explore?geo=SE&amp;q=bostadspriser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archive.riksbank.se/upload/rapporter/2011/ruth/ruth.pdf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://archive.riksbank.se/upload/rapporter/2011/ruth/ruth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www.ekonomifakta.se/Fakta/Ekonomi/bostader/Bostadspriser/?graph=/16121/1,2,3/all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rinu.gour123/train-and-test-set-in-python-machine-learning-how-to-split-58029a0d657b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b.se/1/analys__rapporter/sbab_boprisindikator.html" TargetMode="External"/><Relationship Id="rId2" Type="http://schemas.openxmlformats.org/officeDocument/2006/relationships/hyperlink" Target="https://bostadsrattsnytt.se/nyheter/boprisutveckling/2022-05-10-seb-fler-hushall-tror-pa-fallande-bopriser#:~:text=I%20maj%202022%20minskar%20banken%20SEB%3As%20Boprisindikator%20med,kommande%20%C3%A5ret%20och%20andelen%20som%20tror%20p%C3%A5%20fallande.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46959"/>
            <a:ext cx="3223063" cy="1152578"/>
          </a:xfrm>
        </p:spPr>
        <p:txBody>
          <a:bodyPr/>
          <a:lstStyle/>
          <a:p>
            <a:r>
              <a:rPr lang="sv-SE" dirty="0"/>
              <a:t>Han-Suck Song, universitetslektor och docent, KTH</a:t>
            </a:r>
          </a:p>
          <a:p>
            <a:r>
              <a:rPr lang="sv-SE" dirty="0"/>
              <a:t>Andreas Wallström</a:t>
            </a:r>
            <a:r>
              <a:rPr lang="sv-SE" dirty="0">
                <a:cs typeface="Arial" panose="020B0604020202020204" pitchFamily="34" charset="0"/>
              </a:rPr>
              <a:t>, prognoschef, Swedbank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Moderator: Cecilia Hermansson, docent, KTH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809348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10 juni 2022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8207224-5408-9F42-AD9E-ED6DE270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56" y="280935"/>
            <a:ext cx="7707514" cy="1110120"/>
          </a:xfrm>
        </p:spPr>
        <p:txBody>
          <a:bodyPr/>
          <a:lstStyle/>
          <a:p>
            <a:pPr lvl="0">
              <a:defRPr/>
            </a:pPr>
            <a:r>
              <a:rPr lang="sv-SE" sz="2800" dirty="0"/>
              <a:t>Kvantitativa modeller för prognostisering   av bostadspriser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</a:t>
            </a:r>
            <a:r>
              <a:rPr lang="sv-SE" sz="800" dirty="0">
                <a:hlinkClick r:id="rId2"/>
              </a:rPr>
              <a:t>http://archive.riksbank.se/upload/rapporter/2011/ruth/ruth.pdf</a:t>
            </a:r>
            <a:r>
              <a:rPr lang="sv-SE" sz="800" dirty="0"/>
              <a:t> (sidan 90)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B024E7-CE8B-EEE0-AEB9-11742CFCB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48" y="1061234"/>
            <a:ext cx="5371697" cy="38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</a:t>
            </a:r>
            <a:r>
              <a:rPr lang="sv-SE" sz="800" dirty="0">
                <a:hlinkClick r:id="rId2"/>
              </a:rPr>
              <a:t>http://archive.riksbank.se/upload/rapporter/2011/ruth/ruth.pdf</a:t>
            </a:r>
            <a:r>
              <a:rPr lang="sv-SE" sz="800" dirty="0"/>
              <a:t> (sidan 89-)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63625E-2F1F-59E4-8933-1EBEC008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1952798"/>
            <a:ext cx="6961668" cy="2625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D88FD8-E21E-84F6-FB1D-96713508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6" y="1172167"/>
            <a:ext cx="7291088" cy="5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 </a:t>
            </a:r>
            <a:r>
              <a:rPr lang="sv-SE" sz="800" dirty="0">
                <a:hlinkClick r:id="rId2"/>
              </a:rPr>
              <a:t>https://www.nber.org/system/files/chapters/c12994/c12994.pdf</a:t>
            </a:r>
            <a:r>
              <a:rPr lang="sv-SE" sz="800" dirty="0"/>
              <a:t>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43D971-3993-7088-F4A2-ACFABA9B3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4" y="1152223"/>
            <a:ext cx="5294233" cy="35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 </a:t>
            </a:r>
            <a:r>
              <a:rPr lang="sv-SE" sz="800" dirty="0">
                <a:hlinkClick r:id="rId2"/>
              </a:rPr>
              <a:t>https://www.nber.org/system/files/chapters/c12994/c12994.pdf</a:t>
            </a:r>
            <a:r>
              <a:rPr lang="sv-SE" sz="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C0B70-1DED-0E44-F9F7-78E249DF5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8" y="1306460"/>
            <a:ext cx="6506483" cy="75258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DD41996-4968-3025-AE2A-8F405CB5F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42" y="2049388"/>
            <a:ext cx="6735115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 </a:t>
            </a:r>
            <a:r>
              <a:rPr lang="sv-SE" sz="800" dirty="0">
                <a:hlinkClick r:id="rId2"/>
              </a:rPr>
              <a:t>https://www.nber.org/system/files/chapters/c12994/c12994.pdf</a:t>
            </a:r>
            <a:r>
              <a:rPr lang="sv-SE" sz="800" dirty="0"/>
              <a:t> 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20D69E1A-57C9-ECCF-044F-2F484D039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" y="1690564"/>
            <a:ext cx="7992590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 2+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 </a:t>
            </a:r>
            <a:r>
              <a:rPr lang="sv-SE" sz="800" dirty="0">
                <a:hlinkClick r:id="rId2"/>
              </a:rPr>
              <a:t>https://trends.google.com/trends/explore?geo=SE&amp;q=bostadspriser</a:t>
            </a:r>
            <a:r>
              <a:rPr lang="sv-SE" sz="800" dirty="0"/>
              <a:t>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8FA85C-1B29-48A3-90C6-36AF79BF8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986266"/>
            <a:ext cx="7552857" cy="38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Kvantitativa prognosmetoder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3375-226A-0159-56F2-E83AB7AAB0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61" y="1112400"/>
            <a:ext cx="8921163" cy="2314679"/>
          </a:xfrm>
        </p:spPr>
        <p:txBody>
          <a:bodyPr/>
          <a:lstStyle/>
          <a:p>
            <a:r>
              <a:rPr lang="sv-SE" sz="2000" dirty="0" err="1"/>
              <a:t>Multivariata</a:t>
            </a:r>
            <a:r>
              <a:rPr lang="sv-SE" sz="2000" dirty="0"/>
              <a:t> modeller där två eller flera variablers utveckling modelleras simultant, S-VAR-modeller (</a:t>
            </a:r>
            <a:r>
              <a:rPr lang="sv-SE" sz="2000" dirty="0" err="1"/>
              <a:t>Structural</a:t>
            </a:r>
            <a:r>
              <a:rPr lang="sv-SE" sz="2000" dirty="0"/>
              <a:t> </a:t>
            </a:r>
            <a:r>
              <a:rPr lang="sv-SE" sz="2000" dirty="0" err="1"/>
              <a:t>Vector</a:t>
            </a:r>
            <a:r>
              <a:rPr lang="sv-SE" sz="2000" dirty="0"/>
              <a:t> Auto Regressive </a:t>
            </a:r>
            <a:r>
              <a:rPr lang="sv-SE" sz="2000" dirty="0" err="1"/>
              <a:t>models</a:t>
            </a:r>
            <a:r>
              <a:rPr lang="sv-SE" sz="2000" dirty="0"/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/>
              <a:t>Bostadsprisindex i framtiden = f(…bostadsprisindex, </a:t>
            </a:r>
            <a:r>
              <a:rPr lang="sv-SE" sz="1800" dirty="0" err="1"/>
              <a:t>skuldsättningkvot</a:t>
            </a:r>
            <a:r>
              <a:rPr lang="sv-SE" sz="1800" dirty="0"/>
              <a:t>, BNP…)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/>
              <a:t>Skuldsättningskvot i framtiden = f(…skuldsättningskvot, bostadsprisindex, BNP…)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/>
              <a:t>BNP i framtiden = f(…bostadsprisindex, BNP…)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/>
              <a:t>Bostadsprisindex i framtiden = f(…BNP, bostadsprisindex)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sv-SE" sz="1800" dirty="0"/>
          </a:p>
          <a:p>
            <a:pPr marL="222250" lvl="1" indent="0">
              <a:buNone/>
            </a:pPr>
            <a:endParaRPr lang="sv-SE" sz="1800" dirty="0"/>
          </a:p>
          <a:p>
            <a:pPr marL="446087" lvl="2" indent="0">
              <a:buNone/>
            </a:pPr>
            <a:r>
              <a:rPr lang="sv-SE" sz="1600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sz="1600" dirty="0"/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4751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dirty="0" err="1"/>
              <a:t>Multivariata</a:t>
            </a:r>
            <a:r>
              <a:rPr lang="sv-SE" sz="1400" dirty="0"/>
              <a:t> modeller där två eller flera variablers utveckling modelleras simultant,</a:t>
            </a:r>
            <a:br>
              <a:rPr lang="sv-SE" sz="1400" dirty="0"/>
            </a:br>
            <a:r>
              <a:rPr lang="sv-SE" sz="1400" dirty="0"/>
              <a:t>S-VAR-modeller (</a:t>
            </a:r>
            <a:r>
              <a:rPr lang="sv-SE" sz="1400" dirty="0" err="1"/>
              <a:t>Structural</a:t>
            </a:r>
            <a:r>
              <a:rPr lang="sv-SE" sz="1400" dirty="0"/>
              <a:t> </a:t>
            </a:r>
            <a:r>
              <a:rPr lang="sv-SE" sz="1400" dirty="0" err="1"/>
              <a:t>Vector</a:t>
            </a:r>
            <a:r>
              <a:rPr lang="sv-SE" sz="1400" dirty="0"/>
              <a:t> Auto Regressive </a:t>
            </a:r>
            <a:r>
              <a:rPr lang="sv-SE" sz="1400" dirty="0" err="1"/>
              <a:t>models</a:t>
            </a:r>
            <a:r>
              <a:rPr lang="sv-SE" sz="1400" dirty="0"/>
              <a:t>), exempel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1FA6D-04BC-5D6E-0C80-BCD899DF0CBD}"/>
              </a:ext>
            </a:extLst>
          </p:cNvPr>
          <p:cNvSpPr txBox="1"/>
          <p:nvPr/>
        </p:nvSpPr>
        <p:spPr>
          <a:xfrm>
            <a:off x="1060462" y="4928056"/>
            <a:ext cx="7092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https://www.riksbank.se/globalassets/media/rapporter/pov/filer-fore-2017/artiklar/rap_pov_artikel_1_160922_eng.pdf</a:t>
            </a:r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F8743F1-78C6-00FE-D221-CD72BCD2F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1309930"/>
            <a:ext cx="7147215" cy="32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dirty="0" err="1"/>
              <a:t>Multivariata</a:t>
            </a:r>
            <a:r>
              <a:rPr lang="sv-SE" sz="1400" dirty="0"/>
              <a:t> modeller där två eller flera variablers utveckling modelleras simultant,</a:t>
            </a:r>
            <a:br>
              <a:rPr lang="sv-SE" sz="1400" dirty="0"/>
            </a:br>
            <a:r>
              <a:rPr lang="sv-SE" sz="1400" dirty="0"/>
              <a:t>S-VAR-modeller (</a:t>
            </a:r>
            <a:r>
              <a:rPr lang="sv-SE" sz="1400" dirty="0" err="1"/>
              <a:t>Structural</a:t>
            </a:r>
            <a:r>
              <a:rPr lang="sv-SE" sz="1400" dirty="0"/>
              <a:t> </a:t>
            </a:r>
            <a:r>
              <a:rPr lang="sv-SE" sz="1400" dirty="0" err="1"/>
              <a:t>Vector</a:t>
            </a:r>
            <a:r>
              <a:rPr lang="sv-SE" sz="1400" dirty="0"/>
              <a:t> Auto Regressive </a:t>
            </a:r>
            <a:r>
              <a:rPr lang="sv-SE" sz="1400" dirty="0" err="1"/>
              <a:t>models</a:t>
            </a:r>
            <a:r>
              <a:rPr lang="sv-SE" sz="1400" dirty="0"/>
              <a:t>), exempel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052BD37-BC6D-CDE7-D90D-F9015818E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0" y="979962"/>
            <a:ext cx="5501768" cy="3857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1FA6D-04BC-5D6E-0C80-BCD899DF0CBD}"/>
              </a:ext>
            </a:extLst>
          </p:cNvPr>
          <p:cNvSpPr txBox="1"/>
          <p:nvPr/>
        </p:nvSpPr>
        <p:spPr>
          <a:xfrm>
            <a:off x="1060462" y="4928056"/>
            <a:ext cx="7092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https://www.riksbank.se/globalassets/media/rapporter/pov/filer-fore-2017/artiklar/rap_pov_artikel_1_160922_eng.pdf</a:t>
            </a:r>
          </a:p>
        </p:txBody>
      </p:sp>
    </p:spTree>
    <p:extLst>
      <p:ext uri="{BB962C8B-B14F-4D97-AF65-F5344CB8AC3E}">
        <p14:creationId xmlns:p14="http://schemas.microsoft.com/office/powerpoint/2010/main" val="8066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dirty="0" err="1"/>
              <a:t>Multivariata</a:t>
            </a:r>
            <a:r>
              <a:rPr lang="sv-SE" sz="1400" dirty="0"/>
              <a:t> modeller, exempel på VAR-analys som kan göras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1FA6D-04BC-5D6E-0C80-BCD899DF0CBD}"/>
              </a:ext>
            </a:extLst>
          </p:cNvPr>
          <p:cNvSpPr txBox="1"/>
          <p:nvPr/>
        </p:nvSpPr>
        <p:spPr>
          <a:xfrm>
            <a:off x="1060462" y="4928056"/>
            <a:ext cx="7092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https://www.riksbank.se/globalassets/media/rapporter/pov/filer-fore-2017/artiklar/rap_pov_artikel_1_160922_eng.pdf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FE10AF8-B50F-7935-54AA-37309AA78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19" y="925626"/>
            <a:ext cx="6285539" cy="38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015082"/>
            <a:ext cx="7552857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2772138"/>
            <a:ext cx="3427344" cy="3781438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2802333"/>
            <a:ext cx="3427341" cy="1482109"/>
          </a:xfrm>
        </p:spPr>
        <p:txBody>
          <a:bodyPr/>
          <a:lstStyle/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/>
              <a:t>BI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A6C01D-F4DA-AC47-B965-F6EA4DE1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0"/>
          <a:stretch/>
        </p:blipFill>
        <p:spPr>
          <a:xfrm>
            <a:off x="1279525" y="-11135"/>
            <a:ext cx="7013417" cy="1837853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B7FE1F3F-A66E-8447-8A4B-070BE35A7B70}"/>
              </a:ext>
            </a:extLst>
          </p:cNvPr>
          <p:cNvSpPr txBox="1">
            <a:spLocks/>
          </p:cNvSpPr>
          <p:nvPr/>
        </p:nvSpPr>
        <p:spPr>
          <a:xfrm>
            <a:off x="6150804" y="2462879"/>
            <a:ext cx="3427341" cy="148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Kvantitativa prognosmetoder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3375-226A-0159-56F2-E83AB7AAB0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045" y="1112400"/>
            <a:ext cx="8721379" cy="3612000"/>
          </a:xfrm>
        </p:spPr>
        <p:txBody>
          <a:bodyPr/>
          <a:lstStyle/>
          <a:p>
            <a:r>
              <a:rPr lang="sv-SE" sz="2000" dirty="0" err="1"/>
              <a:t>Dynamic</a:t>
            </a:r>
            <a:r>
              <a:rPr lang="sv-SE" sz="2000" dirty="0"/>
              <a:t> </a:t>
            </a:r>
            <a:r>
              <a:rPr lang="sv-SE" sz="2000" dirty="0" err="1"/>
              <a:t>Stochastic</a:t>
            </a:r>
            <a:r>
              <a:rPr lang="sv-SE" sz="2000" dirty="0"/>
              <a:t> General </a:t>
            </a:r>
            <a:r>
              <a:rPr lang="sv-SE" sz="2000" dirty="0" err="1"/>
              <a:t>Equilibrium</a:t>
            </a:r>
            <a:r>
              <a:rPr lang="sv-SE" sz="2000" dirty="0"/>
              <a:t> (DGSE) modeller: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dirty="0"/>
              <a:t>Matematiska modeller där samband mellan olika makroekonomiska variabler som BNP, räntor, bostadspriser, penningpolitik, arbetslöshet analyseras.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dirty="0"/>
              <a:t>Utgår från antaganden om hur så kallade representativa aktörer (agenter) som t.ex. hushåll, företag, och centralbanker agerar, och därmed påverkar efterfråga och utbud.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dirty="0"/>
              <a:t>Kombineras ofta med S-VAR modeller</a:t>
            </a:r>
          </a:p>
          <a:p>
            <a:pPr marL="222250" lvl="1" indent="0">
              <a:buNone/>
            </a:pPr>
            <a:endParaRPr lang="sv-SE" sz="1800" dirty="0"/>
          </a:p>
          <a:p>
            <a:pPr marL="446087" lvl="2" indent="0">
              <a:buNone/>
            </a:pPr>
            <a:r>
              <a:rPr lang="sv-SE" sz="1600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sz="1600" dirty="0"/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0225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Kvantitativa prognosmetoder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2810-C910-0F94-F7B3-9D0DC8FF9D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000" dirty="0"/>
              <a:t>AI-modeller: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dirty="0" err="1"/>
              <a:t>Machine</a:t>
            </a:r>
            <a:r>
              <a:rPr lang="sv-SE" sz="1600" dirty="0"/>
              <a:t>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dirty="0"/>
              <a:t>Deep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600" dirty="0" err="1"/>
              <a:t>Artificial</a:t>
            </a:r>
            <a:r>
              <a:rPr lang="sv-SE" sz="1600" dirty="0"/>
              <a:t> Neural </a:t>
            </a:r>
            <a:r>
              <a:rPr lang="sv-SE" sz="1600" dirty="0" err="1"/>
              <a:t>Networks</a:t>
            </a:r>
            <a:endParaRPr lang="sv-SE" sz="1600" dirty="0"/>
          </a:p>
          <a:p>
            <a:pPr marL="222250" lvl="1" indent="0">
              <a:buNone/>
            </a:pPr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5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err="1"/>
              <a:t>Dynamic</a:t>
            </a:r>
            <a:r>
              <a:rPr lang="sv-SE" sz="2800" dirty="0"/>
              <a:t> </a:t>
            </a:r>
            <a:r>
              <a:rPr lang="sv-SE" sz="2800" dirty="0" err="1"/>
              <a:t>Stochastic</a:t>
            </a:r>
            <a:r>
              <a:rPr lang="sv-SE" sz="2800" dirty="0"/>
              <a:t> General </a:t>
            </a:r>
            <a:r>
              <a:rPr lang="sv-SE" sz="2800" dirty="0" err="1"/>
              <a:t>Equilibrium</a:t>
            </a:r>
            <a:r>
              <a:rPr lang="sv-SE" sz="2800" dirty="0"/>
              <a:t> (DGSE) modell, exempel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AD439A-88C3-CA87-3172-3DD62E43A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97" y="1343142"/>
            <a:ext cx="4218951" cy="25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err="1"/>
              <a:t>Dynamic</a:t>
            </a:r>
            <a:r>
              <a:rPr lang="sv-SE" sz="2800" dirty="0"/>
              <a:t> </a:t>
            </a:r>
            <a:r>
              <a:rPr lang="sv-SE" sz="2800" dirty="0" err="1"/>
              <a:t>Stochastic</a:t>
            </a:r>
            <a:r>
              <a:rPr lang="sv-SE" sz="2800" dirty="0"/>
              <a:t> General </a:t>
            </a:r>
            <a:r>
              <a:rPr lang="sv-SE" sz="2800" dirty="0" err="1"/>
              <a:t>Equilibrium</a:t>
            </a:r>
            <a:r>
              <a:rPr lang="sv-SE" sz="2800" dirty="0"/>
              <a:t> (DGSE) modell, exempel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B3D6756-C9FE-765A-25A9-0FD88534D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1187780"/>
            <a:ext cx="7205569" cy="31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</a:t>
            </a:r>
            <a:r>
              <a:rPr lang="sv-SE" sz="800" dirty="0">
                <a:hlinkClick r:id="rId2"/>
              </a:rPr>
              <a:t>http://archive.riksbank.se/upload/rapporter/2011/ruth/ruth.pdf</a:t>
            </a:r>
            <a:r>
              <a:rPr lang="sv-SE" sz="800" dirty="0"/>
              <a:t> (sidan 90)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B024E7-CE8B-EEE0-AEB9-11742CFCB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48" y="1061234"/>
            <a:ext cx="5371697" cy="38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Ekonometriska modeller med flera förklarande variabler som kan förklara utvecklingen av bostadsprisindex, exempel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F2F94-87CF-311B-3B12-926262919800}"/>
              </a:ext>
            </a:extLst>
          </p:cNvPr>
          <p:cNvSpPr txBox="1"/>
          <p:nvPr/>
        </p:nvSpPr>
        <p:spPr>
          <a:xfrm>
            <a:off x="1298602" y="4935740"/>
            <a:ext cx="522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</a:t>
            </a:r>
            <a:r>
              <a:rPr lang="sv-SE" sz="800" dirty="0">
                <a:hlinkClick r:id="rId2"/>
              </a:rPr>
              <a:t>http://archive.riksbank.se/upload/rapporter/2011/ruth/ruth.pdf</a:t>
            </a:r>
            <a:r>
              <a:rPr lang="sv-SE" sz="800" dirty="0"/>
              <a:t> (sidan 89-)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63625E-2F1F-59E4-8933-1EBEC008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1952798"/>
            <a:ext cx="6961668" cy="2625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D88FD8-E21E-84F6-FB1D-96713508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6" y="1172167"/>
            <a:ext cx="7291088" cy="5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4BFAC7-D590-274A-8D21-DFD90D72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70" y="0"/>
            <a:ext cx="6835930" cy="45608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60DB1B1-CA3C-494D-81B9-46479A92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2" y="4148455"/>
            <a:ext cx="6476012" cy="673874"/>
          </a:xfrm>
        </p:spPr>
        <p:txBody>
          <a:bodyPr/>
          <a:lstStyle/>
          <a:p>
            <a:r>
              <a:rPr lang="sv-SE" sz="5400" dirty="0" err="1">
                <a:solidFill>
                  <a:srgbClr val="1954A6"/>
                </a:solidFill>
              </a:rPr>
              <a:t>kth.se</a:t>
            </a:r>
            <a:r>
              <a:rPr lang="sv-SE" sz="5400" dirty="0">
                <a:solidFill>
                  <a:srgbClr val="1954A6"/>
                </a:solidFill>
              </a:rPr>
              <a:t>/bostad2noll</a:t>
            </a:r>
          </a:p>
        </p:txBody>
      </p:sp>
    </p:spTree>
    <p:extLst>
      <p:ext uri="{BB962C8B-B14F-4D97-AF65-F5344CB8AC3E}">
        <p14:creationId xmlns:p14="http://schemas.microsoft.com/office/powerpoint/2010/main" val="7798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949753" y="0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våren 2022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7591" y="1264595"/>
            <a:ext cx="6658124" cy="3478977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21 januari		Vad driver hyresgästers sopsortering i bostadsfastigheter?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4 februari		Lokala tolkningar av plan- och byggprocesser och dialoger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18 februari		Vad vet vi om efterfrågan på hyressubventionerade 			lägenheter?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18 mars 		Hinder för byggherrars implementering av kommunala 			hållbarhetskrav i hållbarhetsprofilerade stadsdelar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bg2"/>
                </a:solidFill>
              </a:rPr>
              <a:t>1 april		Effekter av interventioner i staden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bg2"/>
                </a:solidFill>
              </a:rPr>
              <a:t>29 april		Är hållbarhetsfrågorna med från detaljplan till bygglov?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bg2"/>
                </a:solidFill>
              </a:rPr>
              <a:t>13 maj 		Nya typer av upplåtelseformer för bostäder: Vad innebär 			de och vad ska de bidra med?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rgbClr val="FF0000"/>
                </a:solidFill>
              </a:rPr>
              <a:t>10 juni		Kvantitativa modeller för prognostisering av 				bostadspriser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724D29-2548-3441-815F-CCA95152EF4F}"/>
              </a:ext>
            </a:extLst>
          </p:cNvPr>
          <p:cNvSpPr txBox="1">
            <a:spLocks/>
          </p:cNvSpPr>
          <p:nvPr/>
        </p:nvSpPr>
        <p:spPr>
          <a:xfrm>
            <a:off x="1060463" y="788513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Fredagar ojämna veckor, med uppehåll för helger och klämdagar</a:t>
            </a:r>
          </a:p>
        </p:txBody>
      </p:sp>
    </p:spTree>
    <p:extLst>
      <p:ext uri="{BB962C8B-B14F-4D97-AF65-F5344CB8AC3E}">
        <p14:creationId xmlns:p14="http://schemas.microsoft.com/office/powerpoint/2010/main" val="14698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3250CF-D134-B256-8A8F-E87D907D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9" y="241922"/>
            <a:ext cx="8054593" cy="4570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003054-95BA-2878-8EB7-5DF22082FC15}"/>
              </a:ext>
            </a:extLst>
          </p:cNvPr>
          <p:cNvSpPr txBox="1"/>
          <p:nvPr/>
        </p:nvSpPr>
        <p:spPr>
          <a:xfrm>
            <a:off x="997199" y="4893894"/>
            <a:ext cx="6594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Källa: https://www.valueguard.se/beskrivning</a:t>
            </a:r>
          </a:p>
        </p:txBody>
      </p:sp>
    </p:spTree>
    <p:extLst>
      <p:ext uri="{BB962C8B-B14F-4D97-AF65-F5344CB8AC3E}">
        <p14:creationId xmlns:p14="http://schemas.microsoft.com/office/powerpoint/2010/main" val="37150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003054-95BA-2878-8EB7-5DF22082FC15}"/>
              </a:ext>
            </a:extLst>
          </p:cNvPr>
          <p:cNvSpPr txBox="1"/>
          <p:nvPr/>
        </p:nvSpPr>
        <p:spPr>
          <a:xfrm>
            <a:off x="1450557" y="4912668"/>
            <a:ext cx="6594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hlinkClick r:id="rId2"/>
              </a:rPr>
              <a:t>https://www.ekonomifakta.se/Fakta/Ekonomi/bostader/Bostadspriser/?graph=/16121/1,2,3/all/</a:t>
            </a:r>
            <a:r>
              <a:rPr lang="sv-SE" sz="900" dirty="0"/>
              <a:t> </a:t>
            </a:r>
          </a:p>
        </p:txBody>
      </p:sp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5C54B914-B476-DC50-E774-3D0D3794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54" y="0"/>
            <a:ext cx="6943843" cy="48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prognostiseras?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3375-226A-0159-56F2-E83AB7AAB0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800" dirty="0"/>
              <a:t>Riktning (+/-, neutral): kommer bostadspriserna att fortsätta stiga eller fortsätta att sjunka? </a:t>
            </a:r>
          </a:p>
          <a:p>
            <a:r>
              <a:rPr lang="sv-SE" sz="1800" dirty="0"/>
              <a:t>Med hur många procent kommer bostadspriserna att förändras?</a:t>
            </a:r>
          </a:p>
          <a:p>
            <a:r>
              <a:rPr lang="sv-SE" sz="1800" dirty="0"/>
              <a:t>När vänder bostadspriserna uppåt/nedåt? </a:t>
            </a:r>
          </a:p>
          <a:p>
            <a:r>
              <a:rPr lang="sv-SE" sz="1800" dirty="0"/>
              <a:t>Om den bolåneräntan (realt, nominellt) sjunker med x procentenheter, med hur många procent förändras bostadspriserna?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Även andra variabler som omsättning, antal bostäder till salu, annonstider, bostadspriser i förhållande till olika makroekonomiska </a:t>
            </a:r>
            <a:r>
              <a:rPr lang="sv-SE" sz="1800" dirty="0" err="1"/>
              <a:t>variaber</a:t>
            </a:r>
            <a:r>
              <a:rPr lang="sv-SE" sz="1800" dirty="0"/>
              <a:t> (t.ex. bostadsprisindex/disponibel inkomst)</a:t>
            </a:r>
          </a:p>
          <a:p>
            <a:r>
              <a:rPr lang="sv-SE" sz="1800" dirty="0"/>
              <a:t>Är bostadspriserna över/undervärderade? Bubbla eller köpläge?</a:t>
            </a:r>
          </a:p>
        </p:txBody>
      </p:sp>
    </p:spTree>
    <p:extLst>
      <p:ext uri="{BB962C8B-B14F-4D97-AF65-F5344CB8AC3E}">
        <p14:creationId xmlns:p14="http://schemas.microsoft.com/office/powerpoint/2010/main" val="34259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Träna modeller på </a:t>
            </a:r>
            <a:r>
              <a:rPr lang="sv-SE" dirty="0" err="1"/>
              <a:t>training</a:t>
            </a:r>
            <a:r>
              <a:rPr lang="sv-SE" dirty="0"/>
              <a:t> set, testa modeller på test set, välj sedan bästa modellen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1CF410A-15DA-6BE4-A8F7-1524AB556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3" y="1476222"/>
            <a:ext cx="6792273" cy="2191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01A50-6488-09A6-E100-DA4711B3E789}"/>
              </a:ext>
            </a:extLst>
          </p:cNvPr>
          <p:cNvSpPr txBox="1"/>
          <p:nvPr/>
        </p:nvSpPr>
        <p:spPr>
          <a:xfrm>
            <a:off x="1198915" y="4940834"/>
            <a:ext cx="6961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</a:t>
            </a:r>
            <a:r>
              <a:rPr lang="en-US" sz="800" dirty="0">
                <a:hlinkClick r:id="rId3"/>
              </a:rPr>
              <a:t>Train and Test Set in Python Machine Learning — How to Split | by </a:t>
            </a:r>
            <a:r>
              <a:rPr lang="en-US" sz="800" dirty="0" err="1">
                <a:hlinkClick r:id="rId3"/>
              </a:rPr>
              <a:t>Rinu</a:t>
            </a:r>
            <a:r>
              <a:rPr lang="en-US" sz="800" dirty="0">
                <a:hlinkClick r:id="rId3"/>
              </a:rPr>
              <a:t> </a:t>
            </a:r>
            <a:r>
              <a:rPr lang="en-US" sz="800" dirty="0" err="1">
                <a:hlinkClick r:id="rId3"/>
              </a:rPr>
              <a:t>Gour</a:t>
            </a:r>
            <a:r>
              <a:rPr lang="en-US" sz="800" dirty="0">
                <a:hlinkClick r:id="rId3"/>
              </a:rPr>
              <a:t> | Medium</a:t>
            </a:r>
            <a:r>
              <a:rPr lang="sv-SE" sz="800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82C32-7068-2BB9-2F4C-0E8FED32824C}"/>
              </a:ext>
            </a:extLst>
          </p:cNvPr>
          <p:cNvSpPr txBox="1"/>
          <p:nvPr/>
        </p:nvSpPr>
        <p:spPr>
          <a:xfrm>
            <a:off x="1321654" y="4226218"/>
            <a:ext cx="632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Dock, det riktiga testet, hur set det ut?</a:t>
            </a:r>
          </a:p>
        </p:txBody>
      </p:sp>
    </p:spTree>
    <p:extLst>
      <p:ext uri="{BB962C8B-B14F-4D97-AF65-F5344CB8AC3E}">
        <p14:creationId xmlns:p14="http://schemas.microsoft.com/office/powerpoint/2010/main" val="17327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Kvalitativa prognosmetoder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3375-226A-0159-56F2-E83AB7AAB0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800" dirty="0"/>
              <a:t>Kvalitativa prognosmetoder, några exempel: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/>
              <a:t>Expertbedömningar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>
                <a:hlinkClick r:id="rId2"/>
              </a:rPr>
              <a:t>SEB:s Boprisindikator</a:t>
            </a:r>
            <a:r>
              <a:rPr lang="sv-SE" sz="1800" dirty="0"/>
              <a:t>, </a:t>
            </a:r>
            <a:r>
              <a:rPr lang="sv-SE" sz="1800" dirty="0">
                <a:hlinkClick r:id="rId3"/>
              </a:rPr>
              <a:t>SBAB Boprisindikator</a:t>
            </a:r>
            <a:endParaRPr lang="sv-SE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800" dirty="0"/>
              <a:t>Delphi</a:t>
            </a:r>
          </a:p>
          <a:p>
            <a:pPr marL="222250" lvl="1" indent="0">
              <a:buNone/>
            </a:pPr>
            <a:endParaRPr lang="sv-SE" sz="1600" dirty="0"/>
          </a:p>
          <a:p>
            <a:endParaRPr lang="sv-SE" sz="18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7061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883-2A18-738B-C1EF-C22B0D81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Kvantitativa prognosmetoder*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3375-226A-0159-56F2-E83AB7AAB0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800" dirty="0"/>
              <a:t>Ekonometriska modeller med enbart bostadsprisindex som variabel: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600" i="0" dirty="0"/>
              <a:t>Bostadsprisindex i framtiden = f(aktuell och tidigare månaders bostadsprisindex)</a:t>
            </a:r>
          </a:p>
          <a:p>
            <a:pPr marL="446087" lvl="2" indent="0">
              <a:buNone/>
            </a:pPr>
            <a:endParaRPr lang="sv-SE" sz="1400" dirty="0"/>
          </a:p>
          <a:p>
            <a:r>
              <a:rPr lang="sv-SE" sz="1800" dirty="0"/>
              <a:t>Ekonometriska modeller med flera förklarande variabler som kan förklara utvecklingen av bostadsprisindex: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600" i="0" dirty="0"/>
              <a:t>Bostadsprisindex i framtiden = f(aktuell och tidigare månaders bostadsprisindex, reala bolåneräntan efter skatteavdrag, real disponibel inkomst, amorteringskrav, befolkningsutveckling, nyproduktion av bostäder, finansiell förmögenhet, Covid, VIX, </a:t>
            </a:r>
            <a:r>
              <a:rPr lang="sv-SE" sz="1600" i="0" dirty="0" err="1"/>
              <a:t>penningpolitik,finanspolitik</a:t>
            </a:r>
            <a:r>
              <a:rPr lang="sv-SE" sz="1600" i="0" dirty="0"/>
              <a:t> fastighetsskatt…)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sv-SE" sz="1600" dirty="0"/>
              <a:t>Kort och gott: vilka faktorer påverkar utbud och efterfrågan på bostäder?</a:t>
            </a:r>
          </a:p>
          <a:p>
            <a:pPr marL="446087" lvl="2" indent="0">
              <a:buNone/>
            </a:pPr>
            <a:r>
              <a:rPr lang="sv-SE" sz="1600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sz="1600" dirty="0"/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976B2-F565-35A4-A1D7-28398ABCAC29}"/>
              </a:ext>
            </a:extLst>
          </p:cNvPr>
          <p:cNvSpPr txBox="1"/>
          <p:nvPr/>
        </p:nvSpPr>
        <p:spPr>
          <a:xfrm>
            <a:off x="1060463" y="4843407"/>
            <a:ext cx="779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*Litteraturstudie av Fredrik Armerin, Jonas Hallgren, Han-Suck Song</a:t>
            </a:r>
          </a:p>
        </p:txBody>
      </p:sp>
    </p:spTree>
    <p:extLst>
      <p:ext uri="{BB962C8B-B14F-4D97-AF65-F5344CB8AC3E}">
        <p14:creationId xmlns:p14="http://schemas.microsoft.com/office/powerpoint/2010/main" val="17914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12012</TotalTime>
  <Words>854</Words>
  <Application>Microsoft Office PowerPoint</Application>
  <PresentationFormat>On-screen Show (16:9)</PresentationFormat>
  <Paragraphs>118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Systemtypsnitt</vt:lpstr>
      <vt:lpstr>Wingdings</vt:lpstr>
      <vt:lpstr>KTH_PPT-mall</vt:lpstr>
      <vt:lpstr>Kvantitativa modeller för prognostisering   av bostadspriser</vt:lpstr>
      <vt:lpstr>Initiativtagare till Bostad 2.0</vt:lpstr>
      <vt:lpstr>Frukostseminarier – Program våren 2022</vt:lpstr>
      <vt:lpstr>PowerPoint Presentation</vt:lpstr>
      <vt:lpstr>PowerPoint Presentation</vt:lpstr>
      <vt:lpstr>Vad prognostiseras?</vt:lpstr>
      <vt:lpstr>Träna modeller på training set, testa modeller på test set, välj sedan bästa modellen</vt:lpstr>
      <vt:lpstr>Kvalitativa prognosmetoder</vt:lpstr>
      <vt:lpstr>Kvantitativa prognosmetoder*</vt:lpstr>
      <vt:lpstr>Ekonometriska modeller med flera förklarande variabler som kan förklara utvecklingen av bostadsprisindex, exempel 1</vt:lpstr>
      <vt:lpstr>Ekonometriska modeller med flera förklarande variabler som kan förklara utvecklingen av bostadsprisindex, exempel 1</vt:lpstr>
      <vt:lpstr>Ekonometriska modeller med flera förklarande variabler som kan förklara utvecklingen av bostadsprisindex, exempel 2</vt:lpstr>
      <vt:lpstr>Ekonometriska modeller med flera förklarande variabler som kan förklara utvecklingen av bostadsprisindex, exempel 2</vt:lpstr>
      <vt:lpstr>Ekonometriska modeller med flera förklarande variabler som kan förklara utvecklingen av bostadsprisindex, exempel 2</vt:lpstr>
      <vt:lpstr>Ekonometriska modeller med flera förklarande variabler som kan förklara utvecklingen av bostadsprisindex, exempel 2+</vt:lpstr>
      <vt:lpstr>Kvantitativa prognosmetoder</vt:lpstr>
      <vt:lpstr>Multivariata modeller där två eller flera variablers utveckling modelleras simultant, S-VAR-modeller (Structural Vector Auto Regressive models), exempel</vt:lpstr>
      <vt:lpstr>Multivariata modeller där två eller flera variablers utveckling modelleras simultant, S-VAR-modeller (Structural Vector Auto Regressive models), exempel</vt:lpstr>
      <vt:lpstr>Multivariata modeller, exempel på VAR-analys som kan göras</vt:lpstr>
      <vt:lpstr>Kvantitativa prognosmetoder</vt:lpstr>
      <vt:lpstr>Kvantitativa prognosmetoder</vt:lpstr>
      <vt:lpstr>Dynamic Stochastic General Equilibrium (DGSE) modell, exempel</vt:lpstr>
      <vt:lpstr>Dynamic Stochastic General Equilibrium (DGSE) modell, exempel</vt:lpstr>
      <vt:lpstr>Ekonometriska modeller med flera förklarande variabler som kan förklara utvecklingen av bostadsprisindex, exempel</vt:lpstr>
      <vt:lpstr>Ekonometriska modeller med flera förklarande variabler som kan förklara utvecklingen av bostadsprisindex, exempel</vt:lpstr>
      <vt:lpstr>kth.se/bostad2noll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Anna Stenberg</cp:lastModifiedBy>
  <cp:revision>558</cp:revision>
  <cp:lastPrinted>2019-09-05T13:47:56Z</cp:lastPrinted>
  <dcterms:created xsi:type="dcterms:W3CDTF">2019-02-11T09:39:15Z</dcterms:created>
  <dcterms:modified xsi:type="dcterms:W3CDTF">2022-06-13T05:06:03Z</dcterms:modified>
</cp:coreProperties>
</file>