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9" r:id="rId2"/>
    <p:sldId id="309" r:id="rId3"/>
    <p:sldId id="305"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07" r:id="rId25"/>
  </p:sldIdLst>
  <p:sldSz cx="9144000" cy="5143500" type="screen16x9"/>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4A6"/>
    <a:srgbClr val="D02F80"/>
    <a:srgbClr val="62922E"/>
    <a:srgbClr val="AFC92B"/>
    <a:srgbClr val="D95999"/>
    <a:srgbClr val="5E87C0"/>
    <a:srgbClr val="848489"/>
    <a:srgbClr val="65656C"/>
    <a:srgbClr val="2191C4"/>
    <a:srgbClr val="D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08" autoAdjust="0"/>
    <p:restoredTop sz="86220" autoAdjust="0"/>
  </p:normalViewPr>
  <p:slideViewPr>
    <p:cSldViewPr snapToGrid="0">
      <p:cViewPr varScale="1">
        <p:scale>
          <a:sx n="128" d="100"/>
          <a:sy n="128" d="100"/>
        </p:scale>
        <p:origin x="90"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04/09/2022</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2022-09-04</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8" userDrawn="1">
          <p15:clr>
            <a:srgbClr val="F26B43"/>
          </p15:clr>
        </p15:guide>
        <p15:guide id="9" orient="horz" pos="584" userDrawn="1">
          <p15:clr>
            <a:srgbClr val="F26B43"/>
          </p15:clr>
        </p15:guide>
        <p15:guide id="10" orient="horz" pos="156" userDrawn="1">
          <p15:clr>
            <a:srgbClr val="F26B43"/>
          </p15:clr>
        </p15:guide>
        <p15:guide id="11" pos="5602"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peter.ekback@abe.kth.se" TargetMode="External"/><Relationship Id="rId2" Type="http://schemas.openxmlformats.org/officeDocument/2006/relationships/hyperlink" Target="https://www.kth.se/fob/om-oss/avd/fastighetsvetenskap/forskningsoversikt-1.1108772"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C417C881-2E99-E74E-90C7-0F59F1596193}"/>
              </a:ext>
            </a:extLst>
          </p:cNvPr>
          <p:cNvSpPr>
            <a:spLocks noGrp="1"/>
          </p:cNvSpPr>
          <p:nvPr>
            <p:ph sz="quarter" idx="13"/>
          </p:nvPr>
        </p:nvSpPr>
        <p:spPr>
          <a:xfrm>
            <a:off x="1144656" y="2346959"/>
            <a:ext cx="3223063" cy="1775336"/>
          </a:xfrm>
        </p:spPr>
        <p:txBody>
          <a:bodyPr/>
          <a:lstStyle/>
          <a:p>
            <a:r>
              <a:rPr lang="sv-SE" dirty="0"/>
              <a:t>Peter </a:t>
            </a:r>
            <a:r>
              <a:rPr lang="sv-SE" dirty="0" err="1"/>
              <a:t>Ekbäck</a:t>
            </a:r>
            <a:r>
              <a:rPr lang="sv-SE" dirty="0"/>
              <a:t>, professor, KTH</a:t>
            </a:r>
          </a:p>
          <a:p>
            <a:r>
              <a:rPr lang="sv-SE" dirty="0"/>
              <a:t>Linda Aldén, </a:t>
            </a:r>
            <a:r>
              <a:rPr lang="sv-SE" dirty="0" smtClean="0"/>
              <a:t>fastighetsrättslig expert, </a:t>
            </a:r>
            <a:r>
              <a:rPr lang="sv-SE" dirty="0"/>
              <a:t>Lantmäteriet</a:t>
            </a:r>
            <a:endParaRPr lang="sv-SE" dirty="0">
              <a:cs typeface="Arial" panose="020B0604020202020204" pitchFamily="34" charset="0"/>
            </a:endParaRPr>
          </a:p>
          <a:p>
            <a:pPr marL="0" indent="0">
              <a:buNone/>
            </a:pPr>
            <a:endParaRPr lang="sv-SE" dirty="0"/>
          </a:p>
          <a:p>
            <a:r>
              <a:rPr lang="sv-SE" dirty="0"/>
              <a:t>Moderator: Mats Wilhelmsson, professor, KTH</a:t>
            </a:r>
          </a:p>
        </p:txBody>
      </p:sp>
      <p:pic>
        <p:nvPicPr>
          <p:cNvPr id="14" name="Platshållare för innehåll 13">
            <a:extLst>
              <a:ext uri="{FF2B5EF4-FFF2-40B4-BE49-F238E27FC236}">
                <a16:creationId xmlns:a16="http://schemas.microsoft.com/office/drawing/2014/main" id="{18D3E5BA-4FD0-A64C-A123-ACE4818BB0A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1931" y="2400976"/>
            <a:ext cx="3427413" cy="2286727"/>
          </a:xfrm>
        </p:spPr>
      </p:pic>
      <p:sp>
        <p:nvSpPr>
          <p:cNvPr id="16" name="Subtitle 2">
            <a:extLst>
              <a:ext uri="{FF2B5EF4-FFF2-40B4-BE49-F238E27FC236}">
                <a16:creationId xmlns:a16="http://schemas.microsoft.com/office/drawing/2014/main" id="{298A0F15-CBE4-9C41-9F71-3019812B89BE}"/>
              </a:ext>
            </a:extLst>
          </p:cNvPr>
          <p:cNvSpPr txBox="1">
            <a:spLocks/>
          </p:cNvSpPr>
          <p:nvPr/>
        </p:nvSpPr>
        <p:spPr>
          <a:xfrm>
            <a:off x="1060463" y="1809348"/>
            <a:ext cx="8181215" cy="343060"/>
          </a:xfrm>
          <a:prstGeom prst="rect">
            <a:avLst/>
          </a:prstGeom>
        </p:spPr>
        <p:txBody>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Bostad 2.0 – Frukostseminarium – 16 september 2022</a:t>
            </a:r>
          </a:p>
        </p:txBody>
      </p:sp>
      <p:sp>
        <p:nvSpPr>
          <p:cNvPr id="3" name="Rubrik 2">
            <a:extLst>
              <a:ext uri="{FF2B5EF4-FFF2-40B4-BE49-F238E27FC236}">
                <a16:creationId xmlns:a16="http://schemas.microsoft.com/office/drawing/2014/main" id="{58207224-5408-9F42-AD9E-ED6DE2700011}"/>
              </a:ext>
            </a:extLst>
          </p:cNvPr>
          <p:cNvSpPr>
            <a:spLocks noGrp="1"/>
          </p:cNvSpPr>
          <p:nvPr>
            <p:ph type="title"/>
          </p:nvPr>
        </p:nvSpPr>
        <p:spPr>
          <a:xfrm>
            <a:off x="1144656" y="280935"/>
            <a:ext cx="7707514" cy="1110120"/>
          </a:xfrm>
        </p:spPr>
        <p:txBody>
          <a:bodyPr/>
          <a:lstStyle/>
          <a:p>
            <a:pPr lvl="0">
              <a:defRPr/>
            </a:pPr>
            <a:r>
              <a:rPr lang="sv-SE" sz="2800" dirty="0"/>
              <a:t>Lantmäteriforskningen vid KTH                     – från skifteslära till fastighetsteknik</a:t>
            </a:r>
          </a:p>
        </p:txBody>
      </p:sp>
    </p:spTree>
    <p:extLst>
      <p:ext uri="{BB962C8B-B14F-4D97-AF65-F5344CB8AC3E}">
        <p14:creationId xmlns:p14="http://schemas.microsoft.com/office/powerpoint/2010/main" val="11654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Forskningens teman och inriktningar under olika tidsperioder</a:t>
            </a:r>
          </a:p>
        </p:txBody>
      </p:sp>
      <p:sp>
        <p:nvSpPr>
          <p:cNvPr id="3" name="Content Placeholder 2"/>
          <p:cNvSpPr>
            <a:spLocks noGrp="1"/>
          </p:cNvSpPr>
          <p:nvPr>
            <p:ph sz="quarter" idx="13"/>
          </p:nvPr>
        </p:nvSpPr>
        <p:spPr>
          <a:xfrm>
            <a:off x="1062000" y="1251678"/>
            <a:ext cx="7559674" cy="3472721"/>
          </a:xfrm>
        </p:spPr>
        <p:txBody>
          <a:bodyPr/>
          <a:lstStyle/>
          <a:p>
            <a:pPr>
              <a:defRPr/>
            </a:pPr>
            <a:r>
              <a:rPr lang="sv-SE" sz="1400" dirty="0"/>
              <a:t>Jord- och skogsbruk (1930-1970)</a:t>
            </a:r>
          </a:p>
          <a:p>
            <a:pPr lvl="1">
              <a:defRPr/>
            </a:pPr>
            <a:endParaRPr lang="sv-SE" sz="1200" dirty="0"/>
          </a:p>
          <a:p>
            <a:pPr>
              <a:defRPr/>
            </a:pPr>
            <a:r>
              <a:rPr lang="sv-SE" sz="1400" dirty="0"/>
              <a:t>Fritidsbebyggelse och tätortsutveckling (1960-1990)</a:t>
            </a:r>
          </a:p>
          <a:p>
            <a:pPr lvl="1">
              <a:defRPr/>
            </a:pPr>
            <a:endParaRPr lang="sv-SE" sz="1200" dirty="0"/>
          </a:p>
          <a:p>
            <a:pPr>
              <a:defRPr/>
            </a:pPr>
            <a:r>
              <a:rPr lang="sv-SE" sz="1400" dirty="0"/>
              <a:t>Markexploatering (1980-fortgående)</a:t>
            </a:r>
          </a:p>
          <a:p>
            <a:pPr lvl="1">
              <a:defRPr/>
            </a:pPr>
            <a:endParaRPr lang="sv-SE" sz="1200" dirty="0"/>
          </a:p>
          <a:p>
            <a:pPr>
              <a:defRPr/>
            </a:pPr>
            <a:r>
              <a:rPr lang="sv-SE" sz="1400" dirty="0"/>
              <a:t>Nya rättighets- och upplåtelseformer (1990-fortgående)</a:t>
            </a:r>
          </a:p>
          <a:p>
            <a:pPr lvl="1">
              <a:defRPr/>
            </a:pPr>
            <a:endParaRPr lang="sv-SE" sz="1200" dirty="0"/>
          </a:p>
          <a:p>
            <a:pPr>
              <a:defRPr/>
            </a:pPr>
            <a:r>
              <a:rPr lang="sv-SE" sz="1400" dirty="0"/>
              <a:t>Historiskt inriktad forskning (hela perioden)</a:t>
            </a:r>
            <a:endParaRPr lang="sv-SE" sz="1200" dirty="0"/>
          </a:p>
          <a:p>
            <a:endParaRPr lang="sv-SE" sz="1400" dirty="0"/>
          </a:p>
        </p:txBody>
      </p:sp>
    </p:spTree>
    <p:extLst>
      <p:ext uri="{BB962C8B-B14F-4D97-AF65-F5344CB8AC3E}">
        <p14:creationId xmlns:p14="http://schemas.microsoft.com/office/powerpoint/2010/main" val="28762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Jord- och skogsbruk (1930-1970)</a:t>
            </a:r>
          </a:p>
        </p:txBody>
      </p:sp>
      <p:sp>
        <p:nvSpPr>
          <p:cNvPr id="3" name="Content Placeholder 2"/>
          <p:cNvSpPr>
            <a:spLocks noGrp="1"/>
          </p:cNvSpPr>
          <p:nvPr>
            <p:ph sz="quarter" idx="13"/>
          </p:nvPr>
        </p:nvSpPr>
        <p:spPr/>
        <p:txBody>
          <a:bodyPr/>
          <a:lstStyle/>
          <a:p>
            <a:pPr>
              <a:defRPr/>
            </a:pPr>
            <a:r>
              <a:rPr lang="sv-SE" sz="1400" dirty="0"/>
              <a:t>Ämnet (skifteslära) tydligt centrerat kring frågor om laga skifte och annan jorddelning, arrondering, </a:t>
            </a:r>
            <a:r>
              <a:rPr lang="sv-SE" sz="1400" dirty="0" err="1"/>
              <a:t>ägosammansättning</a:t>
            </a:r>
            <a:r>
              <a:rPr lang="sv-SE" sz="1400" dirty="0"/>
              <a:t> etc. rörande jord- och skogsbruksfastigheter.</a:t>
            </a:r>
          </a:p>
          <a:p>
            <a:pPr lvl="1">
              <a:defRPr/>
            </a:pPr>
            <a:endParaRPr lang="sv-SE" sz="1200" dirty="0" smtClean="0"/>
          </a:p>
          <a:p>
            <a:pPr>
              <a:defRPr/>
            </a:pPr>
            <a:r>
              <a:rPr lang="sv-SE" sz="1400" dirty="0" smtClean="0"/>
              <a:t>Centrala </a:t>
            </a:r>
            <a:r>
              <a:rPr lang="sv-SE" sz="1400" dirty="0"/>
              <a:t>forskningsfrågor: Jordbrukets rationaliseringsbehov, transportarbete inom jord- och skogsbrukssektorn. Värdering, båtnad och gradering i samband med omstruktureringar.</a:t>
            </a:r>
          </a:p>
          <a:p>
            <a:endParaRPr lang="sv-SE" sz="1400" dirty="0"/>
          </a:p>
        </p:txBody>
      </p:sp>
      <p:pic>
        <p:nvPicPr>
          <p:cNvPr id="4" name="Picture 3"/>
          <p:cNvPicPr>
            <a:picLocks noChangeAspect="1"/>
          </p:cNvPicPr>
          <p:nvPr/>
        </p:nvPicPr>
        <p:blipFill>
          <a:blip r:embed="rId2"/>
          <a:stretch>
            <a:fillRect/>
          </a:stretch>
        </p:blipFill>
        <p:spPr>
          <a:xfrm>
            <a:off x="2447011" y="2893101"/>
            <a:ext cx="1137362" cy="1572871"/>
          </a:xfrm>
          <a:prstGeom prst="rect">
            <a:avLst/>
          </a:prstGeom>
        </p:spPr>
      </p:pic>
      <p:pic>
        <p:nvPicPr>
          <p:cNvPr id="5" name="Picture 4"/>
          <p:cNvPicPr>
            <a:picLocks noChangeAspect="1"/>
          </p:cNvPicPr>
          <p:nvPr/>
        </p:nvPicPr>
        <p:blipFill>
          <a:blip r:embed="rId3"/>
          <a:stretch>
            <a:fillRect/>
          </a:stretch>
        </p:blipFill>
        <p:spPr>
          <a:xfrm>
            <a:off x="5156617" y="2893101"/>
            <a:ext cx="1144532" cy="1592868"/>
          </a:xfrm>
          <a:prstGeom prst="rect">
            <a:avLst/>
          </a:prstGeom>
        </p:spPr>
      </p:pic>
    </p:spTree>
    <p:extLst>
      <p:ext uri="{BB962C8B-B14F-4D97-AF65-F5344CB8AC3E}">
        <p14:creationId xmlns:p14="http://schemas.microsoft.com/office/powerpoint/2010/main" val="306060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Fritidsbebyggelse och tätortstillväxt (1960-1990)</a:t>
            </a:r>
          </a:p>
        </p:txBody>
      </p:sp>
      <p:sp>
        <p:nvSpPr>
          <p:cNvPr id="3" name="Content Placeholder 2"/>
          <p:cNvSpPr>
            <a:spLocks noGrp="1"/>
          </p:cNvSpPr>
          <p:nvPr>
            <p:ph sz="quarter" idx="13"/>
          </p:nvPr>
        </p:nvSpPr>
        <p:spPr>
          <a:xfrm>
            <a:off x="1062000" y="1251678"/>
            <a:ext cx="4514341" cy="3472721"/>
          </a:xfrm>
        </p:spPr>
        <p:txBody>
          <a:bodyPr/>
          <a:lstStyle/>
          <a:p>
            <a:pPr>
              <a:defRPr/>
            </a:pPr>
            <a:r>
              <a:rPr lang="sv-SE" sz="1400" dirty="0"/>
              <a:t>Stora befolkningsomflyttningar mot tätorter med samtidig utflyttning till förorter. Ökat bilinnehav och välfärd medför kraftig expansion av fritidsbebyggelse, både planlagd och punktvis.</a:t>
            </a:r>
          </a:p>
          <a:p>
            <a:pPr lvl="1">
              <a:defRPr/>
            </a:pPr>
            <a:endParaRPr lang="sv-SE" sz="1200" dirty="0"/>
          </a:p>
          <a:p>
            <a:pPr>
              <a:defRPr/>
            </a:pPr>
            <a:r>
              <a:rPr lang="sv-SE" sz="1400" dirty="0"/>
              <a:t>Centrala forskningsfrågor: Fritidsbebyggelsens drivkrafter, befolkningens </a:t>
            </a:r>
            <a:r>
              <a:rPr lang="sv-SE" sz="1400" dirty="0" err="1"/>
              <a:t>flyttmönster</a:t>
            </a:r>
            <a:r>
              <a:rPr lang="sv-SE" sz="1400" dirty="0"/>
              <a:t>, tätortstillväxt och omvandling av citykärnor. Konsekvenser för kommunal planering, infrastruktur i form av gemensamma anläggningar, omvandling av fritidsbebyggelse till permanentbebyggelse.</a:t>
            </a:r>
          </a:p>
          <a:p>
            <a:endParaRPr lang="sv-SE" sz="1400" dirty="0"/>
          </a:p>
        </p:txBody>
      </p:sp>
      <p:pic>
        <p:nvPicPr>
          <p:cNvPr id="4" name="Picture 3"/>
          <p:cNvPicPr>
            <a:picLocks noChangeAspect="1"/>
          </p:cNvPicPr>
          <p:nvPr/>
        </p:nvPicPr>
        <p:blipFill>
          <a:blip r:embed="rId2"/>
          <a:stretch>
            <a:fillRect/>
          </a:stretch>
        </p:blipFill>
        <p:spPr>
          <a:xfrm>
            <a:off x="7143082" y="1194580"/>
            <a:ext cx="1241950" cy="1825938"/>
          </a:xfrm>
          <a:prstGeom prst="rect">
            <a:avLst/>
          </a:prstGeom>
        </p:spPr>
      </p:pic>
      <p:pic>
        <p:nvPicPr>
          <p:cNvPr id="5" name="Picture 4"/>
          <p:cNvPicPr>
            <a:picLocks noChangeAspect="1"/>
          </p:cNvPicPr>
          <p:nvPr/>
        </p:nvPicPr>
        <p:blipFill>
          <a:blip r:embed="rId3"/>
          <a:stretch>
            <a:fillRect/>
          </a:stretch>
        </p:blipFill>
        <p:spPr>
          <a:xfrm>
            <a:off x="6295614" y="2376503"/>
            <a:ext cx="1263812" cy="1825938"/>
          </a:xfrm>
          <a:prstGeom prst="rect">
            <a:avLst/>
          </a:prstGeom>
        </p:spPr>
      </p:pic>
    </p:spTree>
    <p:extLst>
      <p:ext uri="{BB962C8B-B14F-4D97-AF65-F5344CB8AC3E}">
        <p14:creationId xmlns:p14="http://schemas.microsoft.com/office/powerpoint/2010/main" val="29288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Markexploatering (1980-fortgående)</a:t>
            </a:r>
          </a:p>
        </p:txBody>
      </p:sp>
      <p:sp>
        <p:nvSpPr>
          <p:cNvPr id="3" name="Content Placeholder 2"/>
          <p:cNvSpPr>
            <a:spLocks noGrp="1"/>
          </p:cNvSpPr>
          <p:nvPr>
            <p:ph sz="quarter" idx="13"/>
          </p:nvPr>
        </p:nvSpPr>
        <p:spPr/>
        <p:txBody>
          <a:bodyPr/>
          <a:lstStyle/>
          <a:p>
            <a:pPr>
              <a:defRPr/>
            </a:pPr>
            <a:r>
              <a:rPr lang="sv-SE" sz="1400" dirty="0"/>
              <a:t>Omfattande tätorts- och infrastrukturutbyggnad ställde krav på effektiva metoder för plangenomförande: Fastighetstekniska och fastighetsrättsliga kunskaper för omvandling av befintliga rättigheter inom ett specifikt område till ett nytt mönster av rättigheter över samma område för att möjliggöra utbyggnad och teknisk omdaning.</a:t>
            </a:r>
          </a:p>
          <a:p>
            <a:pPr lvl="1">
              <a:defRPr/>
            </a:pPr>
            <a:endParaRPr lang="sv-SE" sz="1200" dirty="0"/>
          </a:p>
          <a:p>
            <a:pPr>
              <a:defRPr/>
            </a:pPr>
            <a:r>
              <a:rPr lang="sv-SE" sz="1400" dirty="0"/>
              <a:t>Centrala forskningsfrågor: Exploatering förtätningsområden och former för plangenomförande. Användandet av och formerna för exploateringsavtal. Exploateringssamverkan som genomförandemedel.</a:t>
            </a:r>
          </a:p>
          <a:p>
            <a:endParaRPr lang="sv-SE" sz="1400" dirty="0"/>
          </a:p>
        </p:txBody>
      </p:sp>
      <p:pic>
        <p:nvPicPr>
          <p:cNvPr id="4" name="Picture 3"/>
          <p:cNvPicPr>
            <a:picLocks noChangeAspect="1"/>
          </p:cNvPicPr>
          <p:nvPr/>
        </p:nvPicPr>
        <p:blipFill>
          <a:blip r:embed="rId2"/>
          <a:stretch>
            <a:fillRect/>
          </a:stretch>
        </p:blipFill>
        <p:spPr>
          <a:xfrm>
            <a:off x="2405920" y="3056764"/>
            <a:ext cx="1255309" cy="1771964"/>
          </a:xfrm>
          <a:prstGeom prst="rect">
            <a:avLst/>
          </a:prstGeom>
        </p:spPr>
      </p:pic>
      <p:pic>
        <p:nvPicPr>
          <p:cNvPr id="5" name="Picture 4"/>
          <p:cNvPicPr>
            <a:picLocks noChangeAspect="1"/>
          </p:cNvPicPr>
          <p:nvPr/>
        </p:nvPicPr>
        <p:blipFill>
          <a:blip r:embed="rId3"/>
          <a:stretch>
            <a:fillRect/>
          </a:stretch>
        </p:blipFill>
        <p:spPr>
          <a:xfrm>
            <a:off x="5348361" y="3056764"/>
            <a:ext cx="1197775" cy="1774777"/>
          </a:xfrm>
          <a:prstGeom prst="rect">
            <a:avLst/>
          </a:prstGeom>
        </p:spPr>
      </p:pic>
    </p:spTree>
    <p:extLst>
      <p:ext uri="{BB962C8B-B14F-4D97-AF65-F5344CB8AC3E}">
        <p14:creationId xmlns:p14="http://schemas.microsoft.com/office/powerpoint/2010/main" val="22572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Markexploatering (1980-fortgående)</a:t>
            </a:r>
          </a:p>
        </p:txBody>
      </p:sp>
      <p:sp>
        <p:nvSpPr>
          <p:cNvPr id="3" name="Content Placeholder 2"/>
          <p:cNvSpPr>
            <a:spLocks noGrp="1"/>
          </p:cNvSpPr>
          <p:nvPr>
            <p:ph sz="quarter" idx="13"/>
          </p:nvPr>
        </p:nvSpPr>
        <p:spPr>
          <a:xfrm>
            <a:off x="1062000" y="1379094"/>
            <a:ext cx="5188898" cy="3345305"/>
          </a:xfrm>
        </p:spPr>
        <p:txBody>
          <a:bodyPr/>
          <a:lstStyle/>
          <a:p>
            <a:pPr>
              <a:defRPr/>
            </a:pPr>
            <a:r>
              <a:rPr lang="sv-SE" sz="1400" dirty="0"/>
              <a:t>Stora värdemässiga effekter från exploateringsprojekt förnyade intresset för frågor om vinst- och kostnadsfördelningar. Forskningen inom temat markexploatering kom att åter föra in rättvisa som en viktig parameter i analyserna – men nu tillsammans med de ekonomiska aspekterna.</a:t>
            </a:r>
          </a:p>
          <a:p>
            <a:pPr lvl="1">
              <a:defRPr/>
            </a:pPr>
            <a:endParaRPr lang="sv-SE" sz="1200" dirty="0"/>
          </a:p>
          <a:p>
            <a:pPr>
              <a:defRPr/>
            </a:pPr>
            <a:r>
              <a:rPr lang="sv-SE" sz="1400" dirty="0"/>
              <a:t>Centrala forskningsfrågor: Fördelningssystem vid exploatering, markåtkomst med värderingsrätt och ersättningsfrågor, internationella jämförelser av överlåtelse- och fastighetsbildningsprocesser etc.</a:t>
            </a:r>
          </a:p>
          <a:p>
            <a:endParaRPr lang="sv-SE" sz="1400" dirty="0"/>
          </a:p>
        </p:txBody>
      </p:sp>
      <p:pic>
        <p:nvPicPr>
          <p:cNvPr id="4" name="Picture 3"/>
          <p:cNvPicPr>
            <a:picLocks noChangeAspect="1"/>
          </p:cNvPicPr>
          <p:nvPr/>
        </p:nvPicPr>
        <p:blipFill>
          <a:blip r:embed="rId2"/>
          <a:stretch>
            <a:fillRect/>
          </a:stretch>
        </p:blipFill>
        <p:spPr>
          <a:xfrm>
            <a:off x="7382656" y="1112401"/>
            <a:ext cx="1136534" cy="1674892"/>
          </a:xfrm>
          <a:prstGeom prst="rect">
            <a:avLst/>
          </a:prstGeom>
        </p:spPr>
      </p:pic>
      <p:pic>
        <p:nvPicPr>
          <p:cNvPr id="5" name="Picture 4"/>
          <p:cNvPicPr>
            <a:picLocks noChangeAspect="1"/>
          </p:cNvPicPr>
          <p:nvPr/>
        </p:nvPicPr>
        <p:blipFill>
          <a:blip r:embed="rId3"/>
          <a:stretch>
            <a:fillRect/>
          </a:stretch>
        </p:blipFill>
        <p:spPr>
          <a:xfrm>
            <a:off x="6373770" y="2409049"/>
            <a:ext cx="1365491" cy="1674893"/>
          </a:xfrm>
          <a:prstGeom prst="rect">
            <a:avLst/>
          </a:prstGeom>
        </p:spPr>
      </p:pic>
    </p:spTree>
    <p:extLst>
      <p:ext uri="{BB962C8B-B14F-4D97-AF65-F5344CB8AC3E}">
        <p14:creationId xmlns:p14="http://schemas.microsoft.com/office/powerpoint/2010/main" val="159900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Nya rättighets- och upplåtelseformer (1990-fortg.)</a:t>
            </a:r>
          </a:p>
        </p:txBody>
      </p:sp>
      <p:sp>
        <p:nvSpPr>
          <p:cNvPr id="3" name="Content Placeholder 2"/>
          <p:cNvSpPr>
            <a:spLocks noGrp="1"/>
          </p:cNvSpPr>
          <p:nvPr>
            <p:ph sz="quarter" idx="13"/>
          </p:nvPr>
        </p:nvSpPr>
        <p:spPr/>
        <p:txBody>
          <a:bodyPr/>
          <a:lstStyle/>
          <a:p>
            <a:pPr>
              <a:defRPr/>
            </a:pPr>
            <a:r>
              <a:rPr lang="sv-SE" sz="1400" dirty="0"/>
              <a:t>I storstäderna skapade bristen på bebyggbar mark, och alltmer komplexa tekniska strukturer, nya behov av att samutnyttja mark med befintliga byggnader och anläggningar. Olika brister hos bostadsmarknaden blev föremål för studier om upplåtelseformernas egenskaper.</a:t>
            </a:r>
          </a:p>
          <a:p>
            <a:pPr lvl="1">
              <a:defRPr/>
            </a:pPr>
            <a:endParaRPr lang="sv-SE" sz="1200" dirty="0"/>
          </a:p>
          <a:p>
            <a:pPr>
              <a:defRPr/>
            </a:pPr>
            <a:r>
              <a:rPr lang="sv-SE" sz="1400" dirty="0"/>
              <a:t>Centrala forskningsfrågor: Tredimensionell fastighetsindelning, ägarlägenhetsfastigheter, rättighetsutveckling för telekommunikationer, alternativa upplåtelseformer för bostäder</a:t>
            </a:r>
            <a:endParaRPr lang="sv-SE" sz="1200" dirty="0"/>
          </a:p>
          <a:p>
            <a:endParaRPr lang="sv-SE" sz="1400" dirty="0"/>
          </a:p>
        </p:txBody>
      </p:sp>
      <p:pic>
        <p:nvPicPr>
          <p:cNvPr id="4" name="Picture 3"/>
          <p:cNvPicPr>
            <a:picLocks noChangeAspect="1"/>
          </p:cNvPicPr>
          <p:nvPr/>
        </p:nvPicPr>
        <p:blipFill>
          <a:blip r:embed="rId2"/>
          <a:stretch>
            <a:fillRect/>
          </a:stretch>
        </p:blipFill>
        <p:spPr>
          <a:xfrm>
            <a:off x="1473236" y="3057993"/>
            <a:ext cx="1178789" cy="1742210"/>
          </a:xfrm>
          <a:prstGeom prst="rect">
            <a:avLst/>
          </a:prstGeom>
        </p:spPr>
      </p:pic>
      <p:pic>
        <p:nvPicPr>
          <p:cNvPr id="5" name="Picture 4"/>
          <p:cNvPicPr>
            <a:picLocks noChangeAspect="1"/>
          </p:cNvPicPr>
          <p:nvPr/>
        </p:nvPicPr>
        <p:blipFill>
          <a:blip r:embed="rId3"/>
          <a:stretch>
            <a:fillRect/>
          </a:stretch>
        </p:blipFill>
        <p:spPr>
          <a:xfrm>
            <a:off x="3690380" y="3057993"/>
            <a:ext cx="1231426" cy="1742210"/>
          </a:xfrm>
          <a:prstGeom prst="rect">
            <a:avLst/>
          </a:prstGeom>
        </p:spPr>
      </p:pic>
      <p:pic>
        <p:nvPicPr>
          <p:cNvPr id="6" name="Picture 5"/>
          <p:cNvPicPr>
            <a:picLocks noChangeAspect="1"/>
          </p:cNvPicPr>
          <p:nvPr/>
        </p:nvPicPr>
        <p:blipFill>
          <a:blip r:embed="rId4"/>
          <a:stretch>
            <a:fillRect/>
          </a:stretch>
        </p:blipFill>
        <p:spPr>
          <a:xfrm>
            <a:off x="5960161" y="3057993"/>
            <a:ext cx="1170670" cy="1742210"/>
          </a:xfrm>
          <a:prstGeom prst="rect">
            <a:avLst/>
          </a:prstGeom>
        </p:spPr>
      </p:pic>
    </p:spTree>
    <p:extLst>
      <p:ext uri="{BB962C8B-B14F-4D97-AF65-F5344CB8AC3E}">
        <p14:creationId xmlns:p14="http://schemas.microsoft.com/office/powerpoint/2010/main" val="17647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Historiskt inriktad forskning (hela perioden)</a:t>
            </a:r>
          </a:p>
        </p:txBody>
      </p:sp>
      <p:sp>
        <p:nvSpPr>
          <p:cNvPr id="3" name="Content Placeholder 2"/>
          <p:cNvSpPr>
            <a:spLocks noGrp="1"/>
          </p:cNvSpPr>
          <p:nvPr>
            <p:ph sz="quarter" idx="13"/>
          </p:nvPr>
        </p:nvSpPr>
        <p:spPr/>
        <p:txBody>
          <a:bodyPr/>
          <a:lstStyle/>
          <a:p>
            <a:pPr>
              <a:defRPr/>
            </a:pPr>
            <a:r>
              <a:rPr lang="sv-SE" sz="1400" dirty="0"/>
              <a:t>Historisk kunskap är viktig genom att institutionella lösningar till stor del speglar samhällets övriga utveckling rörande ekonomi, teknik, kultur, sociala förhållanden etc. Äldre rättsförhållanden fortsätter att gälla även när regelverket upphört.</a:t>
            </a:r>
          </a:p>
          <a:p>
            <a:pPr lvl="1">
              <a:defRPr/>
            </a:pPr>
            <a:endParaRPr lang="sv-SE" sz="1200" dirty="0"/>
          </a:p>
          <a:p>
            <a:pPr>
              <a:defRPr/>
            </a:pPr>
            <a:r>
              <a:rPr lang="sv-SE" sz="1400" dirty="0"/>
              <a:t>Centrala forskningsfrågor: Longitudinella studier med utvärdering av äldre lagstiftning.</a:t>
            </a:r>
            <a:endParaRPr lang="sv-SE" sz="1200" dirty="0"/>
          </a:p>
          <a:p>
            <a:endParaRPr lang="sv-SE" sz="1400" dirty="0"/>
          </a:p>
        </p:txBody>
      </p:sp>
      <p:pic>
        <p:nvPicPr>
          <p:cNvPr id="4" name="Picture 3"/>
          <p:cNvPicPr>
            <a:picLocks noChangeAspect="1"/>
          </p:cNvPicPr>
          <p:nvPr/>
        </p:nvPicPr>
        <p:blipFill>
          <a:blip r:embed="rId2"/>
          <a:stretch>
            <a:fillRect/>
          </a:stretch>
        </p:blipFill>
        <p:spPr>
          <a:xfrm>
            <a:off x="1665622" y="2938073"/>
            <a:ext cx="1257534" cy="1785388"/>
          </a:xfrm>
          <a:prstGeom prst="rect">
            <a:avLst/>
          </a:prstGeom>
        </p:spPr>
      </p:pic>
      <p:pic>
        <p:nvPicPr>
          <p:cNvPr id="5" name="Picture 4"/>
          <p:cNvPicPr>
            <a:picLocks noChangeAspect="1"/>
          </p:cNvPicPr>
          <p:nvPr/>
        </p:nvPicPr>
        <p:blipFill>
          <a:blip r:embed="rId3"/>
          <a:stretch>
            <a:fillRect/>
          </a:stretch>
        </p:blipFill>
        <p:spPr>
          <a:xfrm>
            <a:off x="3737413" y="2938073"/>
            <a:ext cx="1259582" cy="1785388"/>
          </a:xfrm>
          <a:prstGeom prst="rect">
            <a:avLst/>
          </a:prstGeom>
        </p:spPr>
      </p:pic>
      <p:pic>
        <p:nvPicPr>
          <p:cNvPr id="6" name="Picture 5"/>
          <p:cNvPicPr>
            <a:picLocks noChangeAspect="1"/>
          </p:cNvPicPr>
          <p:nvPr/>
        </p:nvPicPr>
        <p:blipFill>
          <a:blip r:embed="rId4"/>
          <a:stretch>
            <a:fillRect/>
          </a:stretch>
        </p:blipFill>
        <p:spPr>
          <a:xfrm>
            <a:off x="5811253" y="2942921"/>
            <a:ext cx="1264106" cy="1780540"/>
          </a:xfrm>
          <a:prstGeom prst="rect">
            <a:avLst/>
          </a:prstGeom>
        </p:spPr>
      </p:pic>
    </p:spTree>
    <p:extLst>
      <p:ext uri="{BB962C8B-B14F-4D97-AF65-F5344CB8AC3E}">
        <p14:creationId xmlns:p14="http://schemas.microsoft.com/office/powerpoint/2010/main" val="296106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Former för publicering: Publikationstyper</a:t>
            </a:r>
          </a:p>
        </p:txBody>
      </p:sp>
      <p:sp>
        <p:nvSpPr>
          <p:cNvPr id="3" name="Content Placeholder 2"/>
          <p:cNvSpPr>
            <a:spLocks noGrp="1"/>
          </p:cNvSpPr>
          <p:nvPr>
            <p:ph sz="quarter" idx="13"/>
          </p:nvPr>
        </p:nvSpPr>
        <p:spPr/>
        <p:txBody>
          <a:bodyPr/>
          <a:lstStyle/>
          <a:p>
            <a:r>
              <a:rPr lang="sv-SE" sz="1400" dirty="0"/>
              <a:t>Totala antalet publikationer per tioårs-perioder, samt fördelningen på olika publiceringsformer. Notera att ”Böcker m.m. på andra förlag” även innefattar konferensdokumentationer av enskilda bidrag och artiklar.</a:t>
            </a:r>
          </a:p>
          <a:p>
            <a:endParaRPr lang="sv-SE" sz="1400" dirty="0"/>
          </a:p>
        </p:txBody>
      </p:sp>
      <p:pic>
        <p:nvPicPr>
          <p:cNvPr id="4" name="Picture 3"/>
          <p:cNvPicPr>
            <a:picLocks noChangeAspect="1"/>
          </p:cNvPicPr>
          <p:nvPr/>
        </p:nvPicPr>
        <p:blipFill>
          <a:blip r:embed="rId2"/>
          <a:stretch>
            <a:fillRect/>
          </a:stretch>
        </p:blipFill>
        <p:spPr>
          <a:xfrm>
            <a:off x="2548328" y="2000914"/>
            <a:ext cx="3567320" cy="2723486"/>
          </a:xfrm>
          <a:prstGeom prst="rect">
            <a:avLst/>
          </a:prstGeom>
        </p:spPr>
      </p:pic>
    </p:spTree>
    <p:extLst>
      <p:ext uri="{BB962C8B-B14F-4D97-AF65-F5344CB8AC3E}">
        <p14:creationId xmlns:p14="http://schemas.microsoft.com/office/powerpoint/2010/main" val="334482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Former för publicering: Olika tidskrifter</a:t>
            </a:r>
          </a:p>
        </p:txBody>
      </p:sp>
      <p:sp>
        <p:nvSpPr>
          <p:cNvPr id="3" name="Content Placeholder 2"/>
          <p:cNvSpPr>
            <a:spLocks noGrp="1"/>
          </p:cNvSpPr>
          <p:nvPr>
            <p:ph sz="quarter" idx="13"/>
          </p:nvPr>
        </p:nvSpPr>
        <p:spPr/>
        <p:txBody>
          <a:bodyPr/>
          <a:lstStyle/>
          <a:p>
            <a:r>
              <a:rPr lang="sv-SE" sz="1400" dirty="0"/>
              <a:t>Antal publicerade artiklar per tioårs-period samt procentuell fördelning på olika typer av tidskrifter.</a:t>
            </a:r>
            <a:endParaRPr lang="sv-SE" sz="1200" dirty="0"/>
          </a:p>
          <a:p>
            <a:endParaRPr lang="sv-SE" sz="1400" dirty="0"/>
          </a:p>
        </p:txBody>
      </p:sp>
      <p:pic>
        <p:nvPicPr>
          <p:cNvPr id="4" name="Picture 3"/>
          <p:cNvPicPr>
            <a:picLocks noChangeAspect="1"/>
          </p:cNvPicPr>
          <p:nvPr/>
        </p:nvPicPr>
        <p:blipFill>
          <a:blip r:embed="rId2"/>
          <a:stretch>
            <a:fillRect/>
          </a:stretch>
        </p:blipFill>
        <p:spPr>
          <a:xfrm>
            <a:off x="2495861" y="1823849"/>
            <a:ext cx="3696781" cy="2900551"/>
          </a:xfrm>
          <a:prstGeom prst="rect">
            <a:avLst/>
          </a:prstGeom>
        </p:spPr>
      </p:pic>
    </p:spTree>
    <p:extLst>
      <p:ext uri="{BB962C8B-B14F-4D97-AF65-F5344CB8AC3E}">
        <p14:creationId xmlns:p14="http://schemas.microsoft.com/office/powerpoint/2010/main" val="16754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Former för publicering: Språk</a:t>
            </a:r>
          </a:p>
        </p:txBody>
      </p:sp>
      <p:sp>
        <p:nvSpPr>
          <p:cNvPr id="3" name="Content Placeholder 2"/>
          <p:cNvSpPr>
            <a:spLocks noGrp="1"/>
          </p:cNvSpPr>
          <p:nvPr>
            <p:ph sz="quarter" idx="13"/>
          </p:nvPr>
        </p:nvSpPr>
        <p:spPr/>
        <p:txBody>
          <a:bodyPr/>
          <a:lstStyle/>
          <a:p>
            <a:r>
              <a:rPr lang="sv-SE" sz="1400" dirty="0"/>
              <a:t>Fördelning av de samlade publikationerna per tioårs-period på olika publiceringsspråk.</a:t>
            </a:r>
            <a:endParaRPr lang="sv-SE" sz="1200" dirty="0"/>
          </a:p>
          <a:p>
            <a:endParaRPr lang="sv-SE" sz="1400" dirty="0"/>
          </a:p>
        </p:txBody>
      </p:sp>
      <p:pic>
        <p:nvPicPr>
          <p:cNvPr id="4" name="Picture 3"/>
          <p:cNvPicPr>
            <a:picLocks noChangeAspect="1"/>
          </p:cNvPicPr>
          <p:nvPr/>
        </p:nvPicPr>
        <p:blipFill>
          <a:blip r:embed="rId2"/>
          <a:stretch>
            <a:fillRect/>
          </a:stretch>
        </p:blipFill>
        <p:spPr>
          <a:xfrm>
            <a:off x="2623279" y="1598960"/>
            <a:ext cx="3959216" cy="3125440"/>
          </a:xfrm>
          <a:prstGeom prst="rect">
            <a:avLst/>
          </a:prstGeom>
        </p:spPr>
      </p:pic>
    </p:spTree>
    <p:extLst>
      <p:ext uri="{BB962C8B-B14F-4D97-AF65-F5344CB8AC3E}">
        <p14:creationId xmlns:p14="http://schemas.microsoft.com/office/powerpoint/2010/main" val="388292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6C37332-C05A-6D4F-A99E-261FC3B9E63C}"/>
              </a:ext>
            </a:extLst>
          </p:cNvPr>
          <p:cNvPicPr>
            <a:picLocks noChangeAspect="1"/>
          </p:cNvPicPr>
          <p:nvPr/>
        </p:nvPicPr>
        <p:blipFill rotWithShape="1">
          <a:blip r:embed="rId2">
            <a:extLst>
              <a:ext uri="{28A0092B-C50C-407E-A947-70E740481C1C}">
                <a14:useLocalDpi xmlns:a14="http://schemas.microsoft.com/office/drawing/2010/main" val="0"/>
              </a:ext>
            </a:extLst>
          </a:blip>
          <a:srcRect l="31343" r="27835"/>
          <a:stretch/>
        </p:blipFill>
        <p:spPr>
          <a:xfrm>
            <a:off x="7815715" y="-38981"/>
            <a:ext cx="1449654" cy="5322530"/>
          </a:xfrm>
          <a:prstGeom prst="rect">
            <a:avLst/>
          </a:prstGeom>
        </p:spPr>
      </p:pic>
      <p:sp>
        <p:nvSpPr>
          <p:cNvPr id="2" name="Rubrik 1">
            <a:extLst>
              <a:ext uri="{FF2B5EF4-FFF2-40B4-BE49-F238E27FC236}">
                <a16:creationId xmlns:a16="http://schemas.microsoft.com/office/drawing/2014/main" id="{6DB6B753-C725-A74F-BA57-75DFA4E1C3E1}"/>
              </a:ext>
            </a:extLst>
          </p:cNvPr>
          <p:cNvSpPr>
            <a:spLocks noGrp="1"/>
          </p:cNvSpPr>
          <p:nvPr>
            <p:ph type="title"/>
          </p:nvPr>
        </p:nvSpPr>
        <p:spPr/>
        <p:txBody>
          <a:bodyPr/>
          <a:lstStyle/>
          <a:p>
            <a:r>
              <a:rPr lang="sv-SE" sz="2400" dirty="0">
                <a:highlight>
                  <a:srgbClr val="FFFF00"/>
                </a:highlight>
              </a:rPr>
              <a:t>Frukostseminarier – Program hösten 2022</a:t>
            </a:r>
            <a:br>
              <a:rPr lang="sv-SE" sz="2400" dirty="0">
                <a:highlight>
                  <a:srgbClr val="FFFF00"/>
                </a:highlight>
              </a:rPr>
            </a:br>
            <a:r>
              <a:rPr lang="sv-SE" sz="2400" dirty="0">
                <a:solidFill>
                  <a:srgbClr val="FF0000"/>
                </a:solidFill>
                <a:highlight>
                  <a:srgbClr val="FFFF00"/>
                </a:highlight>
              </a:rPr>
              <a:t>Text nedan justeras innan </a:t>
            </a:r>
            <a:r>
              <a:rPr lang="sv-SE" sz="2400" dirty="0" err="1">
                <a:solidFill>
                  <a:srgbClr val="FF0000"/>
                </a:solidFill>
                <a:highlight>
                  <a:srgbClr val="FFFF00"/>
                </a:highlight>
              </a:rPr>
              <a:t>sem</a:t>
            </a:r>
            <a:r>
              <a:rPr lang="sv-SE" sz="2400" dirty="0">
                <a:solidFill>
                  <a:srgbClr val="FF0000"/>
                </a:solidFill>
                <a:highlight>
                  <a:srgbClr val="FFFF00"/>
                </a:highlight>
              </a:rPr>
              <a:t>!</a:t>
            </a:r>
            <a:endParaRPr lang="sv-SE" sz="2400" dirty="0">
              <a:highlight>
                <a:srgbClr val="FFFF00"/>
              </a:highlight>
            </a:endParaRPr>
          </a:p>
        </p:txBody>
      </p:sp>
      <p:sp>
        <p:nvSpPr>
          <p:cNvPr id="5" name="Platshållare för innehåll 4">
            <a:extLst>
              <a:ext uri="{FF2B5EF4-FFF2-40B4-BE49-F238E27FC236}">
                <a16:creationId xmlns:a16="http://schemas.microsoft.com/office/drawing/2014/main" id="{3A4BCF37-2C2F-A447-82A9-BEB3793F036A}"/>
              </a:ext>
            </a:extLst>
          </p:cNvPr>
          <p:cNvSpPr>
            <a:spLocks noGrp="1"/>
          </p:cNvSpPr>
          <p:nvPr>
            <p:ph sz="quarter" idx="13"/>
          </p:nvPr>
        </p:nvSpPr>
        <p:spPr>
          <a:xfrm>
            <a:off x="888263" y="1131573"/>
            <a:ext cx="6927452" cy="3612000"/>
          </a:xfrm>
        </p:spPr>
        <p:txBody>
          <a:bodyPr/>
          <a:lstStyle/>
          <a:p>
            <a:pPr marL="0" indent="0">
              <a:buNone/>
            </a:pPr>
            <a:r>
              <a:rPr lang="sv-SE" sz="1400" dirty="0"/>
              <a:t>16 september	Lantmäteriforskningen vid KTH – från skifteslära till 			fastighetsteknik</a:t>
            </a:r>
          </a:p>
          <a:p>
            <a:pPr marL="0" indent="0">
              <a:buNone/>
            </a:pPr>
            <a:r>
              <a:rPr lang="sv-SE" sz="1400" dirty="0"/>
              <a:t>30 september	WORKSHOP 08.30 – 15.00 på KTH campus</a:t>
            </a:r>
          </a:p>
          <a:p>
            <a:pPr marL="0" indent="0">
              <a:buNone/>
            </a:pPr>
            <a:r>
              <a:rPr lang="sv-SE" sz="1400" dirty="0"/>
              <a:t>14 oktober		Vindkraftsverkens påverkan på fastighetsvärden</a:t>
            </a:r>
          </a:p>
          <a:p>
            <a:pPr marL="0" indent="0">
              <a:buNone/>
            </a:pPr>
            <a:r>
              <a:rPr lang="sv-SE" sz="1400" dirty="0"/>
              <a:t>28 oktober		Bostadsbrist? – Delar av bostadsbeståndet saknar 			folkbokförda</a:t>
            </a:r>
          </a:p>
          <a:p>
            <a:pPr marL="0" indent="0">
              <a:buNone/>
            </a:pPr>
            <a:r>
              <a:rPr lang="sv-SE" sz="1400" dirty="0"/>
              <a:t>11 november	</a:t>
            </a:r>
            <a:r>
              <a:rPr lang="sv-SE" sz="1400" dirty="0" smtClean="0"/>
              <a:t>Hur </a:t>
            </a:r>
            <a:r>
              <a:rPr lang="sv-SE" sz="1400" dirty="0"/>
              <a:t>värderar bostadsmarknadens kunder grönska?</a:t>
            </a:r>
          </a:p>
          <a:p>
            <a:pPr marL="0" indent="0">
              <a:buNone/>
            </a:pPr>
            <a:r>
              <a:rPr lang="sv-SE" sz="1400" dirty="0"/>
              <a:t>25 november	Ett olösligt problem – tidiga dialoger i planering</a:t>
            </a:r>
          </a:p>
          <a:p>
            <a:pPr marL="0" indent="0">
              <a:buNone/>
            </a:pPr>
            <a:r>
              <a:rPr lang="sv-SE" sz="1400" dirty="0"/>
              <a:t>9 december	Ålderspåverkan på villapriser</a:t>
            </a:r>
            <a:endParaRPr lang="sv-SE" sz="1400" b="1" dirty="0"/>
          </a:p>
        </p:txBody>
      </p:sp>
    </p:spTree>
    <p:extLst>
      <p:ext uri="{BB962C8B-B14F-4D97-AF65-F5344CB8AC3E}">
        <p14:creationId xmlns:p14="http://schemas.microsoft.com/office/powerpoint/2010/main" val="81687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Internationalisering</a:t>
            </a:r>
          </a:p>
        </p:txBody>
      </p:sp>
      <p:sp>
        <p:nvSpPr>
          <p:cNvPr id="3" name="Content Placeholder 2"/>
          <p:cNvSpPr>
            <a:spLocks noGrp="1"/>
          </p:cNvSpPr>
          <p:nvPr>
            <p:ph sz="quarter" idx="13"/>
          </p:nvPr>
        </p:nvSpPr>
        <p:spPr>
          <a:xfrm>
            <a:off x="1062000" y="1112399"/>
            <a:ext cx="7559674" cy="3744413"/>
          </a:xfrm>
        </p:spPr>
        <p:txBody>
          <a:bodyPr/>
          <a:lstStyle/>
          <a:p>
            <a:pPr>
              <a:defRPr/>
            </a:pPr>
            <a:r>
              <a:rPr lang="sv-SE" sz="1400" dirty="0"/>
              <a:t>Tydlig trend där forskning (och utbildning) gått mot internationalisering mot slutet av 1900-talet.</a:t>
            </a:r>
          </a:p>
          <a:p>
            <a:pPr lvl="1">
              <a:defRPr/>
            </a:pPr>
            <a:r>
              <a:rPr lang="sv-SE" sz="1200" dirty="0"/>
              <a:t>Från 1970-talet främst mot nordiska länder, från 1990-talet mot Europa och övriga världen.</a:t>
            </a:r>
          </a:p>
          <a:p>
            <a:pPr lvl="1">
              <a:defRPr/>
            </a:pPr>
            <a:r>
              <a:rPr lang="sv-SE" sz="1200" dirty="0"/>
              <a:t>Framgår även av publiceringsspråk</a:t>
            </a:r>
          </a:p>
          <a:p>
            <a:pPr lvl="1">
              <a:defRPr/>
            </a:pPr>
            <a:endParaRPr lang="sv-SE" sz="1200" dirty="0"/>
          </a:p>
          <a:p>
            <a:pPr>
              <a:defRPr/>
            </a:pPr>
            <a:r>
              <a:rPr lang="sv-SE" sz="1400" dirty="0"/>
              <a:t>Influenser och inspirationskällor: Språklig gruppering av källmaterialet i tre olika doktorsavhandlingar.</a:t>
            </a:r>
          </a:p>
          <a:p>
            <a:pPr>
              <a:defRPr/>
            </a:pPr>
            <a:endParaRPr lang="sv-SE" sz="1400" dirty="0"/>
          </a:p>
          <a:p>
            <a:pPr>
              <a:defRPr/>
            </a:pPr>
            <a:endParaRPr lang="sv-SE" sz="1400" dirty="0"/>
          </a:p>
          <a:p>
            <a:pPr>
              <a:defRPr/>
            </a:pPr>
            <a:endParaRPr lang="sv-SE" sz="1400" dirty="0"/>
          </a:p>
          <a:p>
            <a:pPr>
              <a:defRPr/>
            </a:pPr>
            <a:endParaRPr lang="sv-SE" sz="1400" dirty="0"/>
          </a:p>
          <a:p>
            <a:pPr>
              <a:defRPr/>
            </a:pPr>
            <a:r>
              <a:rPr lang="sv-SE" sz="1400" dirty="0" smtClean="0"/>
              <a:t>Internationalisering </a:t>
            </a:r>
            <a:r>
              <a:rPr lang="sv-SE" sz="1400" dirty="0"/>
              <a:t>även på utbildningssidan (Masterutbildning i Land Management, 1996-2010)</a:t>
            </a:r>
          </a:p>
          <a:p>
            <a:endParaRPr lang="sv-SE" sz="1400" dirty="0"/>
          </a:p>
        </p:txBody>
      </p:sp>
      <p:pic>
        <p:nvPicPr>
          <p:cNvPr id="4" name="Picture 3"/>
          <p:cNvPicPr>
            <a:picLocks noChangeAspect="1"/>
          </p:cNvPicPr>
          <p:nvPr/>
        </p:nvPicPr>
        <p:blipFill>
          <a:blip r:embed="rId2"/>
          <a:stretch>
            <a:fillRect/>
          </a:stretch>
        </p:blipFill>
        <p:spPr>
          <a:xfrm>
            <a:off x="2563318" y="2946106"/>
            <a:ext cx="4066589" cy="1215828"/>
          </a:xfrm>
          <a:prstGeom prst="rect">
            <a:avLst/>
          </a:prstGeom>
        </p:spPr>
      </p:pic>
    </p:spTree>
    <p:extLst>
      <p:ext uri="{BB962C8B-B14F-4D97-AF65-F5344CB8AC3E}">
        <p14:creationId xmlns:p14="http://schemas.microsoft.com/office/powerpoint/2010/main" val="257442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Produktionen av läroböcker ska inte glömmas…</a:t>
            </a:r>
          </a:p>
        </p:txBody>
      </p:sp>
      <p:sp>
        <p:nvSpPr>
          <p:cNvPr id="3" name="Content Placeholder 2"/>
          <p:cNvSpPr>
            <a:spLocks noGrp="1"/>
          </p:cNvSpPr>
          <p:nvPr>
            <p:ph sz="quarter" idx="13"/>
          </p:nvPr>
        </p:nvSpPr>
        <p:spPr/>
        <p:txBody>
          <a:bodyPr/>
          <a:lstStyle/>
          <a:p>
            <a:r>
              <a:rPr lang="sv-SE" sz="1400" dirty="0"/>
              <a:t>Ett flertal läroböcker har under åren producerats och används idag som standardverk vid utbildningsprogram inom lantmäteri, mark- och fastighetsjuridik, juridik etc.</a:t>
            </a:r>
          </a:p>
          <a:p>
            <a:endParaRPr lang="sv-SE" sz="1400" dirty="0"/>
          </a:p>
        </p:txBody>
      </p:sp>
      <p:pic>
        <p:nvPicPr>
          <p:cNvPr id="4" name="Picture 3"/>
          <p:cNvPicPr>
            <a:picLocks noChangeAspect="1"/>
          </p:cNvPicPr>
          <p:nvPr/>
        </p:nvPicPr>
        <p:blipFill>
          <a:blip r:embed="rId2"/>
          <a:stretch>
            <a:fillRect/>
          </a:stretch>
        </p:blipFill>
        <p:spPr>
          <a:xfrm>
            <a:off x="1230226" y="2998033"/>
            <a:ext cx="1126681" cy="1726367"/>
          </a:xfrm>
          <a:prstGeom prst="rect">
            <a:avLst/>
          </a:prstGeom>
        </p:spPr>
      </p:pic>
      <p:pic>
        <p:nvPicPr>
          <p:cNvPr id="5" name="Picture 4"/>
          <p:cNvPicPr>
            <a:picLocks noChangeAspect="1"/>
          </p:cNvPicPr>
          <p:nvPr/>
        </p:nvPicPr>
        <p:blipFill>
          <a:blip r:embed="rId3"/>
          <a:stretch>
            <a:fillRect/>
          </a:stretch>
        </p:blipFill>
        <p:spPr>
          <a:xfrm>
            <a:off x="2851210" y="2226041"/>
            <a:ext cx="1213000" cy="1726367"/>
          </a:xfrm>
          <a:prstGeom prst="rect">
            <a:avLst/>
          </a:prstGeom>
        </p:spPr>
      </p:pic>
      <p:pic>
        <p:nvPicPr>
          <p:cNvPr id="6" name="Picture 5"/>
          <p:cNvPicPr>
            <a:picLocks noChangeAspect="1"/>
          </p:cNvPicPr>
          <p:nvPr/>
        </p:nvPicPr>
        <p:blipFill>
          <a:blip r:embed="rId4"/>
          <a:stretch>
            <a:fillRect/>
          </a:stretch>
        </p:blipFill>
        <p:spPr>
          <a:xfrm>
            <a:off x="4682569" y="2998032"/>
            <a:ext cx="1164723" cy="1726367"/>
          </a:xfrm>
          <a:prstGeom prst="rect">
            <a:avLst/>
          </a:prstGeom>
        </p:spPr>
      </p:pic>
      <p:pic>
        <p:nvPicPr>
          <p:cNvPr id="7" name="Picture 6"/>
          <p:cNvPicPr>
            <a:picLocks noChangeAspect="1"/>
          </p:cNvPicPr>
          <p:nvPr/>
        </p:nvPicPr>
        <p:blipFill>
          <a:blip r:embed="rId5"/>
          <a:stretch>
            <a:fillRect/>
          </a:stretch>
        </p:blipFill>
        <p:spPr>
          <a:xfrm>
            <a:off x="6593068" y="2241037"/>
            <a:ext cx="1170807" cy="1726367"/>
          </a:xfrm>
          <a:prstGeom prst="rect">
            <a:avLst/>
          </a:prstGeom>
        </p:spPr>
      </p:pic>
    </p:spTree>
    <p:extLst>
      <p:ext uri="{BB962C8B-B14F-4D97-AF65-F5344CB8AC3E}">
        <p14:creationId xmlns:p14="http://schemas.microsoft.com/office/powerpoint/2010/main" val="39362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Sammanfattningsvis…</a:t>
            </a:r>
          </a:p>
        </p:txBody>
      </p:sp>
      <p:sp>
        <p:nvSpPr>
          <p:cNvPr id="3" name="Content Placeholder 2"/>
          <p:cNvSpPr>
            <a:spLocks noGrp="1"/>
          </p:cNvSpPr>
          <p:nvPr>
            <p:ph sz="quarter" idx="13"/>
          </p:nvPr>
        </p:nvSpPr>
        <p:spPr/>
        <p:txBody>
          <a:bodyPr/>
          <a:lstStyle/>
          <a:p>
            <a:pPr>
              <a:defRPr/>
            </a:pPr>
            <a:r>
              <a:rPr lang="sv-SE" sz="1400" dirty="0"/>
              <a:t>Inriktning och tyngdpunkt för den fastighetstekniska-fastighetsrättsliga forskningen har påtagligt förändrats över tid, tydliga kopplingar till samhällets övriga utveckling.</a:t>
            </a:r>
          </a:p>
          <a:p>
            <a:pPr lvl="1">
              <a:defRPr/>
            </a:pPr>
            <a:endParaRPr lang="sv-SE" sz="1200" dirty="0"/>
          </a:p>
          <a:p>
            <a:pPr>
              <a:defRPr/>
            </a:pPr>
            <a:r>
              <a:rPr lang="sv-SE" sz="1400" dirty="0"/>
              <a:t>Kvantitativ ökning av forskningspublikationer, ökande ekonomiska resurser, en strävan från medarbetare att – vid sidan av undervisning – genomföra och publicera forskning, internationalisering.</a:t>
            </a:r>
          </a:p>
          <a:p>
            <a:pPr lvl="1">
              <a:defRPr/>
            </a:pPr>
            <a:endParaRPr lang="sv-SE" sz="1200" dirty="0"/>
          </a:p>
          <a:p>
            <a:pPr>
              <a:defRPr/>
            </a:pPr>
            <a:r>
              <a:rPr lang="sv-SE" sz="1400" dirty="0"/>
              <a:t>Antalet disputerade medarbetare har ökat under senare tid:</a:t>
            </a:r>
          </a:p>
          <a:p>
            <a:endParaRPr lang="sv-SE" sz="1400" dirty="0"/>
          </a:p>
        </p:txBody>
      </p:sp>
      <p:pic>
        <p:nvPicPr>
          <p:cNvPr id="4" name="Picture 3"/>
          <p:cNvPicPr>
            <a:picLocks noChangeAspect="1"/>
          </p:cNvPicPr>
          <p:nvPr/>
        </p:nvPicPr>
        <p:blipFill>
          <a:blip r:embed="rId2"/>
          <a:stretch>
            <a:fillRect/>
          </a:stretch>
        </p:blipFill>
        <p:spPr>
          <a:xfrm>
            <a:off x="2510852" y="3384900"/>
            <a:ext cx="3897857" cy="938551"/>
          </a:xfrm>
          <a:prstGeom prst="rect">
            <a:avLst/>
          </a:prstGeom>
        </p:spPr>
      </p:pic>
    </p:spTree>
    <p:extLst>
      <p:ext uri="{BB962C8B-B14F-4D97-AF65-F5344CB8AC3E}">
        <p14:creationId xmlns:p14="http://schemas.microsoft.com/office/powerpoint/2010/main" val="66402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63" y="239843"/>
            <a:ext cx="7552857" cy="779487"/>
          </a:xfrm>
        </p:spPr>
        <p:txBody>
          <a:bodyPr/>
          <a:lstStyle/>
          <a:p>
            <a:r>
              <a:rPr lang="sv-SE" sz="2400" dirty="0"/>
              <a:t>Frågor, funderingar och synpunkter?</a:t>
            </a:r>
          </a:p>
        </p:txBody>
      </p:sp>
      <p:sp>
        <p:nvSpPr>
          <p:cNvPr id="3" name="Content Placeholder 2"/>
          <p:cNvSpPr>
            <a:spLocks noGrp="1"/>
          </p:cNvSpPr>
          <p:nvPr>
            <p:ph sz="quarter" idx="13"/>
          </p:nvPr>
        </p:nvSpPr>
        <p:spPr>
          <a:xfrm>
            <a:off x="1062000" y="2046156"/>
            <a:ext cx="7559674" cy="2678243"/>
          </a:xfrm>
        </p:spPr>
        <p:txBody>
          <a:bodyPr/>
          <a:lstStyle/>
          <a:p>
            <a:pPr marL="0" indent="0" algn="ctr">
              <a:buNone/>
            </a:pPr>
            <a:r>
              <a:rPr lang="sv-SE" sz="2400" dirty="0"/>
              <a:t>Rapporten finns tillgänglig på:</a:t>
            </a:r>
          </a:p>
          <a:p>
            <a:pPr marL="0" indent="0" algn="ctr">
              <a:buNone/>
            </a:pPr>
            <a:r>
              <a:rPr lang="sv-SE" sz="1400" dirty="0">
                <a:hlinkClick r:id="rId2"/>
              </a:rPr>
              <a:t>https://</a:t>
            </a:r>
            <a:r>
              <a:rPr lang="sv-SE" sz="1400" dirty="0" smtClean="0">
                <a:hlinkClick r:id="rId2"/>
              </a:rPr>
              <a:t>www.kth.se/fob/om-oss/avd/fastighetsvetenskap/forskningsoversikt-1.1108772</a:t>
            </a:r>
            <a:endParaRPr lang="sv-SE" sz="1400" dirty="0"/>
          </a:p>
          <a:p>
            <a:pPr marL="0" indent="0" algn="ctr">
              <a:buNone/>
            </a:pPr>
            <a:endParaRPr lang="sv-SE" sz="2400" dirty="0"/>
          </a:p>
          <a:p>
            <a:pPr marL="0" indent="0" algn="ctr">
              <a:buNone/>
            </a:pPr>
            <a:r>
              <a:rPr lang="sv-SE" sz="2400" dirty="0">
                <a:hlinkClick r:id="rId3"/>
              </a:rPr>
              <a:t>peter.ekback@abe.kth.se</a:t>
            </a:r>
            <a:r>
              <a:rPr lang="sv-SE" sz="2400" dirty="0"/>
              <a:t> </a:t>
            </a:r>
          </a:p>
          <a:p>
            <a:pPr marL="0" indent="0" algn="ctr">
              <a:buNone/>
            </a:pPr>
            <a:endParaRPr lang="sv-SE" sz="1400" dirty="0"/>
          </a:p>
        </p:txBody>
      </p:sp>
    </p:spTree>
    <p:extLst>
      <p:ext uri="{BB962C8B-B14F-4D97-AF65-F5344CB8AC3E}">
        <p14:creationId xmlns:p14="http://schemas.microsoft.com/office/powerpoint/2010/main" val="16893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B4BFAC7-D590-274A-8D21-DFD90D72B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070" y="0"/>
            <a:ext cx="6835930" cy="4560847"/>
          </a:xfrm>
          <a:prstGeom prst="rect">
            <a:avLst/>
          </a:prstGeom>
        </p:spPr>
      </p:pic>
      <p:sp>
        <p:nvSpPr>
          <p:cNvPr id="2" name="Rubrik 1">
            <a:extLst>
              <a:ext uri="{FF2B5EF4-FFF2-40B4-BE49-F238E27FC236}">
                <a16:creationId xmlns:a16="http://schemas.microsoft.com/office/drawing/2014/main" id="{F60DB1B1-CA3C-494D-81B9-46479A923C2C}"/>
              </a:ext>
            </a:extLst>
          </p:cNvPr>
          <p:cNvSpPr>
            <a:spLocks noGrp="1"/>
          </p:cNvSpPr>
          <p:nvPr>
            <p:ph type="title"/>
          </p:nvPr>
        </p:nvSpPr>
        <p:spPr>
          <a:xfrm>
            <a:off x="148522" y="4148455"/>
            <a:ext cx="6476012" cy="673874"/>
          </a:xfrm>
        </p:spPr>
        <p:txBody>
          <a:bodyPr/>
          <a:lstStyle/>
          <a:p>
            <a:r>
              <a:rPr lang="sv-SE" sz="5400" dirty="0" err="1">
                <a:solidFill>
                  <a:srgbClr val="1954A6"/>
                </a:solidFill>
              </a:rPr>
              <a:t>kth.se</a:t>
            </a:r>
            <a:r>
              <a:rPr lang="sv-SE" sz="5400" dirty="0">
                <a:solidFill>
                  <a:srgbClr val="1954A6"/>
                </a:solidFill>
              </a:rPr>
              <a:t>/bostad2noll</a:t>
            </a:r>
          </a:p>
        </p:txBody>
      </p:sp>
    </p:spTree>
    <p:extLst>
      <p:ext uri="{BB962C8B-B14F-4D97-AF65-F5344CB8AC3E}">
        <p14:creationId xmlns:p14="http://schemas.microsoft.com/office/powerpoint/2010/main" val="7798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99A9E3-1DA9-7A40-BC1D-8BE0D8F7BA68}"/>
              </a:ext>
            </a:extLst>
          </p:cNvPr>
          <p:cNvSpPr>
            <a:spLocks noGrp="1"/>
          </p:cNvSpPr>
          <p:nvPr>
            <p:ph type="title"/>
          </p:nvPr>
        </p:nvSpPr>
        <p:spPr>
          <a:xfrm>
            <a:off x="1279526" y="461836"/>
            <a:ext cx="5101820" cy="673874"/>
          </a:xfrm>
        </p:spPr>
        <p:txBody>
          <a:bodyPr/>
          <a:lstStyle/>
          <a:p>
            <a:r>
              <a:rPr lang="sv-SE" dirty="0"/>
              <a:t>Initiativtagare till Bostad 2.0</a:t>
            </a:r>
          </a:p>
        </p:txBody>
      </p:sp>
      <p:sp>
        <p:nvSpPr>
          <p:cNvPr id="5" name="Platshållare för innehåll 4">
            <a:extLst>
              <a:ext uri="{FF2B5EF4-FFF2-40B4-BE49-F238E27FC236}">
                <a16:creationId xmlns:a16="http://schemas.microsoft.com/office/drawing/2014/main" id="{BC9F00FF-E6EB-4942-BA91-F126C60BE418}"/>
              </a:ext>
            </a:extLst>
          </p:cNvPr>
          <p:cNvSpPr>
            <a:spLocks noGrp="1"/>
          </p:cNvSpPr>
          <p:nvPr>
            <p:ph sz="quarter" idx="13"/>
          </p:nvPr>
        </p:nvSpPr>
        <p:spPr>
          <a:xfrm>
            <a:off x="1279525" y="1410076"/>
            <a:ext cx="3427344" cy="5143500"/>
          </a:xfrm>
        </p:spPr>
        <p:txBody>
          <a:bodyPr/>
          <a:lstStyle/>
          <a:p>
            <a:r>
              <a:rPr lang="sv-SE" dirty="0"/>
              <a:t>Stockholms Stadshus</a:t>
            </a:r>
          </a:p>
          <a:p>
            <a:r>
              <a:rPr lang="sv-SE" dirty="0"/>
              <a:t>SKB</a:t>
            </a:r>
          </a:p>
          <a:p>
            <a:r>
              <a:rPr lang="sv-SE" dirty="0"/>
              <a:t>JM</a:t>
            </a:r>
          </a:p>
          <a:p>
            <a:r>
              <a:rPr lang="sv-SE" dirty="0"/>
              <a:t>OBOS</a:t>
            </a:r>
          </a:p>
          <a:p>
            <a:r>
              <a:rPr lang="sv-SE" dirty="0"/>
              <a:t>Stockholms studentbostäder</a:t>
            </a:r>
          </a:p>
          <a:p>
            <a:r>
              <a:rPr lang="sv-SE" dirty="0"/>
              <a:t>LE Lundbergföretagen</a:t>
            </a:r>
          </a:p>
          <a:p>
            <a:r>
              <a:rPr lang="sv-SE" dirty="0"/>
              <a:t>Svensk Mäklarstatistik</a:t>
            </a:r>
          </a:p>
          <a:p>
            <a:r>
              <a:rPr lang="sv-SE" dirty="0"/>
              <a:t>SABO</a:t>
            </a:r>
          </a:p>
          <a:p>
            <a:r>
              <a:rPr lang="sv-SE" dirty="0"/>
              <a:t>Helsingborgshem </a:t>
            </a:r>
          </a:p>
          <a:p>
            <a:r>
              <a:rPr lang="sv-SE" dirty="0"/>
              <a:t>Wallenstam </a:t>
            </a:r>
          </a:p>
        </p:txBody>
      </p:sp>
      <p:sp>
        <p:nvSpPr>
          <p:cNvPr id="6" name="Platshållare för innehåll 5">
            <a:extLst>
              <a:ext uri="{FF2B5EF4-FFF2-40B4-BE49-F238E27FC236}">
                <a16:creationId xmlns:a16="http://schemas.microsoft.com/office/drawing/2014/main" id="{4CFD2D2C-D658-E041-891B-18738FDB6415}"/>
              </a:ext>
            </a:extLst>
          </p:cNvPr>
          <p:cNvSpPr>
            <a:spLocks noGrp="1"/>
          </p:cNvSpPr>
          <p:nvPr>
            <p:ph sz="quarter" idx="14"/>
          </p:nvPr>
        </p:nvSpPr>
        <p:spPr>
          <a:xfrm>
            <a:off x="4161951" y="1410077"/>
            <a:ext cx="3427341" cy="2874366"/>
          </a:xfrm>
        </p:spPr>
        <p:txBody>
          <a:bodyPr/>
          <a:lstStyle/>
          <a:p>
            <a:r>
              <a:rPr lang="sv-SE" dirty="0"/>
              <a:t>Einar Mattsson</a:t>
            </a:r>
          </a:p>
          <a:p>
            <a:r>
              <a:rPr lang="sv-SE" dirty="0"/>
              <a:t>NCC</a:t>
            </a:r>
          </a:p>
          <a:p>
            <a:r>
              <a:rPr lang="sv-SE" dirty="0" err="1"/>
              <a:t>Veidekke</a:t>
            </a:r>
            <a:endParaRPr lang="sv-SE" dirty="0"/>
          </a:p>
          <a:p>
            <a:r>
              <a:rPr lang="sv-SE" dirty="0"/>
              <a:t>BI</a:t>
            </a:r>
          </a:p>
          <a:p>
            <a:r>
              <a:rPr lang="sv-SE" dirty="0" err="1"/>
              <a:t>Willhem</a:t>
            </a:r>
            <a:endParaRPr lang="sv-SE" dirty="0"/>
          </a:p>
          <a:p>
            <a:r>
              <a:rPr lang="sv-SE" dirty="0" err="1"/>
              <a:t>Rikshem</a:t>
            </a:r>
            <a:endParaRPr lang="sv-SE" dirty="0"/>
          </a:p>
          <a:p>
            <a:r>
              <a:rPr lang="sv-SE" dirty="0"/>
              <a:t>HSB</a:t>
            </a:r>
          </a:p>
          <a:p>
            <a:r>
              <a:rPr lang="sv-SE" dirty="0"/>
              <a:t>Hyresgästföreningen</a:t>
            </a:r>
          </a:p>
          <a:p>
            <a:r>
              <a:rPr lang="sv-SE" dirty="0"/>
              <a:t>Skanska</a:t>
            </a:r>
          </a:p>
          <a:p>
            <a:r>
              <a:rPr lang="sv-SE" dirty="0"/>
              <a:t>Fastighetsägarna</a:t>
            </a:r>
          </a:p>
          <a:p>
            <a:pPr marL="0" indent="0">
              <a:buNone/>
            </a:pPr>
            <a:endParaRPr lang="sv-SE" dirty="0"/>
          </a:p>
          <a:p>
            <a:endParaRPr lang="sv-SE" dirty="0"/>
          </a:p>
        </p:txBody>
      </p:sp>
      <p:pic>
        <p:nvPicPr>
          <p:cNvPr id="4" name="Bildobjekt 3">
            <a:extLst>
              <a:ext uri="{FF2B5EF4-FFF2-40B4-BE49-F238E27FC236}">
                <a16:creationId xmlns:a16="http://schemas.microsoft.com/office/drawing/2014/main" id="{6A311839-BAB4-4BA4-6B7F-AF924ABA68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38" r="45589"/>
          <a:stretch/>
        </p:blipFill>
        <p:spPr>
          <a:xfrm>
            <a:off x="6580423" y="0"/>
            <a:ext cx="2568102" cy="5143500"/>
          </a:xfrm>
          <a:prstGeom prst="rect">
            <a:avLst/>
          </a:prstGeom>
        </p:spPr>
      </p:pic>
    </p:spTree>
    <p:extLst>
      <p:ext uri="{BB962C8B-B14F-4D97-AF65-F5344CB8AC3E}">
        <p14:creationId xmlns:p14="http://schemas.microsoft.com/office/powerpoint/2010/main" val="5503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Varför kom rapporten/forskningsöversikten till?</a:t>
            </a:r>
          </a:p>
        </p:txBody>
      </p:sp>
      <p:sp>
        <p:nvSpPr>
          <p:cNvPr id="3" name="Content Placeholder 2"/>
          <p:cNvSpPr>
            <a:spLocks noGrp="1"/>
          </p:cNvSpPr>
          <p:nvPr>
            <p:ph sz="quarter" idx="13"/>
          </p:nvPr>
        </p:nvSpPr>
        <p:spPr/>
        <p:txBody>
          <a:bodyPr/>
          <a:lstStyle/>
          <a:p>
            <a:r>
              <a:rPr lang="sv-SE" sz="1400" dirty="0"/>
              <a:t>Hans Mattsson (prof. em.) publicerade kort artikel: Fastighetsteknik – forskningsinriktning över tiden.</a:t>
            </a:r>
          </a:p>
          <a:p>
            <a:r>
              <a:rPr lang="sv-SE" sz="1400" dirty="0" smtClean="0"/>
              <a:t>I </a:t>
            </a:r>
            <a:r>
              <a:rPr lang="sv-SE" sz="1400" dirty="0"/>
              <a:t>artikeln framhölls särskilt avsaknad av heltäckande dokumentation av forskningspublikationer inom ämnet fastighetsteknik.</a:t>
            </a:r>
          </a:p>
          <a:p>
            <a:r>
              <a:rPr lang="sv-SE" sz="1400" dirty="0" smtClean="0"/>
              <a:t>Är </a:t>
            </a:r>
            <a:r>
              <a:rPr lang="sv-SE" sz="1400" dirty="0"/>
              <a:t>nu 90 år sedan fastighetsteknik (tidigare skifteslära) inrättades vid KTH. Vi ansåg tiden vara mogen för att inventera, sammanställa och analysera vad som åstadkommits under snart ett sekel av forskning.</a:t>
            </a:r>
          </a:p>
          <a:p>
            <a:r>
              <a:rPr lang="sv-SE" sz="1400" dirty="0" smtClean="0"/>
              <a:t>Denna </a:t>
            </a:r>
            <a:r>
              <a:rPr lang="sv-SE" sz="1400" dirty="0"/>
              <a:t>rapport är resultatet av efterföljande samarbete, där Hans Mattssons tidigare artikel utgjort stomme och startskott för en mer omfattande studie.</a:t>
            </a:r>
          </a:p>
          <a:p>
            <a:endParaRPr lang="sv-SE" sz="1400" dirty="0"/>
          </a:p>
        </p:txBody>
      </p:sp>
    </p:spTree>
    <p:extLst>
      <p:ext uri="{BB962C8B-B14F-4D97-AF65-F5344CB8AC3E}">
        <p14:creationId xmlns:p14="http://schemas.microsoft.com/office/powerpoint/2010/main" val="10544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Syfte, funktion och metodfrågor</a:t>
            </a:r>
          </a:p>
        </p:txBody>
      </p:sp>
      <p:sp>
        <p:nvSpPr>
          <p:cNvPr id="3" name="Content Placeholder 2"/>
          <p:cNvSpPr>
            <a:spLocks noGrp="1"/>
          </p:cNvSpPr>
          <p:nvPr>
            <p:ph sz="quarter" idx="13"/>
          </p:nvPr>
        </p:nvSpPr>
        <p:spPr/>
        <p:txBody>
          <a:bodyPr/>
          <a:lstStyle/>
          <a:p>
            <a:pPr>
              <a:defRPr/>
            </a:pPr>
            <a:r>
              <a:rPr lang="sv-SE" sz="1400" dirty="0"/>
              <a:t>Syfte: Inventera, dokumentera och systematisera den fastighetstekniska och fastighetsrättsliga forskningen vid KTH.</a:t>
            </a:r>
          </a:p>
          <a:p>
            <a:pPr lvl="1">
              <a:defRPr/>
            </a:pPr>
            <a:r>
              <a:rPr lang="sv-SE" sz="1200" dirty="0"/>
              <a:t>Att relatera inriktningar och teman hos forskningen under olika tidsperioder till samtida samhällsutveckling</a:t>
            </a:r>
          </a:p>
          <a:p>
            <a:pPr lvl="1">
              <a:defRPr/>
            </a:pPr>
            <a:r>
              <a:rPr lang="sv-SE" sz="1200" dirty="0"/>
              <a:t>Att närmare avgränsa det fastighetstekniska ämnet och dess förändring över tid</a:t>
            </a:r>
          </a:p>
          <a:p>
            <a:pPr lvl="1">
              <a:defRPr/>
            </a:pPr>
            <a:endParaRPr lang="sv-SE" sz="1200" dirty="0"/>
          </a:p>
          <a:p>
            <a:pPr>
              <a:defRPr/>
            </a:pPr>
            <a:r>
              <a:rPr lang="sv-SE" sz="1400" dirty="0"/>
              <a:t>Metod: Litteratursökningar kombinerat med analys av forskningsfrågor, metoder och resultat i enskilda publikationer</a:t>
            </a:r>
          </a:p>
          <a:p>
            <a:pPr lvl="1">
              <a:defRPr/>
            </a:pPr>
            <a:r>
              <a:rPr lang="sv-SE" sz="1200" dirty="0"/>
              <a:t>Befintliga publikationslistor</a:t>
            </a:r>
          </a:p>
          <a:p>
            <a:pPr lvl="1">
              <a:defRPr/>
            </a:pPr>
            <a:r>
              <a:rPr lang="sv-SE" sz="1200" dirty="0"/>
              <a:t>Litteraturdatabaser (författare, utgivare, etc.)</a:t>
            </a:r>
          </a:p>
          <a:p>
            <a:pPr lvl="1">
              <a:defRPr/>
            </a:pPr>
            <a:r>
              <a:rPr lang="sv-SE" sz="1200" dirty="0"/>
              <a:t>Svenskt biografiskt lexikon</a:t>
            </a:r>
          </a:p>
          <a:p>
            <a:pPr lvl="1">
              <a:defRPr/>
            </a:pPr>
            <a:r>
              <a:rPr lang="sv-SE" sz="1200" dirty="0"/>
              <a:t>Artikelregister för tidskrifter</a:t>
            </a:r>
          </a:p>
          <a:p>
            <a:pPr lvl="1">
              <a:defRPr/>
            </a:pPr>
            <a:r>
              <a:rPr lang="sv-SE" sz="1200" dirty="0"/>
              <a:t>Inventering av tryckta publikationer på Inst. för fastigheter och byggande</a:t>
            </a:r>
          </a:p>
          <a:p>
            <a:endParaRPr lang="sv-SE" sz="1400" dirty="0"/>
          </a:p>
        </p:txBody>
      </p:sp>
    </p:spTree>
    <p:extLst>
      <p:ext uri="{BB962C8B-B14F-4D97-AF65-F5344CB8AC3E}">
        <p14:creationId xmlns:p14="http://schemas.microsoft.com/office/powerpoint/2010/main" val="220733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Fastighetsteknik som forskningsämne – tillkomst och framväxt</a:t>
            </a:r>
          </a:p>
        </p:txBody>
      </p:sp>
      <p:sp>
        <p:nvSpPr>
          <p:cNvPr id="3" name="Content Placeholder 2"/>
          <p:cNvSpPr>
            <a:spLocks noGrp="1"/>
          </p:cNvSpPr>
          <p:nvPr>
            <p:ph sz="quarter" idx="13"/>
          </p:nvPr>
        </p:nvSpPr>
        <p:spPr>
          <a:xfrm>
            <a:off x="1062000" y="1112400"/>
            <a:ext cx="4566807" cy="3612000"/>
          </a:xfrm>
        </p:spPr>
        <p:txBody>
          <a:bodyPr/>
          <a:lstStyle/>
          <a:p>
            <a:pPr>
              <a:defRPr/>
            </a:pPr>
            <a:r>
              <a:rPr lang="sv-SE" sz="1400" dirty="0"/>
              <a:t>Lantmäteriorganisationen etablerad 1628</a:t>
            </a:r>
          </a:p>
          <a:p>
            <a:pPr lvl="1">
              <a:defRPr/>
            </a:pPr>
            <a:r>
              <a:rPr lang="sv-SE" sz="1200" dirty="0"/>
              <a:t>Lantmäteriutbildningen två-årig elevtjänstgöring samt viss teoretisk undervisning (Lantmäteristyrelsen)</a:t>
            </a:r>
          </a:p>
          <a:p>
            <a:pPr lvl="1">
              <a:defRPr/>
            </a:pPr>
            <a:endParaRPr lang="sv-SE" sz="1200" dirty="0"/>
          </a:p>
          <a:p>
            <a:pPr lvl="1">
              <a:defRPr/>
            </a:pPr>
            <a:endParaRPr lang="sv-SE" sz="1200" dirty="0"/>
          </a:p>
          <a:p>
            <a:pPr>
              <a:defRPr/>
            </a:pPr>
            <a:r>
              <a:rPr lang="sv-SE" sz="1400" dirty="0"/>
              <a:t>Under 1800- och 1900-talen</a:t>
            </a:r>
          </a:p>
          <a:p>
            <a:pPr lvl="1">
              <a:defRPr/>
            </a:pPr>
            <a:r>
              <a:rPr lang="sv-SE" sz="1200" dirty="0"/>
              <a:t>Flera förslag om fastare organisation, bl.a. en särskild lantmäterihögskola</a:t>
            </a:r>
          </a:p>
          <a:p>
            <a:pPr lvl="1">
              <a:defRPr/>
            </a:pPr>
            <a:r>
              <a:rPr lang="sv-SE" sz="1200" dirty="0"/>
              <a:t>Den slutliga lösningen (1932) blev en särskild fakultet vid KTH med två nya professurer: Skifteslära respektive Geodesi</a:t>
            </a:r>
          </a:p>
          <a:p>
            <a:endParaRPr lang="sv-SE" sz="1400" dirty="0"/>
          </a:p>
        </p:txBody>
      </p:sp>
      <p:pic>
        <p:nvPicPr>
          <p:cNvPr id="4" name="Picture 3"/>
          <p:cNvPicPr>
            <a:picLocks noChangeAspect="1"/>
          </p:cNvPicPr>
          <p:nvPr/>
        </p:nvPicPr>
        <p:blipFill>
          <a:blip r:embed="rId2"/>
          <a:stretch>
            <a:fillRect/>
          </a:stretch>
        </p:blipFill>
        <p:spPr>
          <a:xfrm>
            <a:off x="6283094" y="1276237"/>
            <a:ext cx="1914310" cy="2591025"/>
          </a:xfrm>
          <a:prstGeom prst="rect">
            <a:avLst/>
          </a:prstGeom>
        </p:spPr>
      </p:pic>
    </p:spTree>
    <p:extLst>
      <p:ext uri="{BB962C8B-B14F-4D97-AF65-F5344CB8AC3E}">
        <p14:creationId xmlns:p14="http://schemas.microsoft.com/office/powerpoint/2010/main" val="34684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Fastighetsteknik som forskningsämne – tillkomst och framväxt</a:t>
            </a:r>
          </a:p>
        </p:txBody>
      </p:sp>
      <p:sp>
        <p:nvSpPr>
          <p:cNvPr id="3" name="Content Placeholder 2"/>
          <p:cNvSpPr>
            <a:spLocks noGrp="1"/>
          </p:cNvSpPr>
          <p:nvPr>
            <p:ph sz="quarter" idx="13"/>
          </p:nvPr>
        </p:nvSpPr>
        <p:spPr/>
        <p:txBody>
          <a:bodyPr/>
          <a:lstStyle/>
          <a:p>
            <a:pPr>
              <a:defRPr/>
            </a:pPr>
            <a:r>
              <a:rPr lang="sv-SE" sz="1400" dirty="0"/>
              <a:t>Professuren i det helt nya ämnet skifteslära var kontroversiell, tillsättning dröjde till 1935.</a:t>
            </a:r>
          </a:p>
          <a:p>
            <a:pPr>
              <a:defRPr/>
            </a:pPr>
            <a:r>
              <a:rPr lang="sv-SE" sz="1400" dirty="0" smtClean="0"/>
              <a:t>Forskning </a:t>
            </a:r>
            <a:r>
              <a:rPr lang="sv-SE" sz="1400" dirty="0"/>
              <a:t>och undervisning inom lantmäteriämnena var under perioden 1932-1958 förlagd till KTH:s äldre lokaler vid Drottninggatan 95.</a:t>
            </a:r>
            <a:endParaRPr lang="sv-SE" sz="1200" dirty="0"/>
          </a:p>
          <a:p>
            <a:endParaRPr lang="sv-SE" sz="1400" dirty="0"/>
          </a:p>
        </p:txBody>
      </p:sp>
      <p:pic>
        <p:nvPicPr>
          <p:cNvPr id="4" name="Picture 3"/>
          <p:cNvPicPr>
            <a:picLocks noChangeAspect="1"/>
          </p:cNvPicPr>
          <p:nvPr/>
        </p:nvPicPr>
        <p:blipFill>
          <a:blip r:embed="rId2"/>
          <a:stretch>
            <a:fillRect/>
          </a:stretch>
        </p:blipFill>
        <p:spPr>
          <a:xfrm>
            <a:off x="2710549" y="2395526"/>
            <a:ext cx="3962743" cy="2328874"/>
          </a:xfrm>
          <a:prstGeom prst="rect">
            <a:avLst/>
          </a:prstGeom>
        </p:spPr>
      </p:pic>
    </p:spTree>
    <p:extLst>
      <p:ext uri="{BB962C8B-B14F-4D97-AF65-F5344CB8AC3E}">
        <p14:creationId xmlns:p14="http://schemas.microsoft.com/office/powerpoint/2010/main" val="185936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Fastighetsteknik som forskningsämne – tillkomst och framväxt</a:t>
            </a:r>
          </a:p>
        </p:txBody>
      </p:sp>
      <p:sp>
        <p:nvSpPr>
          <p:cNvPr id="3" name="Content Placeholder 2"/>
          <p:cNvSpPr>
            <a:spLocks noGrp="1"/>
          </p:cNvSpPr>
          <p:nvPr>
            <p:ph sz="quarter" idx="13"/>
          </p:nvPr>
        </p:nvSpPr>
        <p:spPr>
          <a:xfrm>
            <a:off x="1753848" y="1206708"/>
            <a:ext cx="6867825" cy="3517692"/>
          </a:xfrm>
        </p:spPr>
        <p:txBody>
          <a:bodyPr/>
          <a:lstStyle/>
          <a:p>
            <a:pPr>
              <a:defRPr/>
            </a:pPr>
            <a:r>
              <a:rPr lang="sv-SE" sz="1400" dirty="0"/>
              <a:t>Förste innehavaren av professuren: Karl David </a:t>
            </a:r>
            <a:r>
              <a:rPr lang="sv-SE" sz="1400" dirty="0" err="1"/>
              <a:t>Myrbeck</a:t>
            </a:r>
            <a:r>
              <a:rPr lang="sv-SE" sz="1400" dirty="0"/>
              <a:t> (1935-1954)</a:t>
            </a:r>
          </a:p>
          <a:p>
            <a:pPr lvl="1">
              <a:defRPr/>
            </a:pPr>
            <a:r>
              <a:rPr lang="sv-SE" sz="1200" dirty="0"/>
              <a:t>Drev hårt tesen att JDL och FBLS inte tillräckligt integrerade markens indelning i fastigheter med den tekniska infrastruktur som krävdes ur brukningssynpunkt.</a:t>
            </a:r>
          </a:p>
          <a:p>
            <a:pPr lvl="1">
              <a:defRPr/>
            </a:pPr>
            <a:r>
              <a:rPr lang="sv-SE" sz="1200" dirty="0"/>
              <a:t>Ville gå från rättvisestyrda regelsystem till en </a:t>
            </a:r>
            <a:r>
              <a:rPr lang="sv-SE" sz="1200" dirty="0" err="1"/>
              <a:t>totalekonomisk</a:t>
            </a:r>
            <a:r>
              <a:rPr lang="sv-SE" sz="1200" dirty="0"/>
              <a:t> helhetssyn:</a:t>
            </a:r>
          </a:p>
          <a:p>
            <a:pPr lvl="1">
              <a:defRPr/>
            </a:pPr>
            <a:endParaRPr lang="sv-SE" sz="1200" dirty="0"/>
          </a:p>
          <a:p>
            <a:pPr lvl="1">
              <a:defRPr/>
            </a:pPr>
            <a:r>
              <a:rPr lang="sv-SE" sz="1200" dirty="0"/>
              <a:t>”… lika lite som man kan erhålla en förnuftig fastighetsbildning i stad, om man börjar med att utlägga tomtgränser för att sedan planlägga gator, allmänna platser m.m., lika litet kan man, om man vill erhålla rationella  jordbruks-fastigheter, börja med att utlägga ägogränser. Tekniskt-ekonomiskt består jordbruksfastigheten av mark jämte för dennas utnyttjande erforderliga tekniska anläggningar, såsom byggnader, vägar, diken, hägnader etc. Och skall inom en viss trakt skapas ett system av rationella dylika fastigheter, torde det vara självklart, att därvid måste bli fråga om en metodisk syntes. Det är fastighetsteknikens uppgift att utarbeta riktlinjerna härför.” (</a:t>
            </a:r>
            <a:r>
              <a:rPr lang="sv-SE" sz="1200" dirty="0" err="1"/>
              <a:t>Myrbeck</a:t>
            </a:r>
            <a:r>
              <a:rPr lang="sv-SE" sz="1200" dirty="0"/>
              <a:t>, 1946)</a:t>
            </a:r>
          </a:p>
          <a:p>
            <a:pPr>
              <a:defRPr/>
            </a:pPr>
            <a:endParaRPr lang="sv-SE" sz="1400" dirty="0"/>
          </a:p>
          <a:p>
            <a:pPr>
              <a:defRPr/>
            </a:pPr>
            <a:r>
              <a:rPr lang="sv-SE" sz="1400" dirty="0"/>
              <a:t>Ämnesområdets benämning ändrades 1951 från </a:t>
            </a:r>
            <a:r>
              <a:rPr lang="sv-SE" sz="1400" i="1" dirty="0"/>
              <a:t>Skifteslära</a:t>
            </a:r>
            <a:r>
              <a:rPr lang="sv-SE" sz="1400" dirty="0"/>
              <a:t> till </a:t>
            </a:r>
            <a:r>
              <a:rPr lang="sv-SE" sz="1400" i="1" dirty="0"/>
              <a:t>Fastighetsteknik</a:t>
            </a:r>
          </a:p>
          <a:p>
            <a:endParaRPr lang="sv-SE" sz="1400" dirty="0"/>
          </a:p>
        </p:txBody>
      </p:sp>
      <p:pic>
        <p:nvPicPr>
          <p:cNvPr id="4" name="Picture 3"/>
          <p:cNvPicPr>
            <a:picLocks noChangeAspect="1"/>
          </p:cNvPicPr>
          <p:nvPr/>
        </p:nvPicPr>
        <p:blipFill>
          <a:blip r:embed="rId2"/>
          <a:stretch>
            <a:fillRect/>
          </a:stretch>
        </p:blipFill>
        <p:spPr>
          <a:xfrm>
            <a:off x="563740" y="1454047"/>
            <a:ext cx="903481" cy="1214203"/>
          </a:xfrm>
          <a:prstGeom prst="rect">
            <a:avLst/>
          </a:prstGeom>
        </p:spPr>
      </p:pic>
      <p:pic>
        <p:nvPicPr>
          <p:cNvPr id="5" name="Picture 4"/>
          <p:cNvPicPr>
            <a:picLocks noChangeAspect="1"/>
          </p:cNvPicPr>
          <p:nvPr/>
        </p:nvPicPr>
        <p:blipFill>
          <a:blip r:embed="rId3"/>
          <a:stretch>
            <a:fillRect/>
          </a:stretch>
        </p:blipFill>
        <p:spPr>
          <a:xfrm>
            <a:off x="494104" y="3106723"/>
            <a:ext cx="973117" cy="1307626"/>
          </a:xfrm>
          <a:prstGeom prst="rect">
            <a:avLst/>
          </a:prstGeom>
        </p:spPr>
      </p:pic>
    </p:spTree>
    <p:extLst>
      <p:ext uri="{BB962C8B-B14F-4D97-AF65-F5344CB8AC3E}">
        <p14:creationId xmlns:p14="http://schemas.microsoft.com/office/powerpoint/2010/main" val="19270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Fastighetsteknik som forskningsämne – tillkomst och framväxt</a:t>
            </a:r>
          </a:p>
        </p:txBody>
      </p:sp>
      <p:sp>
        <p:nvSpPr>
          <p:cNvPr id="3" name="Content Placeholder 2"/>
          <p:cNvSpPr>
            <a:spLocks noGrp="1"/>
          </p:cNvSpPr>
          <p:nvPr>
            <p:ph sz="quarter" idx="13"/>
          </p:nvPr>
        </p:nvSpPr>
        <p:spPr>
          <a:xfrm>
            <a:off x="1821305" y="1112400"/>
            <a:ext cx="6800369" cy="3612000"/>
          </a:xfrm>
        </p:spPr>
        <p:txBody>
          <a:bodyPr/>
          <a:lstStyle/>
          <a:p>
            <a:pPr>
              <a:defRPr/>
            </a:pPr>
            <a:r>
              <a:rPr lang="sv-SE" sz="1400" dirty="0"/>
              <a:t>År 1965 inrättades en ny professur: </a:t>
            </a:r>
            <a:r>
              <a:rPr lang="sv-SE" sz="1400" i="1" dirty="0"/>
              <a:t>Fastighetsstrukturens ekonomi </a:t>
            </a:r>
            <a:r>
              <a:rPr lang="sv-SE" sz="1400" dirty="0"/>
              <a:t>(senare ändrat till </a:t>
            </a:r>
            <a:r>
              <a:rPr lang="sv-SE" sz="1400" i="1" dirty="0"/>
              <a:t>Fastighetsekonomi</a:t>
            </a:r>
            <a:r>
              <a:rPr lang="sv-SE" sz="1400" dirty="0"/>
              <a:t>)</a:t>
            </a:r>
          </a:p>
          <a:p>
            <a:pPr lvl="1">
              <a:defRPr/>
            </a:pPr>
            <a:r>
              <a:rPr lang="sv-SE" sz="1200" dirty="0"/>
              <a:t>De ekonomiska komponenterna inom fastighetsteknik kom därefter att fokusera på värderings- och ersättningsfrågor vid fastighetsbildning, rättighets- och plangenomförandesituationer, intrångsersättning, exploateringsekonomi etc.</a:t>
            </a:r>
          </a:p>
          <a:p>
            <a:pPr lvl="1">
              <a:defRPr/>
            </a:pPr>
            <a:endParaRPr lang="sv-SE" sz="1200" dirty="0"/>
          </a:p>
          <a:p>
            <a:pPr>
              <a:defRPr/>
            </a:pPr>
            <a:r>
              <a:rPr lang="sv-SE" sz="1400" dirty="0"/>
              <a:t>Under perioden 1974-2006: Professur inom </a:t>
            </a:r>
            <a:r>
              <a:rPr lang="sv-SE" sz="1400" i="1" dirty="0"/>
              <a:t>Fastighets-, byggnads- och värderingsrätt</a:t>
            </a:r>
            <a:r>
              <a:rPr lang="sv-SE" sz="1400" dirty="0"/>
              <a:t>, delad med Stockholms universitet</a:t>
            </a:r>
          </a:p>
          <a:p>
            <a:pPr lvl="1">
              <a:defRPr/>
            </a:pPr>
            <a:endParaRPr lang="sv-SE" sz="1200" dirty="0"/>
          </a:p>
          <a:p>
            <a:pPr>
              <a:defRPr/>
            </a:pPr>
            <a:r>
              <a:rPr lang="sv-SE" sz="1400" dirty="0"/>
              <a:t>Den nuvarande ämnesbeskrivningen för Fastighetsteknik:</a:t>
            </a:r>
          </a:p>
          <a:p>
            <a:pPr lvl="1">
              <a:defRPr/>
            </a:pPr>
            <a:r>
              <a:rPr lang="sv-SE" sz="1200" dirty="0" smtClean="0"/>
              <a:t>”</a:t>
            </a:r>
            <a:r>
              <a:rPr lang="sv-SE" sz="1200" dirty="0"/>
              <a:t>Ämnesområdet innefattar utformning av fastigheter och fastighetssystem samt därmed sammanhängande markanvändnings- och bebyggelsestrukturer. Forskningens fokus avser samhällets krav på rationella och lämpligt utformade fastigheter och andra markbaserade rättighetssystem samt metoder för att förändra fastighetsindelningen och rättighetssystemen.”</a:t>
            </a:r>
          </a:p>
          <a:p>
            <a:endParaRPr lang="sv-SE" sz="1400" dirty="0"/>
          </a:p>
        </p:txBody>
      </p:sp>
      <p:pic>
        <p:nvPicPr>
          <p:cNvPr id="4" name="Picture 3"/>
          <p:cNvPicPr>
            <a:picLocks noChangeAspect="1"/>
          </p:cNvPicPr>
          <p:nvPr/>
        </p:nvPicPr>
        <p:blipFill>
          <a:blip r:embed="rId2"/>
          <a:stretch>
            <a:fillRect/>
          </a:stretch>
        </p:blipFill>
        <p:spPr>
          <a:xfrm>
            <a:off x="549252" y="1112400"/>
            <a:ext cx="878994" cy="1103625"/>
          </a:xfrm>
          <a:prstGeom prst="rect">
            <a:avLst/>
          </a:prstGeom>
        </p:spPr>
      </p:pic>
      <p:pic>
        <p:nvPicPr>
          <p:cNvPr id="5" name="Picture 4"/>
          <p:cNvPicPr>
            <a:picLocks noChangeAspect="1"/>
          </p:cNvPicPr>
          <p:nvPr/>
        </p:nvPicPr>
        <p:blipFill>
          <a:blip r:embed="rId3"/>
          <a:stretch>
            <a:fillRect/>
          </a:stretch>
        </p:blipFill>
        <p:spPr>
          <a:xfrm>
            <a:off x="549252" y="2402799"/>
            <a:ext cx="876983" cy="1104899"/>
          </a:xfrm>
          <a:prstGeom prst="rect">
            <a:avLst/>
          </a:prstGeom>
        </p:spPr>
      </p:pic>
      <p:pic>
        <p:nvPicPr>
          <p:cNvPr id="6" name="Picture 5"/>
          <p:cNvPicPr>
            <a:picLocks noChangeAspect="1"/>
          </p:cNvPicPr>
          <p:nvPr/>
        </p:nvPicPr>
        <p:blipFill>
          <a:blip r:embed="rId4"/>
          <a:stretch>
            <a:fillRect/>
          </a:stretch>
        </p:blipFill>
        <p:spPr>
          <a:xfrm>
            <a:off x="549252" y="3693807"/>
            <a:ext cx="856408" cy="1030593"/>
          </a:xfrm>
          <a:prstGeom prst="rect">
            <a:avLst/>
          </a:prstGeom>
        </p:spPr>
      </p:pic>
    </p:spTree>
    <p:extLst>
      <p:ext uri="{BB962C8B-B14F-4D97-AF65-F5344CB8AC3E}">
        <p14:creationId xmlns:p14="http://schemas.microsoft.com/office/powerpoint/2010/main" val="345834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blue_16_9_181002 (002)</Template>
  <TotalTime>11827</TotalTime>
  <Words>1346</Words>
  <Application>Microsoft Office PowerPoint</Application>
  <PresentationFormat>On-screen Show (16:9)</PresentationFormat>
  <Paragraphs>143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Systemtypsnitt</vt:lpstr>
      <vt:lpstr>KTH_PPT-mall</vt:lpstr>
      <vt:lpstr>Lantmäteriforskningen vid KTH                     – från skifteslära till fastighetsteknik</vt:lpstr>
      <vt:lpstr>Frukostseminarier – Program hösten 2022 Text nedan justeras innan sem!</vt:lpstr>
      <vt:lpstr>Initiativtagare till Bostad 2.0</vt:lpstr>
      <vt:lpstr>Varför kom rapporten/forskningsöversikten till?</vt:lpstr>
      <vt:lpstr>Syfte, funktion och metodfrågor</vt:lpstr>
      <vt:lpstr>Fastighetsteknik som forskningsämne – tillkomst och framväxt</vt:lpstr>
      <vt:lpstr>Fastighetsteknik som forskningsämne – tillkomst och framväxt</vt:lpstr>
      <vt:lpstr>Fastighetsteknik som forskningsämne – tillkomst och framväxt</vt:lpstr>
      <vt:lpstr>Fastighetsteknik som forskningsämne – tillkomst och framväxt</vt:lpstr>
      <vt:lpstr>Forskningens teman och inriktningar under olika tidsperioder</vt:lpstr>
      <vt:lpstr>Jord- och skogsbruk (1930-1970)</vt:lpstr>
      <vt:lpstr>Fritidsbebyggelse och tätortstillväxt (1960-1990)</vt:lpstr>
      <vt:lpstr>Markexploatering (1980-fortgående)</vt:lpstr>
      <vt:lpstr>Markexploatering (1980-fortgående)</vt:lpstr>
      <vt:lpstr>Nya rättighets- och upplåtelseformer (1990-fortg.)</vt:lpstr>
      <vt:lpstr>Historiskt inriktad forskning (hela perioden)</vt:lpstr>
      <vt:lpstr>Former för publicering: Publikationstyper</vt:lpstr>
      <vt:lpstr>Former för publicering: Olika tidskrifter</vt:lpstr>
      <vt:lpstr>Former för publicering: Språk</vt:lpstr>
      <vt:lpstr>Internationalisering</vt:lpstr>
      <vt:lpstr>Produktionen av läroböcker ska inte glömmas…</vt:lpstr>
      <vt:lpstr>Sammanfattningsvis…</vt:lpstr>
      <vt:lpstr>Frågor, funderingar och synpunkter?</vt:lpstr>
      <vt:lpstr>kth.se/bostad2noll</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 Söderkvist</dc:creator>
  <cp:lastModifiedBy>Peter Ekbäck</cp:lastModifiedBy>
  <cp:revision>584</cp:revision>
  <cp:lastPrinted>2019-09-05T13:47:56Z</cp:lastPrinted>
  <dcterms:created xsi:type="dcterms:W3CDTF">2019-02-11T09:39:15Z</dcterms:created>
  <dcterms:modified xsi:type="dcterms:W3CDTF">2022-09-04T06:26:13Z</dcterms:modified>
</cp:coreProperties>
</file>