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9" r:id="rId2"/>
    <p:sldId id="309" r:id="rId3"/>
    <p:sldId id="305" r:id="rId4"/>
    <p:sldId id="321" r:id="rId5"/>
    <p:sldId id="311" r:id="rId6"/>
    <p:sldId id="315" r:id="rId7"/>
    <p:sldId id="317" r:id="rId8"/>
    <p:sldId id="318" r:id="rId9"/>
    <p:sldId id="319" r:id="rId10"/>
    <p:sldId id="320" r:id="rId11"/>
    <p:sldId id="316" r:id="rId12"/>
    <p:sldId id="322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D02F80"/>
    <a:srgbClr val="62922E"/>
    <a:srgbClr val="AFC92B"/>
    <a:srgbClr val="D95999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2" autoAdjust="0"/>
    <p:restoredTop sz="86220" autoAdjust="0"/>
  </p:normalViewPr>
  <p:slideViewPr>
    <p:cSldViewPr snapToGrid="0">
      <p:cViewPr varScale="1">
        <p:scale>
          <a:sx n="75" d="100"/>
          <a:sy n="75" d="100"/>
        </p:scale>
        <p:origin x="36" y="-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hungria\Box%20Sync\Forskning\Projekt%20med%20Bosse%20S&#246;deberg\Utlysningar\L&#228;nsf&#246;rs&#228;kringar\Till%20presentation\Tabell%20Antal%20bost&#228;der%20och%20folkbokf&#246;rda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050" dirty="0"/>
              <a:t>Bostadsbestånd fördelat på antal boende</a:t>
            </a:r>
          </a:p>
        </c:rich>
      </c:tx>
      <c:layout>
        <c:manualLayout>
          <c:xMode val="edge"/>
          <c:yMode val="edge"/>
          <c:x val="0.23815112515880571"/>
          <c:y val="3.62811877756203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87211320807118"/>
          <c:y val="0.18346929092966571"/>
          <c:w val="0.65214329690270201"/>
          <c:h val="0.64990510707711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Tabell!$D$80</c:f>
              <c:strCache>
                <c:ptCount val="1"/>
                <c:pt idx="0">
                  <c:v>HR</c:v>
                </c:pt>
              </c:strCache>
            </c:strRef>
          </c:tx>
          <c:invertIfNegative val="0"/>
          <c:cat>
            <c:strRef>
              <c:f>Tabell!$C$81:$C$86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5+</c:v>
                </c:pt>
              </c:strCache>
            </c:strRef>
          </c:cat>
          <c:val>
            <c:numRef>
              <c:f>Tabell!$D$81:$D$86</c:f>
              <c:numCache>
                <c:formatCode>#,##0</c:formatCode>
                <c:ptCount val="6"/>
                <c:pt idx="0">
                  <c:v>161351</c:v>
                </c:pt>
                <c:pt idx="1">
                  <c:v>695499</c:v>
                </c:pt>
                <c:pt idx="2">
                  <c:v>336492</c:v>
                </c:pt>
                <c:pt idx="3">
                  <c:v>140825</c:v>
                </c:pt>
                <c:pt idx="4">
                  <c:v>94426</c:v>
                </c:pt>
                <c:pt idx="5">
                  <c:v>83216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9-4876-AECB-1C946ED66AA3}"/>
            </c:ext>
          </c:extLst>
        </c:ser>
        <c:ser>
          <c:idx val="1"/>
          <c:order val="1"/>
          <c:tx>
            <c:strRef>
              <c:f>Tabell!$E$80</c:f>
              <c:strCache>
                <c:ptCount val="1"/>
                <c:pt idx="0">
                  <c:v>BR</c:v>
                </c:pt>
              </c:strCache>
            </c:strRef>
          </c:tx>
          <c:invertIfNegative val="0"/>
          <c:cat>
            <c:strRef>
              <c:f>Tabell!$C$81:$C$86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5+</c:v>
                </c:pt>
              </c:strCache>
            </c:strRef>
          </c:cat>
          <c:val>
            <c:numRef>
              <c:f>Tabell!$E$81:$E$86</c:f>
              <c:numCache>
                <c:formatCode>General</c:formatCode>
                <c:ptCount val="6"/>
                <c:pt idx="0">
                  <c:v>104654</c:v>
                </c:pt>
                <c:pt idx="1">
                  <c:v>468387</c:v>
                </c:pt>
                <c:pt idx="2">
                  <c:v>282412</c:v>
                </c:pt>
                <c:pt idx="3">
                  <c:v>92275</c:v>
                </c:pt>
                <c:pt idx="4">
                  <c:v>58135</c:v>
                </c:pt>
                <c:pt idx="5">
                  <c:v>24851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9-4876-AECB-1C946ED66AA3}"/>
            </c:ext>
          </c:extLst>
        </c:ser>
        <c:ser>
          <c:idx val="2"/>
          <c:order val="2"/>
          <c:tx>
            <c:strRef>
              <c:f>Tabell!$F$80</c:f>
              <c:strCache>
                <c:ptCount val="1"/>
                <c:pt idx="0">
                  <c:v>Småhus</c:v>
                </c:pt>
              </c:strCache>
            </c:strRef>
          </c:tx>
          <c:invertIfNegative val="0"/>
          <c:cat>
            <c:strRef>
              <c:f>Tabell!$C$81:$C$86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5+</c:v>
                </c:pt>
              </c:strCache>
            </c:strRef>
          </c:cat>
          <c:val>
            <c:numRef>
              <c:f>Tabell!$F$81:$F$86</c:f>
              <c:numCache>
                <c:formatCode>General</c:formatCode>
                <c:ptCount val="6"/>
                <c:pt idx="0">
                  <c:v>33228</c:v>
                </c:pt>
                <c:pt idx="1">
                  <c:v>419866</c:v>
                </c:pt>
                <c:pt idx="2">
                  <c:v>746669</c:v>
                </c:pt>
                <c:pt idx="3">
                  <c:v>302972</c:v>
                </c:pt>
                <c:pt idx="4">
                  <c:v>382328</c:v>
                </c:pt>
                <c:pt idx="5">
                  <c:v>184290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9-4876-AECB-1C946ED66AA3}"/>
            </c:ext>
          </c:extLst>
        </c:ser>
        <c:ser>
          <c:idx val="3"/>
          <c:order val="3"/>
          <c:tx>
            <c:strRef>
              <c:f>Tabell!$G$80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cat>
            <c:strRef>
              <c:f>Tabell!$C$81:$C$86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5+</c:v>
                </c:pt>
              </c:strCache>
            </c:strRef>
          </c:cat>
          <c:val>
            <c:numRef>
              <c:f>Tabell!$G$81:$G$86</c:f>
              <c:numCache>
                <c:formatCode>#,##0</c:formatCode>
                <c:ptCount val="6"/>
                <c:pt idx="0">
                  <c:v>299233</c:v>
                </c:pt>
                <c:pt idx="1">
                  <c:v>1583752</c:v>
                </c:pt>
                <c:pt idx="2">
                  <c:v>1365573</c:v>
                </c:pt>
                <c:pt idx="3">
                  <c:v>536072</c:v>
                </c:pt>
                <c:pt idx="4">
                  <c:v>534889</c:v>
                </c:pt>
                <c:pt idx="5">
                  <c:v>292357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9-4876-AECB-1C946ED66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65408"/>
        <c:axId val="202066944"/>
      </c:barChart>
      <c:catAx>
        <c:axId val="20206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202066944"/>
        <c:crosses val="autoZero"/>
        <c:auto val="1"/>
        <c:lblAlgn val="ctr"/>
        <c:lblOffset val="100"/>
        <c:noMultiLvlLbl val="0"/>
      </c:catAx>
      <c:valAx>
        <c:axId val="2020669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sz="800" dirty="0"/>
                  <a:t>Antal boende</a:t>
                </a:r>
              </a:p>
            </c:rich>
          </c:tx>
          <c:layout>
            <c:manualLayout>
              <c:xMode val="edge"/>
              <c:yMode val="edge"/>
              <c:x val="0.40539455343980707"/>
              <c:y val="0.9086078308325341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2020654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sv-S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0.08651</cdr:y>
    </cdr:from>
    <cdr:to>
      <cdr:x>0.19416</cdr:x>
      <cdr:y>0.15492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63404"/>
          <a:ext cx="1117030" cy="28732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27/10/2022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2022-10-27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E818B-EDC4-45BF-8EC3-A8BC5DC4B0C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8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Indikation på att</a:t>
            </a:r>
            <a:r>
              <a:rPr lang="sv-SE" baseline="0" dirty="0" smtClean="0"/>
              <a:t> bostadsbeståndet är ineffektivt utnyttjade.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31678E-1146-4FED-BF81-B3E7FDBF8D69}" type="datetime1">
              <a:rPr lang="sv-SE" smtClean="0"/>
              <a:t>2022-10-27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97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E818B-EDC4-45BF-8EC3-A8BC5DC4B0C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39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E818B-EDC4-45BF-8EC3-A8BC5DC4B0C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41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26" y="273844"/>
            <a:ext cx="766161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5ADF-FC30-448C-80FB-74742C6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48690" y="270000"/>
            <a:ext cx="6179310" cy="81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Här skriver du 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68000" y="1215000"/>
            <a:ext cx="6660000" cy="337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500"/>
            </a:lvl2pPr>
            <a:lvl3pPr algn="l">
              <a:defRPr sz="1500"/>
            </a:lvl3pPr>
            <a:lvl4pPr algn="l">
              <a:defRPr sz="1500"/>
            </a:lvl4pPr>
            <a:lvl5pPr algn="l">
              <a:defRPr sz="1500"/>
            </a:lvl5pPr>
          </a:lstStyle>
          <a:p>
            <a:pPr lvl="0"/>
            <a:r>
              <a:rPr lang="sv-SE" dirty="0"/>
              <a:t>Textinnehåll, här skriver du din text, glöm inte </a:t>
            </a:r>
            <a:br>
              <a:rPr lang="sv-SE" dirty="0"/>
            </a:br>
            <a:r>
              <a:rPr lang="sv-SE" dirty="0"/>
              <a:t>– skriv kort och kärnfullt!</a:t>
            </a:r>
          </a:p>
        </p:txBody>
      </p:sp>
    </p:spTree>
    <p:extLst>
      <p:ext uri="{BB962C8B-B14F-4D97-AF65-F5344CB8AC3E}">
        <p14:creationId xmlns:p14="http://schemas.microsoft.com/office/powerpoint/2010/main" val="25320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  <p:sldLayoutId id="2147483804" r:id="rId9"/>
    <p:sldLayoutId id="214748380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346959"/>
            <a:ext cx="3605719" cy="1775336"/>
          </a:xfrm>
        </p:spPr>
        <p:txBody>
          <a:bodyPr/>
          <a:lstStyle/>
          <a:p>
            <a:r>
              <a:rPr lang="sv-SE" dirty="0" smtClean="0"/>
              <a:t>Bo Söderberg, forskare, </a:t>
            </a:r>
            <a:r>
              <a:rPr lang="sv-SE" dirty="0"/>
              <a:t>KTH</a:t>
            </a:r>
          </a:p>
          <a:p>
            <a:r>
              <a:rPr lang="sv-SE" dirty="0" smtClean="0"/>
              <a:t>Bengt Rådman, vice VD </a:t>
            </a:r>
            <a:r>
              <a:rPr lang="sv-SE" dirty="0" err="1" smtClean="0"/>
              <a:t>Årehus</a:t>
            </a:r>
            <a:endParaRPr lang="sv-SE" dirty="0" smtClean="0"/>
          </a:p>
          <a:p>
            <a:r>
              <a:rPr lang="sv-SE" dirty="0" smtClean="0">
                <a:cs typeface="Arial" panose="020B0604020202020204" pitchFamily="34" charset="0"/>
              </a:rPr>
              <a:t>Herman Donner, universitetslektor, </a:t>
            </a:r>
            <a:r>
              <a:rPr lang="sv-SE" dirty="0" smtClean="0">
                <a:cs typeface="Arial" panose="020B0604020202020204" pitchFamily="34" charset="0"/>
              </a:rPr>
              <a:t>KTH</a:t>
            </a:r>
          </a:p>
          <a:p>
            <a:r>
              <a:rPr lang="sv-SE" dirty="0" smtClean="0">
                <a:cs typeface="Arial" panose="020B0604020202020204" pitchFamily="34" charset="0"/>
              </a:rPr>
              <a:t>Åke Gunnelin, universitetslektor, KTH</a:t>
            </a:r>
            <a:endParaRPr lang="sv-SE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Moderator: Mats Wilhelmsson, professor, KTH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809348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</a:t>
            </a:r>
            <a:r>
              <a:rPr lang="sv-SE" dirty="0" smtClean="0"/>
              <a:t>28 </a:t>
            </a:r>
            <a:r>
              <a:rPr lang="sv-SE" dirty="0"/>
              <a:t>september 2022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8207224-5408-9F42-AD9E-ED6DE270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56" y="280935"/>
            <a:ext cx="7707514" cy="1110120"/>
          </a:xfrm>
        </p:spPr>
        <p:txBody>
          <a:bodyPr/>
          <a:lstStyle/>
          <a:p>
            <a:pPr lvl="0">
              <a:defRPr/>
            </a:pPr>
            <a:r>
              <a:rPr lang="sv-SE" b="0" dirty="0"/>
              <a:t>Bostadsbrist? - Delar av </a:t>
            </a:r>
            <a:r>
              <a:rPr lang="sv-SE" b="0" dirty="0" smtClean="0"/>
              <a:t>bostadsbeståndet </a:t>
            </a:r>
            <a:r>
              <a:rPr lang="sv-SE" b="0" dirty="0"/>
              <a:t>saknar folkbokförda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900" y="87120"/>
            <a:ext cx="6187620" cy="71717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Hyreslägenheter utan folkbokförda:</a:t>
            </a:r>
            <a:br>
              <a:rPr lang="sv-SE" dirty="0" smtClean="0"/>
            </a:br>
            <a:r>
              <a:rPr lang="sv-SE" dirty="0" smtClean="0"/>
              <a:t>Kommunerna ställda i rad 2020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47715" y="-68844"/>
            <a:ext cx="3769542" cy="61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2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9273" y="240312"/>
            <a:ext cx="5838991" cy="519552"/>
          </a:xfrm>
        </p:spPr>
        <p:txBody>
          <a:bodyPr>
            <a:normAutofit/>
          </a:bodyPr>
          <a:lstStyle/>
          <a:p>
            <a:r>
              <a:rPr lang="sv-SE" sz="2200" dirty="0" smtClean="0"/>
              <a:t>Vilka problem ska lösas?	Hur?</a:t>
            </a:r>
            <a:endParaRPr lang="sv-SE" sz="2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09273" y="989351"/>
            <a:ext cx="3455232" cy="15289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Allmänt utbudsunderskott</a:t>
            </a:r>
            <a:br>
              <a:rPr lang="sv-SE" dirty="0" smtClean="0"/>
            </a:br>
            <a:r>
              <a:rPr lang="sv-SE" dirty="0" smtClean="0"/>
              <a:t>Outsiderproblem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806846" y="989351"/>
            <a:ext cx="3982312" cy="39033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Generell stimulans av utbud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Subventioner till byggande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Bostadsbidrag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Social </a:t>
            </a:r>
            <a:r>
              <a:rPr lang="sv-SE" dirty="0" err="1" smtClean="0"/>
              <a:t>housing</a:t>
            </a:r>
            <a:r>
              <a:rPr lang="sv-SE" dirty="0" smtClean="0"/>
              <a:t> (i vems regi?)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Ändra låne-/amorteringsregler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Ändra inkomstkrav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Skatter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Avgifter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Andra typer av kategoribostäder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Särskild satsning på bostäder för äldre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Särskilda villkor för unga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sv-SE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Ta bort olika hinder för byggande, som</a:t>
            </a:r>
            <a:br>
              <a:rPr lang="sv-SE" dirty="0" smtClean="0"/>
            </a:br>
            <a:r>
              <a:rPr lang="sv-SE" dirty="0" smtClean="0"/>
              <a:t>byggregler, PBL, Riksintressen, kommuner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2362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41730" y="270000"/>
            <a:ext cx="5346594" cy="519552"/>
          </a:xfrm>
        </p:spPr>
        <p:txBody>
          <a:bodyPr>
            <a:normAutofit/>
          </a:bodyPr>
          <a:lstStyle/>
          <a:p>
            <a:r>
              <a:rPr lang="sv-SE" dirty="0" smtClean="0"/>
              <a:t>Två sorters bostadsbrist i debatten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3353" y="1145109"/>
            <a:ext cx="3563775" cy="1957855"/>
          </a:xfrm>
        </p:spPr>
        <p:txBody>
          <a:bodyPr>
            <a:normAutofit/>
          </a:bodyPr>
          <a:lstStyle/>
          <a:p>
            <a:r>
              <a:rPr lang="sv-SE" b="1" dirty="0" smtClean="0"/>
              <a:t>Brist på bostäder? </a:t>
            </a:r>
            <a:r>
              <a:rPr lang="sv-SE" b="1" dirty="0" smtClean="0">
                <a:solidFill>
                  <a:srgbClr val="FF0000"/>
                </a:solidFill>
              </a:rPr>
              <a:t>Nej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dirty="0" smtClean="0"/>
              <a:t>Stor bostadsproduktion </a:t>
            </a:r>
          </a:p>
          <a:p>
            <a:r>
              <a:rPr lang="sv-SE" dirty="0" smtClean="0"/>
              <a:t>I huvudsak i takt med demografin</a:t>
            </a:r>
          </a:p>
          <a:p>
            <a:r>
              <a:rPr lang="sv-SE" dirty="0" smtClean="0"/>
              <a:t>Många bostäder dåligt utnyttjade</a:t>
            </a:r>
          </a:p>
          <a:p>
            <a:r>
              <a:rPr lang="sv-SE" dirty="0" smtClean="0"/>
              <a:t>Fritidshusen inte ens medräknade</a:t>
            </a:r>
          </a:p>
          <a:p>
            <a:endParaRPr lang="sv-SE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646950" y="1145109"/>
            <a:ext cx="4137285" cy="2017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smtClean="0"/>
              <a:t>Hushåll har bristfällig bostadssituation? </a:t>
            </a:r>
            <a:r>
              <a:rPr lang="sv-SE" b="1" dirty="0" smtClean="0">
                <a:solidFill>
                  <a:srgbClr val="FF0000"/>
                </a:solidFill>
              </a:rPr>
              <a:t>Ja</a:t>
            </a:r>
            <a:r>
              <a:rPr lang="sv-SE" dirty="0" smtClean="0"/>
              <a:t> </a:t>
            </a:r>
          </a:p>
          <a:p>
            <a:r>
              <a:rPr lang="sv-SE" dirty="0" smtClean="0"/>
              <a:t>Ca 50,000 hushåll trångbodda och ansträngd ekonomi (Boverket: Mått på bostadsbristen)</a:t>
            </a:r>
          </a:p>
          <a:p>
            <a:r>
              <a:rPr lang="sv-SE" dirty="0" smtClean="0"/>
              <a:t>Mer än 30,000 hemlösa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2209185" y="3312826"/>
            <a:ext cx="4768736" cy="150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smtClean="0"/>
              <a:t>Andra indikationer – </a:t>
            </a:r>
            <a:r>
              <a:rPr lang="sv-SE" b="1" dirty="0" smtClean="0">
                <a:solidFill>
                  <a:srgbClr val="FF0000"/>
                </a:solidFill>
              </a:rPr>
              <a:t>säger det något om brist?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/>
              <a:t>207 kommuner har bostadsbrist (Boverket: BME) </a:t>
            </a:r>
          </a:p>
          <a:p>
            <a:r>
              <a:rPr lang="sv-SE" dirty="0" smtClean="0"/>
              <a:t>Ca 60,000/år behövs framöver (Boverket: Byggbehov)</a:t>
            </a:r>
          </a:p>
          <a:p>
            <a:r>
              <a:rPr lang="sv-SE" dirty="0" smtClean="0"/>
              <a:t>Över 700,000 i Stockholms bostadskö</a:t>
            </a:r>
          </a:p>
        </p:txBody>
      </p:sp>
    </p:spTree>
    <p:extLst>
      <p:ext uri="{BB962C8B-B14F-4D97-AF65-F5344CB8AC3E}">
        <p14:creationId xmlns:p14="http://schemas.microsoft.com/office/powerpoint/2010/main" val="5687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815715" y="-38981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96" y="254660"/>
            <a:ext cx="7552857" cy="673874"/>
          </a:xfrm>
        </p:spPr>
        <p:txBody>
          <a:bodyPr/>
          <a:lstStyle/>
          <a:p>
            <a:r>
              <a:rPr lang="sv-SE" dirty="0"/>
              <a:t>Frukostseminarier – Program hösten 2022</a:t>
            </a:r>
            <a:r>
              <a:rPr lang="sv-SE" sz="2400" dirty="0">
                <a:highlight>
                  <a:srgbClr val="FFFF00"/>
                </a:highlight>
              </a:rPr>
              <a:t/>
            </a:r>
            <a:br>
              <a:rPr lang="sv-SE" sz="2400" dirty="0">
                <a:highlight>
                  <a:srgbClr val="FFFF00"/>
                </a:highlight>
              </a:rPr>
            </a:br>
            <a:endParaRPr lang="sv-SE" sz="2400" dirty="0">
              <a:highlight>
                <a:srgbClr val="FFFF00"/>
              </a:highlight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263" y="1131573"/>
            <a:ext cx="6927452" cy="3612000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16 september	Lantmäteriforskningen vid KTH – från skifteslära till 			fastighetsteknik</a:t>
            </a:r>
          </a:p>
          <a:p>
            <a:pPr marL="0" indent="0">
              <a:buNone/>
            </a:pPr>
            <a:r>
              <a:rPr lang="sv-SE" sz="1400" dirty="0"/>
              <a:t>30 september	WORKSHOP 08.30 – 15.00 på KTH campus</a:t>
            </a:r>
          </a:p>
          <a:p>
            <a:pPr marL="0" indent="0">
              <a:buNone/>
            </a:pPr>
            <a:r>
              <a:rPr lang="sv-SE" sz="1400" dirty="0"/>
              <a:t>14 oktober		Vindkraftsverkens påverkan på fastighetsvärden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FF0000"/>
                </a:solidFill>
              </a:rPr>
              <a:t>28 oktober		Bostadsbrist? – Delar av bostadsbeståndet saknar 			folkbokförda</a:t>
            </a:r>
          </a:p>
          <a:p>
            <a:pPr marL="0" indent="0">
              <a:buNone/>
            </a:pPr>
            <a:r>
              <a:rPr lang="sv-SE" sz="1400" dirty="0"/>
              <a:t>11 november	</a:t>
            </a:r>
            <a:r>
              <a:rPr lang="sv-SE" sz="1400" dirty="0" smtClean="0"/>
              <a:t>Hur </a:t>
            </a:r>
            <a:r>
              <a:rPr lang="sv-SE" sz="1400" dirty="0"/>
              <a:t>värderar bostadsmarknadens kunder grönska?</a:t>
            </a:r>
          </a:p>
          <a:p>
            <a:pPr marL="0" indent="0">
              <a:buNone/>
            </a:pPr>
            <a:r>
              <a:rPr lang="sv-SE" sz="1400" dirty="0"/>
              <a:t>25 november	Ett olösligt problem – tidiga dialoger i planering</a:t>
            </a:r>
          </a:p>
          <a:p>
            <a:pPr marL="0" indent="0">
              <a:buNone/>
            </a:pPr>
            <a:r>
              <a:rPr lang="sv-SE" sz="1400" dirty="0"/>
              <a:t>9 december	Ålderspåverkan på villapriser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8168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6" y="461836"/>
            <a:ext cx="5101820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1410076"/>
            <a:ext cx="3427344" cy="5143500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1410077"/>
            <a:ext cx="3427341" cy="2874366"/>
          </a:xfrm>
        </p:spPr>
        <p:txBody>
          <a:bodyPr/>
          <a:lstStyle/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 smtClean="0"/>
              <a:t>Byggföretagen</a:t>
            </a: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311839-BAB4-4BA4-6B7F-AF924ABA6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45589"/>
          <a:stretch/>
        </p:blipFill>
        <p:spPr>
          <a:xfrm>
            <a:off x="6580423" y="0"/>
            <a:ext cx="25681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0463" y="251751"/>
            <a:ext cx="7753599" cy="907745"/>
          </a:xfrm>
        </p:spPr>
        <p:txBody>
          <a:bodyPr/>
          <a:lstStyle/>
          <a:p>
            <a:r>
              <a:rPr lang="sv-SE" dirty="0" smtClean="0"/>
              <a:t>Forskningsprojekt om bostadsmarknadens problem och möjliga lösningar</a:t>
            </a:r>
            <a:endParaRPr lang="sv-SE" dirty="0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F415FC70-94D7-5446-918A-9FC630BDD80A}"/>
              </a:ext>
            </a:extLst>
          </p:cNvPr>
          <p:cNvSpPr txBox="1">
            <a:spLocks/>
          </p:cNvSpPr>
          <p:nvPr/>
        </p:nvSpPr>
        <p:spPr>
          <a:xfrm>
            <a:off x="570268" y="1892442"/>
            <a:ext cx="3530391" cy="1670890"/>
          </a:xfrm>
          <a:prstGeom prst="rect">
            <a:avLst/>
          </a:prstGeom>
        </p:spPr>
        <p:txBody>
          <a:bodyPr rtlCol="0"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338566" fontAlgn="auto">
              <a:spcAft>
                <a:spcPts val="0"/>
              </a:spcAft>
              <a:buNone/>
              <a:defRPr/>
            </a:pPr>
            <a:r>
              <a:rPr lang="en-GB" dirty="0" smtClean="0"/>
              <a:t>Herman Donner</a:t>
            </a:r>
            <a:br>
              <a:rPr lang="en-GB" dirty="0" smtClean="0"/>
            </a:br>
            <a:r>
              <a:rPr lang="en-GB" dirty="0" smtClean="0"/>
              <a:t>Åke Gunnelin</a:t>
            </a:r>
            <a:br>
              <a:rPr lang="en-GB" dirty="0" smtClean="0"/>
            </a:br>
            <a:r>
              <a:rPr lang="en-GB" dirty="0" smtClean="0"/>
              <a:t>Rosane Hungria Gunnelin</a:t>
            </a:r>
            <a:br>
              <a:rPr lang="en-GB" dirty="0" smtClean="0"/>
            </a:br>
            <a:r>
              <a:rPr lang="en-GB" dirty="0" smtClean="0"/>
              <a:t>Bo Söderberg</a:t>
            </a:r>
            <a:br>
              <a:rPr lang="en-GB" dirty="0" smtClean="0"/>
            </a:br>
            <a:r>
              <a:rPr lang="en-GB" dirty="0" smtClean="0"/>
              <a:t>Ingalill Söderberg</a:t>
            </a:r>
            <a:endParaRPr lang="en-GB" dirty="0"/>
          </a:p>
        </p:txBody>
      </p:sp>
      <p:sp>
        <p:nvSpPr>
          <p:cNvPr id="9" name="textruta 18"/>
          <p:cNvSpPr txBox="1">
            <a:spLocks noChangeArrowheads="1"/>
          </p:cNvSpPr>
          <p:nvPr/>
        </p:nvSpPr>
        <p:spPr bwMode="auto">
          <a:xfrm>
            <a:off x="1594119" y="29785063"/>
            <a:ext cx="18764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v-SE" sz="1800" b="1" dirty="0" smtClean="0"/>
              <a:t>Med </a:t>
            </a:r>
            <a:r>
              <a:rPr lang="en-GB" altLang="sv-SE" sz="1800" b="1" dirty="0" err="1" smtClean="0"/>
              <a:t>forskningsbidrag</a:t>
            </a:r>
            <a:r>
              <a:rPr lang="en-GB" altLang="sv-SE" sz="1800" b="1" dirty="0" smtClean="0"/>
              <a:t> </a:t>
            </a:r>
            <a:r>
              <a:rPr lang="en-GB" altLang="sv-SE" sz="1800" b="1" dirty="0" err="1" smtClean="0"/>
              <a:t>från</a:t>
            </a:r>
            <a:endParaRPr lang="en-GB" altLang="sv-SE" sz="1800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102" y="2402774"/>
            <a:ext cx="3345526" cy="815153"/>
          </a:xfrm>
          <a:prstGeom prst="rect">
            <a:avLst/>
          </a:prstGeom>
        </p:spPr>
      </p:pic>
      <p:sp>
        <p:nvSpPr>
          <p:cNvPr id="11" name="textruta 18"/>
          <p:cNvSpPr txBox="1">
            <a:spLocks noChangeArrowheads="1"/>
          </p:cNvSpPr>
          <p:nvPr/>
        </p:nvSpPr>
        <p:spPr bwMode="auto">
          <a:xfrm>
            <a:off x="4420102" y="1892442"/>
            <a:ext cx="32809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3851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v-SE" sz="1800" dirty="0" smtClean="0"/>
              <a:t>Med</a:t>
            </a:r>
            <a:r>
              <a:rPr lang="en-GB" altLang="sv-SE" sz="1800" b="1" dirty="0" smtClean="0"/>
              <a:t> </a:t>
            </a:r>
            <a:r>
              <a:rPr lang="en-GB" altLang="sv-SE" sz="1800" dirty="0" err="1" smtClean="0"/>
              <a:t>forskningsbidrag</a:t>
            </a:r>
            <a:r>
              <a:rPr lang="en-GB" altLang="sv-SE" sz="1800" b="1" dirty="0" smtClean="0"/>
              <a:t> </a:t>
            </a:r>
            <a:r>
              <a:rPr lang="en-GB" altLang="sv-SE" sz="1800" dirty="0" err="1" smtClean="0"/>
              <a:t>från</a:t>
            </a:r>
            <a:endParaRPr lang="en-GB" altLang="sv-SE" sz="1800" dirty="0"/>
          </a:p>
        </p:txBody>
      </p:sp>
    </p:spTree>
    <p:extLst>
      <p:ext uri="{BB962C8B-B14F-4D97-AF65-F5344CB8AC3E}">
        <p14:creationId xmlns:p14="http://schemas.microsoft.com/office/powerpoint/2010/main" val="16651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41730" y="270000"/>
            <a:ext cx="5346594" cy="519552"/>
          </a:xfrm>
        </p:spPr>
        <p:txBody>
          <a:bodyPr>
            <a:normAutofit/>
          </a:bodyPr>
          <a:lstStyle/>
          <a:p>
            <a:r>
              <a:rPr lang="sv-SE" dirty="0" smtClean="0"/>
              <a:t>Två sorters bostadsbrist i debatten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3353" y="1145109"/>
            <a:ext cx="3563775" cy="1957855"/>
          </a:xfrm>
        </p:spPr>
        <p:txBody>
          <a:bodyPr>
            <a:normAutofit/>
          </a:bodyPr>
          <a:lstStyle/>
          <a:p>
            <a:r>
              <a:rPr lang="sv-SE" b="1" dirty="0" smtClean="0"/>
              <a:t>Brist på bostäder? 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dirty="0" smtClean="0"/>
              <a:t>Räkna bostäder! </a:t>
            </a:r>
          </a:p>
          <a:p>
            <a:r>
              <a:rPr lang="sv-SE" dirty="0" smtClean="0"/>
              <a:t>Jämför med </a:t>
            </a:r>
            <a:br>
              <a:rPr lang="sv-SE" dirty="0" smtClean="0"/>
            </a:br>
            <a:r>
              <a:rPr lang="sv-SE" dirty="0" smtClean="0"/>
              <a:t>antalet hushåll</a:t>
            </a:r>
            <a:br>
              <a:rPr lang="sv-SE" dirty="0" smtClean="0"/>
            </a:br>
            <a:r>
              <a:rPr lang="sv-SE" dirty="0" smtClean="0"/>
              <a:t>andra länder</a:t>
            </a:r>
            <a:br>
              <a:rPr lang="sv-SE" dirty="0" smtClean="0"/>
            </a:br>
            <a:r>
              <a:rPr lang="sv-SE" dirty="0" smtClean="0"/>
              <a:t>någon norm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646950" y="1145109"/>
            <a:ext cx="4137285" cy="2017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smtClean="0"/>
              <a:t>Hushåll har bristfällig bostadssituation?</a:t>
            </a:r>
            <a:r>
              <a:rPr lang="sv-SE" dirty="0" smtClean="0"/>
              <a:t> </a:t>
            </a:r>
          </a:p>
          <a:p>
            <a:r>
              <a:rPr lang="sv-SE" dirty="0" smtClean="0"/>
              <a:t>Räkna hushåll!</a:t>
            </a:r>
          </a:p>
          <a:p>
            <a:r>
              <a:rPr lang="sv-SE" dirty="0" smtClean="0"/>
              <a:t>Jämför med:</a:t>
            </a:r>
            <a:br>
              <a:rPr lang="sv-SE" dirty="0" smtClean="0"/>
            </a:br>
            <a:r>
              <a:rPr lang="sv-SE" dirty="0" smtClean="0"/>
              <a:t>behov</a:t>
            </a:r>
            <a:br>
              <a:rPr lang="sv-SE" dirty="0" smtClean="0"/>
            </a:br>
            <a:r>
              <a:rPr lang="sv-SE" dirty="0" smtClean="0"/>
              <a:t>önskemål</a:t>
            </a:r>
            <a:br>
              <a:rPr lang="sv-SE" dirty="0" smtClean="0"/>
            </a:br>
            <a:r>
              <a:rPr lang="sv-SE" dirty="0" smtClean="0"/>
              <a:t>någon norm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2209185" y="3312826"/>
            <a:ext cx="4768736" cy="150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smtClean="0"/>
              <a:t>Eller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/>
              <a:t>Räkna nånting annat?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0957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49" y="340926"/>
            <a:ext cx="5491244" cy="636104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Delar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beståndet</a:t>
            </a:r>
            <a:r>
              <a:rPr lang="en-US" sz="2000" dirty="0" smtClean="0"/>
              <a:t> </a:t>
            </a:r>
            <a:r>
              <a:rPr lang="en-US" sz="2000" dirty="0" err="1" smtClean="0"/>
              <a:t>saknar</a:t>
            </a:r>
            <a:r>
              <a:rPr lang="en-US" sz="2000" dirty="0" smtClean="0"/>
              <a:t> </a:t>
            </a:r>
            <a:r>
              <a:rPr lang="en-US" sz="2000" dirty="0" err="1" smtClean="0"/>
              <a:t>folkbokförda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7" name="Diagram 3"/>
          <p:cNvGraphicFramePr>
            <a:graphicFrameLocks/>
          </p:cNvGraphicFramePr>
          <p:nvPr>
            <p:extLst/>
          </p:nvPr>
        </p:nvGraphicFramePr>
        <p:xfrm>
          <a:off x="1496291" y="977030"/>
          <a:ext cx="5412952" cy="377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6291" y="4628373"/>
            <a:ext cx="1655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800" dirty="0"/>
              <a:t>Källa: SCB</a:t>
            </a:r>
            <a:endParaRPr lang="pt-BR" sz="800" dirty="0" err="1"/>
          </a:p>
        </p:txBody>
      </p:sp>
    </p:spTree>
    <p:extLst>
      <p:ext uri="{BB962C8B-B14F-4D97-AF65-F5344CB8AC3E}">
        <p14:creationId xmlns:p14="http://schemas.microsoft.com/office/powerpoint/2010/main" val="31906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Vacancy</a:t>
            </a:r>
            <a:r>
              <a:rPr lang="sv-SE" dirty="0" smtClean="0"/>
              <a:t> and underutilization rates, 2019</a:t>
            </a:r>
            <a:endParaRPr lang="sv-S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155031" y="1053967"/>
          <a:ext cx="7360319" cy="3450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141">
                  <a:extLst>
                    <a:ext uri="{9D8B030D-6E8A-4147-A177-3AD203B41FA5}">
                      <a16:colId xmlns:a16="http://schemas.microsoft.com/office/drawing/2014/main" val="1475161769"/>
                    </a:ext>
                  </a:extLst>
                </a:gridCol>
                <a:gridCol w="1024824">
                  <a:extLst>
                    <a:ext uri="{9D8B030D-6E8A-4147-A177-3AD203B41FA5}">
                      <a16:colId xmlns:a16="http://schemas.microsoft.com/office/drawing/2014/main" val="2540842471"/>
                    </a:ext>
                  </a:extLst>
                </a:gridCol>
                <a:gridCol w="1551779">
                  <a:extLst>
                    <a:ext uri="{9D8B030D-6E8A-4147-A177-3AD203B41FA5}">
                      <a16:colId xmlns:a16="http://schemas.microsoft.com/office/drawing/2014/main" val="726081474"/>
                    </a:ext>
                  </a:extLst>
                </a:gridCol>
                <a:gridCol w="1595126">
                  <a:extLst>
                    <a:ext uri="{9D8B030D-6E8A-4147-A177-3AD203B41FA5}">
                      <a16:colId xmlns:a16="http://schemas.microsoft.com/office/drawing/2014/main" val="2706124732"/>
                    </a:ext>
                  </a:extLst>
                </a:gridCol>
                <a:gridCol w="1650449">
                  <a:extLst>
                    <a:ext uri="{9D8B030D-6E8A-4147-A177-3AD203B41FA5}">
                      <a16:colId xmlns:a16="http://schemas.microsoft.com/office/drawing/2014/main" val="1688975078"/>
                    </a:ext>
                  </a:extLst>
                </a:gridCol>
              </a:tblGrid>
              <a:tr h="670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Vacancy</a:t>
                      </a:r>
                      <a:endParaRPr lang="sv-SE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rental units (%)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Underutilization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rental units (%)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Underutilization </a:t>
                      </a:r>
                      <a:r>
                        <a:rPr lang="en-US" sz="1400" dirty="0">
                          <a:effectLst/>
                        </a:rPr>
                        <a:t>cooperatives (%)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Underutilization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single-family houses (%)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extLst>
                  <a:ext uri="{0D108BD9-81ED-4DB2-BD59-A6C34878D82A}">
                    <a16:rowId xmlns:a16="http://schemas.microsoft.com/office/drawing/2014/main" val="687041800"/>
                  </a:ext>
                </a:extLst>
              </a:tr>
              <a:tr h="463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Sweden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10.2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extLst>
                  <a:ext uri="{0D108BD9-81ED-4DB2-BD59-A6C34878D82A}">
                    <a16:rowId xmlns:a16="http://schemas.microsoft.com/office/drawing/2014/main" val="1073927906"/>
                  </a:ext>
                </a:extLst>
              </a:tr>
              <a:tr h="463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Greater </a:t>
                      </a:r>
                      <a:r>
                        <a:rPr lang="en-US" sz="1400" dirty="0" smtClean="0">
                          <a:effectLst/>
                        </a:rPr>
                        <a:t>Stockholm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8.1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extLst>
                  <a:ext uri="{0D108BD9-81ED-4DB2-BD59-A6C34878D82A}">
                    <a16:rowId xmlns:a16="http://schemas.microsoft.com/office/drawing/2014/main" val="3219981841"/>
                  </a:ext>
                </a:extLst>
              </a:tr>
              <a:tr h="463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Greater </a:t>
                      </a:r>
                      <a:r>
                        <a:rPr lang="en-US" sz="1400" dirty="0" err="1" smtClean="0">
                          <a:effectLst/>
                        </a:rPr>
                        <a:t>Göteborg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7.3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7.8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extLst>
                  <a:ext uri="{0D108BD9-81ED-4DB2-BD59-A6C34878D82A}">
                    <a16:rowId xmlns:a16="http://schemas.microsoft.com/office/drawing/2014/main" val="3035248059"/>
                  </a:ext>
                </a:extLst>
              </a:tr>
              <a:tr h="463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Greater Malmö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7.7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8.5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extLst>
                  <a:ext uri="{0D108BD9-81ED-4DB2-BD59-A6C34878D82A}">
                    <a16:rowId xmlns:a16="http://schemas.microsoft.com/office/drawing/2014/main" val="611235126"/>
                  </a:ext>
                </a:extLst>
              </a:tr>
              <a:tr h="463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75 000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8.9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extLst>
                  <a:ext uri="{0D108BD9-81ED-4DB2-BD59-A6C34878D82A}">
                    <a16:rowId xmlns:a16="http://schemas.microsoft.com/office/drawing/2014/main" val="1101035584"/>
                  </a:ext>
                </a:extLst>
              </a:tr>
              <a:tr h="463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75 000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13.7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extLst>
                  <a:ext uri="{0D108BD9-81ED-4DB2-BD59-A6C34878D82A}">
                    <a16:rowId xmlns:a16="http://schemas.microsoft.com/office/drawing/2014/main" val="424295032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ACE5ADF-FC30-448C-80FB-74742C6236C8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6419" y="4532068"/>
            <a:ext cx="1872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Source: SCB.</a:t>
            </a:r>
          </a:p>
        </p:txBody>
      </p:sp>
    </p:spTree>
    <p:extLst>
      <p:ext uri="{BB962C8B-B14F-4D97-AF65-F5344CB8AC3E}">
        <p14:creationId xmlns:p14="http://schemas.microsoft.com/office/powerpoint/2010/main" val="14715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49" y="40044"/>
            <a:ext cx="3293070" cy="465345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91" y="49265"/>
            <a:ext cx="3294507" cy="46554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5ADF-FC30-448C-80FB-74742C6236C8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7591" y="3444949"/>
            <a:ext cx="14739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>
                <a:latin typeface="+mj-lt"/>
              </a:rPr>
              <a:t>Fig. 1a and 1b </a:t>
            </a:r>
          </a:p>
          <a:p>
            <a:r>
              <a:rPr lang="sv-SE" sz="1050" dirty="0">
                <a:latin typeface="+mj-lt"/>
              </a:rPr>
              <a:t>Underutilization rates for </a:t>
            </a:r>
            <a:r>
              <a:rPr lang="sv-SE" sz="1050" dirty="0" err="1">
                <a:latin typeface="+mj-lt"/>
              </a:rPr>
              <a:t>rental</a:t>
            </a:r>
            <a:r>
              <a:rPr lang="sv-SE" sz="1050" dirty="0">
                <a:latin typeface="+mj-lt"/>
              </a:rPr>
              <a:t> </a:t>
            </a:r>
            <a:r>
              <a:rPr lang="sv-SE" sz="1050" dirty="0" err="1">
                <a:latin typeface="+mj-lt"/>
              </a:rPr>
              <a:t>units</a:t>
            </a:r>
            <a:r>
              <a:rPr lang="sv-SE" sz="1050" dirty="0">
                <a:latin typeface="+mj-lt"/>
              </a:rPr>
              <a:t> in all Swedish </a:t>
            </a:r>
            <a:r>
              <a:rPr lang="sv-SE" sz="1050" dirty="0" err="1">
                <a:latin typeface="+mj-lt"/>
              </a:rPr>
              <a:t>municipalities</a:t>
            </a:r>
            <a:r>
              <a:rPr lang="sv-SE" sz="1050" dirty="0">
                <a:latin typeface="+mj-lt"/>
              </a:rPr>
              <a:t> for the </a:t>
            </a:r>
            <a:r>
              <a:rPr lang="sv-SE" sz="1050" dirty="0" err="1">
                <a:latin typeface="+mj-lt"/>
              </a:rPr>
              <a:t>years</a:t>
            </a:r>
            <a:r>
              <a:rPr lang="sv-SE" sz="1050" dirty="0">
                <a:latin typeface="+mj-lt"/>
              </a:rPr>
              <a:t> 2012 (1a) and 2020 (1b).</a:t>
            </a:r>
          </a:p>
        </p:txBody>
      </p:sp>
    </p:spTree>
    <p:extLst>
      <p:ext uri="{BB962C8B-B14F-4D97-AF65-F5344CB8AC3E}">
        <p14:creationId xmlns:p14="http://schemas.microsoft.com/office/powerpoint/2010/main" val="39222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48" y="0"/>
            <a:ext cx="3428999" cy="4845541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Gunnelin, Hungria-Gunnelin &amp; Söderberg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2nd Workshop on Rent Control / DIW Berlin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ACE5ADF-FC30-448C-80FB-74742C6236C8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23" y="0"/>
            <a:ext cx="3428999" cy="48455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96" y="3580769"/>
            <a:ext cx="14739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>
                <a:latin typeface="+mj-lt"/>
              </a:rPr>
              <a:t>Fig. 1b </a:t>
            </a:r>
          </a:p>
          <a:p>
            <a:r>
              <a:rPr lang="sv-SE" sz="1050" dirty="0">
                <a:latin typeface="+mj-lt"/>
              </a:rPr>
              <a:t>Underutilization rates for </a:t>
            </a:r>
            <a:r>
              <a:rPr lang="sv-SE" sz="1050" dirty="0" err="1">
                <a:latin typeface="+mj-lt"/>
              </a:rPr>
              <a:t>rental</a:t>
            </a:r>
            <a:r>
              <a:rPr lang="sv-SE" sz="1050" dirty="0">
                <a:latin typeface="+mj-lt"/>
              </a:rPr>
              <a:t> </a:t>
            </a:r>
            <a:r>
              <a:rPr lang="sv-SE" sz="1050" dirty="0" err="1">
                <a:latin typeface="+mj-lt"/>
              </a:rPr>
              <a:t>units</a:t>
            </a:r>
            <a:r>
              <a:rPr lang="sv-SE" sz="1050" dirty="0">
                <a:latin typeface="+mj-lt"/>
              </a:rPr>
              <a:t> in all Swedish </a:t>
            </a:r>
            <a:r>
              <a:rPr lang="sv-SE" sz="1050" dirty="0" err="1">
                <a:latin typeface="+mj-lt"/>
              </a:rPr>
              <a:t>municipalities</a:t>
            </a:r>
            <a:r>
              <a:rPr lang="sv-SE" sz="1050" dirty="0">
                <a:latin typeface="+mj-lt"/>
              </a:rPr>
              <a:t> for the </a:t>
            </a:r>
            <a:r>
              <a:rPr lang="sv-SE" sz="1050" dirty="0" err="1">
                <a:latin typeface="+mj-lt"/>
              </a:rPr>
              <a:t>year</a:t>
            </a:r>
            <a:r>
              <a:rPr lang="sv-SE" sz="1050" dirty="0">
                <a:latin typeface="+mj-lt"/>
              </a:rPr>
              <a:t> and 2020 (1b).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5327" y="3652538"/>
            <a:ext cx="14400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>
                <a:latin typeface="+mj-lt"/>
              </a:rPr>
              <a:t>Fig. 2</a:t>
            </a:r>
          </a:p>
          <a:p>
            <a:r>
              <a:rPr lang="sv-SE" sz="1050" dirty="0">
                <a:latin typeface="+mj-lt"/>
              </a:rPr>
              <a:t>Median </a:t>
            </a:r>
            <a:r>
              <a:rPr lang="sv-SE" sz="1050" dirty="0" err="1">
                <a:latin typeface="+mj-lt"/>
              </a:rPr>
              <a:t>monthly</a:t>
            </a:r>
            <a:r>
              <a:rPr lang="sv-SE" sz="1050" dirty="0">
                <a:latin typeface="+mj-lt"/>
              </a:rPr>
              <a:t> rent per m2 in SEK for all </a:t>
            </a:r>
            <a:r>
              <a:rPr lang="sv-SE" sz="1050" dirty="0" err="1">
                <a:latin typeface="+mj-lt"/>
              </a:rPr>
              <a:t>municipalities</a:t>
            </a:r>
            <a:r>
              <a:rPr lang="sv-SE" sz="1050" dirty="0">
                <a:latin typeface="+mj-lt"/>
              </a:rPr>
              <a:t> in Sweden for the </a:t>
            </a:r>
            <a:r>
              <a:rPr lang="sv-SE" sz="1050" dirty="0" err="1">
                <a:latin typeface="+mj-lt"/>
              </a:rPr>
              <a:t>year</a:t>
            </a:r>
            <a:r>
              <a:rPr lang="sv-SE" sz="1050" dirty="0">
                <a:latin typeface="+mj-lt"/>
              </a:rPr>
              <a:t> 2020.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84720" y="264872"/>
          <a:ext cx="1832550" cy="39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2019240" imgH="431640" progId="Equation.DSMT4">
                  <p:embed/>
                </p:oleObj>
              </mc:Choice>
              <mc:Fallback>
                <p:oleObj name="Equation" r:id="rId5" imgW="201924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4720" y="264872"/>
                        <a:ext cx="1832550" cy="391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4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11902</TotalTime>
  <Words>561</Words>
  <Application>Microsoft Office PowerPoint</Application>
  <PresentationFormat>On-screen Show (16:9)</PresentationFormat>
  <Paragraphs>140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Systemtypsnitt</vt:lpstr>
      <vt:lpstr>Times New Roman</vt:lpstr>
      <vt:lpstr>KTH_PPT-mall</vt:lpstr>
      <vt:lpstr>Equation</vt:lpstr>
      <vt:lpstr>Bostadsbrist? - Delar av bostadsbeståndet saknar folkbokförda</vt:lpstr>
      <vt:lpstr>Frukostseminarier – Program hösten 2022 </vt:lpstr>
      <vt:lpstr>Initiativtagare till Bostad 2.0</vt:lpstr>
      <vt:lpstr>Forskningsprojekt om bostadsmarknadens problem och möjliga lösningar</vt:lpstr>
      <vt:lpstr>Två sorters bostadsbrist i debatten</vt:lpstr>
      <vt:lpstr>Delar av beståndet saknar folkbokförda </vt:lpstr>
      <vt:lpstr>Vacancy and underutilization rates, 2019</vt:lpstr>
      <vt:lpstr>PowerPoint Presentation</vt:lpstr>
      <vt:lpstr>PowerPoint Presentation</vt:lpstr>
      <vt:lpstr>Hyreslägenheter utan folkbokförda: Kommunerna ställda i rad 2020</vt:lpstr>
      <vt:lpstr>Vilka problem ska lösas? Hur?</vt:lpstr>
      <vt:lpstr>Två sorters bostadsbrist i debatten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Anna Stenberg</cp:lastModifiedBy>
  <cp:revision>597</cp:revision>
  <cp:lastPrinted>2019-09-05T13:47:56Z</cp:lastPrinted>
  <dcterms:created xsi:type="dcterms:W3CDTF">2019-02-11T09:39:15Z</dcterms:created>
  <dcterms:modified xsi:type="dcterms:W3CDTF">2022-10-27T07:23:19Z</dcterms:modified>
</cp:coreProperties>
</file>