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9" r:id="rId2"/>
    <p:sldId id="330" r:id="rId3"/>
    <p:sldId id="305" r:id="rId4"/>
    <p:sldId id="331" r:id="rId5"/>
    <p:sldId id="339" r:id="rId6"/>
    <p:sldId id="333" r:id="rId7"/>
    <p:sldId id="334" r:id="rId8"/>
    <p:sldId id="335" r:id="rId9"/>
    <p:sldId id="338" r:id="rId10"/>
    <p:sldId id="336" r:id="rId11"/>
    <p:sldId id="337" r:id="rId12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4A6"/>
    <a:srgbClr val="D02F80"/>
    <a:srgbClr val="62922E"/>
    <a:srgbClr val="AFC92B"/>
    <a:srgbClr val="D95999"/>
    <a:srgbClr val="5E87C0"/>
    <a:srgbClr val="848489"/>
    <a:srgbClr val="65656C"/>
    <a:srgbClr val="2191C4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10" autoAdjust="0"/>
    <p:restoredTop sz="86220" autoAdjust="0"/>
  </p:normalViewPr>
  <p:slideViewPr>
    <p:cSldViewPr snapToGrid="0">
      <p:cViewPr varScale="1">
        <p:scale>
          <a:sx n="87" d="100"/>
          <a:sy n="87" d="100"/>
        </p:scale>
        <p:origin x="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08/12/2022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2022-12-08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417C881-2E99-E74E-90C7-0F59F15961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4656" y="2346959"/>
            <a:ext cx="3223063" cy="1775336"/>
          </a:xfrm>
        </p:spPr>
        <p:txBody>
          <a:bodyPr/>
          <a:lstStyle/>
          <a:p>
            <a:r>
              <a:rPr lang="sv-SE" dirty="0"/>
              <a:t>Rickard Engström,                     </a:t>
            </a:r>
            <a:r>
              <a:rPr lang="sv-SE" dirty="0" err="1"/>
              <a:t>tekn</a:t>
            </a:r>
            <a:r>
              <a:rPr lang="sv-SE" dirty="0"/>
              <a:t> dr, universitetsadjunkt, KTH</a:t>
            </a:r>
          </a:p>
          <a:p>
            <a:r>
              <a:rPr lang="sv-SE" dirty="0">
                <a:cs typeface="Arial" panose="020B0604020202020204" pitchFamily="34" charset="0"/>
              </a:rPr>
              <a:t>Annina H Persson,            professor, KTH</a:t>
            </a:r>
          </a:p>
          <a:p>
            <a:r>
              <a:rPr lang="sv-SE" dirty="0">
                <a:cs typeface="Arial" panose="020B0604020202020204" pitchFamily="34" charset="0"/>
              </a:rPr>
              <a:t>Gunilla Paulsson,      generaldirektör, FMI</a:t>
            </a:r>
          </a:p>
          <a:p>
            <a:r>
              <a:rPr lang="sv-SE" dirty="0" smtClean="0">
                <a:cs typeface="Arial" panose="020B0604020202020204" pitchFamily="34" charset="0"/>
              </a:rPr>
              <a:t>David Johansson, chef operativa enheten, </a:t>
            </a:r>
            <a:r>
              <a:rPr lang="sv-SE" dirty="0">
                <a:cs typeface="Arial" panose="020B0604020202020204" pitchFamily="34" charset="0"/>
              </a:rPr>
              <a:t>FMI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Moderator: Mats Wilhelmsson, professor, KTH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18D3E5BA-4FD0-A64C-A123-ACE4818BB0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31" y="2400976"/>
            <a:ext cx="3427413" cy="2286727"/>
          </a:xfr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98A0F15-CBE4-9C41-9F71-3019812B89BE}"/>
              </a:ext>
            </a:extLst>
          </p:cNvPr>
          <p:cNvSpPr txBox="1">
            <a:spLocks/>
          </p:cNvSpPr>
          <p:nvPr/>
        </p:nvSpPr>
        <p:spPr>
          <a:xfrm>
            <a:off x="1060463" y="1809348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Bostad 2.0 – Frukostseminarium – 9 december 2022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8207224-5408-9F42-AD9E-ED6DE270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656" y="280935"/>
            <a:ext cx="7795063" cy="1110120"/>
          </a:xfrm>
        </p:spPr>
        <p:txBody>
          <a:bodyPr/>
          <a:lstStyle/>
          <a:p>
            <a:pPr lvl="0">
              <a:defRPr/>
            </a:pPr>
            <a:r>
              <a:rPr lang="sv-SE" sz="2000" dirty="0"/>
              <a:t>Bör regelverk och tillsyn över svenska fastighetsmäklare förändras för att förbättra regelefterlevnaden?</a:t>
            </a:r>
          </a:p>
        </p:txBody>
      </p:sp>
    </p:spTree>
    <p:extLst>
      <p:ext uri="{BB962C8B-B14F-4D97-AF65-F5344CB8AC3E}">
        <p14:creationId xmlns:p14="http://schemas.microsoft.com/office/powerpoint/2010/main" val="11654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Förtroenderubbande verksamhet här </a:t>
            </a:r>
            <a:r>
              <a:rPr lang="sv-SE" dirty="0" smtClean="0"/>
              <a:t>med ”flippers</a:t>
            </a:r>
            <a:r>
              <a:rPr lang="sv-SE" dirty="0" smtClean="0"/>
              <a:t>”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Köpet kopplas till investering, syfte avkastning ”flippers”</a:t>
            </a:r>
          </a:p>
          <a:p>
            <a:r>
              <a:rPr lang="sv-SE" dirty="0" smtClean="0"/>
              <a:t>”flippers” flyttar bostaden mellan segment, förädlar, lyfter genomsnittet</a:t>
            </a:r>
          </a:p>
          <a:p>
            <a:r>
              <a:rPr lang="sv-SE" dirty="0" smtClean="0"/>
              <a:t>Den svenska ”flippern” i relation till internationella</a:t>
            </a:r>
          </a:p>
          <a:p>
            <a:r>
              <a:rPr lang="sv-SE" dirty="0" smtClean="0"/>
              <a:t>Fastighetsmäklarens roll att tillvarata säljarens intresse vad gäller köpeskillingen. </a:t>
            </a:r>
            <a:endParaRPr lang="sv-SE" dirty="0"/>
          </a:p>
          <a:p>
            <a:r>
              <a:rPr lang="sv-SE" dirty="0" smtClean="0"/>
              <a:t>Studien </a:t>
            </a:r>
            <a:r>
              <a:rPr lang="sv-SE" dirty="0" smtClean="0"/>
              <a:t>visar på </a:t>
            </a:r>
            <a:r>
              <a:rPr lang="sv-SE" dirty="0" smtClean="0"/>
              <a:t>täta samband där fastighetsmäklar</a:t>
            </a:r>
            <a:r>
              <a:rPr lang="sv-SE" dirty="0" smtClean="0"/>
              <a:t>e ”ordnar” fram objekt </a:t>
            </a:r>
          </a:p>
          <a:p>
            <a:r>
              <a:rPr lang="sv-SE" i="1" dirty="0" smtClean="0"/>
              <a:t>Vilka incitament finns det för fastighetsmäklaren?</a:t>
            </a:r>
          </a:p>
          <a:p>
            <a:r>
              <a:rPr lang="sv-SE" i="1" dirty="0" smtClean="0"/>
              <a:t>Vad kan man göra för att öka förtroendet? </a:t>
            </a:r>
          </a:p>
          <a:p>
            <a:r>
              <a:rPr lang="sv-SE" i="1" dirty="0" smtClean="0"/>
              <a:t>Karenstid? Vilka konsekvenser?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21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			Lockpriser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Ett 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lockpris innebär i korthet att utgångspriset väsentligt avviker från slutpriset eller väsentligt avviker från den köpeskilling säljaren kan acceptera</a:t>
            </a:r>
            <a:r>
              <a:rPr lang="sv-SE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Stod för drygt 50% av antalet anmälningar 2021</a:t>
            </a:r>
          </a:p>
          <a:p>
            <a:r>
              <a:rPr lang="sv-SE" dirty="0">
                <a:cs typeface="Times New Roman" panose="02020603050405020304" pitchFamily="18" charset="0"/>
              </a:rPr>
              <a:t>Fastighetsmäklaren och </a:t>
            </a:r>
            <a:r>
              <a:rPr lang="sv-SE" dirty="0" smtClean="0">
                <a:cs typeface="Times New Roman" panose="02020603050405020304" pitchFamily="18" charset="0"/>
              </a:rPr>
              <a:t>förtroende</a:t>
            </a:r>
            <a:endParaRPr lang="sv-SE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Incitament för fastighetsmäklaren</a:t>
            </a:r>
          </a:p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Incitament för säljaren</a:t>
            </a:r>
          </a:p>
          <a:p>
            <a:r>
              <a:rPr lang="sv-SE" i="1" dirty="0" smtClean="0">
                <a:latin typeface="+mj-lt"/>
                <a:cs typeface="Times New Roman" panose="02020603050405020304" pitchFamily="18" charset="0"/>
              </a:rPr>
              <a:t>Vad säger teorin?</a:t>
            </a:r>
          </a:p>
          <a:p>
            <a:r>
              <a:rPr lang="sv-SE" i="1" dirty="0" smtClean="0">
                <a:latin typeface="+mj-lt"/>
                <a:cs typeface="Times New Roman" panose="02020603050405020304" pitchFamily="18" charset="0"/>
              </a:rPr>
              <a:t>Lagen är tydlig och hur löser vi detta?</a:t>
            </a:r>
          </a:p>
          <a:p>
            <a:r>
              <a:rPr lang="sv-SE" i="1" dirty="0" smtClean="0">
                <a:latin typeface="+mj-lt"/>
                <a:cs typeface="Times New Roman" panose="02020603050405020304" pitchFamily="18" charset="0"/>
              </a:rPr>
              <a:t>Förslag på bifogad marknadsvärdering. </a:t>
            </a:r>
            <a:r>
              <a:rPr lang="sv-SE" i="1" dirty="0" smtClean="0">
                <a:latin typeface="+mj-lt"/>
                <a:cs typeface="Times New Roman" panose="02020603050405020304" pitchFamily="18" charset="0"/>
              </a:rPr>
              <a:t>Syfte och konsekvenser? Kan krav även ställas på säljaren? Referensobjekt?</a:t>
            </a:r>
            <a:endParaRPr lang="sv-SE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14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C37332-C05A-6D4F-A99E-261FC3B9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r="27835"/>
          <a:stretch/>
        </p:blipFill>
        <p:spPr>
          <a:xfrm>
            <a:off x="7815715" y="-38981"/>
            <a:ext cx="1449654" cy="53225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DB6B753-C725-A74F-BA57-75DFA4E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Frukostseminarier – Program hösten 2022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4BCF37-2C2F-A447-82A9-BEB3793F0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8263" y="1131573"/>
            <a:ext cx="6927452" cy="3612000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16 september	Lantmäteriforskningen vid KTH – från skifteslära till 			fastighetsteknik</a:t>
            </a:r>
          </a:p>
          <a:p>
            <a:pPr marL="0" indent="0">
              <a:buNone/>
            </a:pPr>
            <a:r>
              <a:rPr lang="sv-SE" sz="1400" dirty="0"/>
              <a:t>30 september	WORKSHOP 08.30 – 15.00 på KTH campus</a:t>
            </a:r>
          </a:p>
          <a:p>
            <a:pPr marL="0" indent="0">
              <a:buNone/>
            </a:pPr>
            <a:r>
              <a:rPr lang="sv-SE" sz="1400" dirty="0"/>
              <a:t>14 oktober		Fastigheters effektiva ålder</a:t>
            </a:r>
          </a:p>
          <a:p>
            <a:pPr marL="0" indent="0">
              <a:buNone/>
            </a:pPr>
            <a:r>
              <a:rPr lang="sv-SE" sz="1400" dirty="0"/>
              <a:t>28 oktober		Bostadsbrist? – Delar av bostadsbeståndet saknar 			folkbokförda</a:t>
            </a:r>
          </a:p>
          <a:p>
            <a:pPr marL="0" indent="0">
              <a:buNone/>
            </a:pPr>
            <a:r>
              <a:rPr lang="sv-SE" sz="1400" dirty="0"/>
              <a:t>11 november	Hur värderar bostadsmarknadens kunder grönska?</a:t>
            </a:r>
          </a:p>
          <a:p>
            <a:pPr marL="0" indent="0">
              <a:buNone/>
            </a:pPr>
            <a:r>
              <a:rPr lang="sv-SE" sz="1400" dirty="0"/>
              <a:t>25 november	Ett olösligt problem – tidiga dialoger i planering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FF0000"/>
                </a:solidFill>
              </a:rPr>
              <a:t>9 december	Bör regelverk och tillsyn över svenska fastighetsmäklare  			förändras för att förbättra regelefterlevnaden</a:t>
            </a:r>
            <a:r>
              <a:rPr lang="sv-SE" sz="1400" dirty="0"/>
              <a:t>?</a:t>
            </a:r>
            <a:endParaRPr lang="sv-SE" sz="1400" b="1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8017490-2C21-E21A-0A28-F2669DEE0FFC}"/>
              </a:ext>
            </a:extLst>
          </p:cNvPr>
          <p:cNvSpPr txBox="1"/>
          <p:nvPr/>
        </p:nvSpPr>
        <p:spPr>
          <a:xfrm>
            <a:off x="301557" y="3346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8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9A9E3-1DA9-7A40-BC1D-8BE0D8F7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6" y="461836"/>
            <a:ext cx="5101820" cy="673874"/>
          </a:xfrm>
        </p:spPr>
        <p:txBody>
          <a:bodyPr/>
          <a:lstStyle/>
          <a:p>
            <a:r>
              <a:rPr lang="sv-SE" dirty="0"/>
              <a:t>Initiativtagare till Bostad 2.0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9F00FF-E6EB-4942-BA91-F126C60BE4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9525" y="1410076"/>
            <a:ext cx="3427344" cy="5143500"/>
          </a:xfrm>
        </p:spPr>
        <p:txBody>
          <a:bodyPr/>
          <a:lstStyle/>
          <a:p>
            <a:r>
              <a:rPr lang="sv-SE" dirty="0"/>
              <a:t>Stockholms Stadshus</a:t>
            </a:r>
          </a:p>
          <a:p>
            <a:r>
              <a:rPr lang="sv-SE" dirty="0"/>
              <a:t>SKB</a:t>
            </a:r>
          </a:p>
          <a:p>
            <a:r>
              <a:rPr lang="sv-SE" dirty="0"/>
              <a:t>JM</a:t>
            </a:r>
          </a:p>
          <a:p>
            <a:r>
              <a:rPr lang="sv-SE" dirty="0"/>
              <a:t>OBOS</a:t>
            </a:r>
          </a:p>
          <a:p>
            <a:r>
              <a:rPr lang="sv-SE" dirty="0"/>
              <a:t>Stockholms studentbostäder</a:t>
            </a:r>
          </a:p>
          <a:p>
            <a:r>
              <a:rPr lang="sv-SE" dirty="0"/>
              <a:t>LE Lundbergföretagen</a:t>
            </a:r>
          </a:p>
          <a:p>
            <a:r>
              <a:rPr lang="sv-SE" dirty="0"/>
              <a:t>Svensk Mäklarstatistik</a:t>
            </a:r>
          </a:p>
          <a:p>
            <a:r>
              <a:rPr lang="sv-SE" dirty="0"/>
              <a:t>SABO</a:t>
            </a:r>
          </a:p>
          <a:p>
            <a:r>
              <a:rPr lang="sv-SE" dirty="0"/>
              <a:t>Helsingborgshem </a:t>
            </a:r>
          </a:p>
          <a:p>
            <a:r>
              <a:rPr lang="sv-SE" dirty="0"/>
              <a:t>Wallenstam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FD2D2C-D658-E041-891B-18738FDB6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1951" y="1410077"/>
            <a:ext cx="3427341" cy="2874366"/>
          </a:xfrm>
        </p:spPr>
        <p:txBody>
          <a:bodyPr/>
          <a:lstStyle/>
          <a:p>
            <a:r>
              <a:rPr lang="sv-SE" dirty="0"/>
              <a:t>Einar Mattsson</a:t>
            </a:r>
          </a:p>
          <a:p>
            <a:r>
              <a:rPr lang="sv-SE" dirty="0"/>
              <a:t>NCC</a:t>
            </a:r>
          </a:p>
          <a:p>
            <a:r>
              <a:rPr lang="sv-SE" dirty="0" err="1"/>
              <a:t>Veidekke</a:t>
            </a:r>
            <a:endParaRPr lang="sv-SE" dirty="0"/>
          </a:p>
          <a:p>
            <a:r>
              <a:rPr lang="sv-SE" dirty="0" smtClean="0"/>
              <a:t>Byggföretagen</a:t>
            </a:r>
            <a:endParaRPr lang="sv-SE" dirty="0"/>
          </a:p>
          <a:p>
            <a:r>
              <a:rPr lang="sv-SE" dirty="0" err="1"/>
              <a:t>Willhem</a:t>
            </a:r>
            <a:endParaRPr lang="sv-SE" dirty="0"/>
          </a:p>
          <a:p>
            <a:r>
              <a:rPr lang="sv-SE" dirty="0" err="1"/>
              <a:t>Rikshem</a:t>
            </a:r>
            <a:endParaRPr lang="sv-SE" dirty="0"/>
          </a:p>
          <a:p>
            <a:r>
              <a:rPr lang="sv-SE" dirty="0"/>
              <a:t>HSB</a:t>
            </a:r>
          </a:p>
          <a:p>
            <a:r>
              <a:rPr lang="sv-SE" dirty="0"/>
              <a:t>Hyresgästföreningen</a:t>
            </a:r>
          </a:p>
          <a:p>
            <a:r>
              <a:rPr lang="sv-SE" dirty="0"/>
              <a:t>Skanska</a:t>
            </a:r>
          </a:p>
          <a:p>
            <a:r>
              <a:rPr lang="sv-SE" dirty="0"/>
              <a:t>Fastighetsägarna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A311839-BAB4-4BA4-6B7F-AF924ABA6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r="45589"/>
          <a:stretch/>
        </p:blipFill>
        <p:spPr>
          <a:xfrm>
            <a:off x="6580423" y="0"/>
            <a:ext cx="25681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			Bakgrund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7934 fastighetsmäklare sista oktober 2022</a:t>
            </a:r>
          </a:p>
          <a:p>
            <a:r>
              <a:rPr lang="sv-SE" dirty="0" smtClean="0"/>
              <a:t>82% aktiva 6380 </a:t>
            </a:r>
            <a:r>
              <a:rPr lang="sv-SE" dirty="0" smtClean="0"/>
              <a:t>st. </a:t>
            </a:r>
            <a:endParaRPr lang="sv-SE" dirty="0" smtClean="0"/>
          </a:p>
          <a:p>
            <a:r>
              <a:rPr lang="sv-SE" dirty="0" smtClean="0"/>
              <a:t>46% kvinnor, </a:t>
            </a:r>
            <a:r>
              <a:rPr lang="sv-SE" dirty="0" smtClean="0"/>
              <a:t>utveckling, traditionell utbildning vs uppdragsutbildning</a:t>
            </a:r>
            <a:endParaRPr lang="sv-SE" dirty="0" smtClean="0"/>
          </a:p>
          <a:p>
            <a:r>
              <a:rPr lang="sv-SE" dirty="0" smtClean="0"/>
              <a:t>Ungefär 60% har provisionslön</a:t>
            </a:r>
          </a:p>
          <a:p>
            <a:r>
              <a:rPr lang="sv-SE" dirty="0" smtClean="0"/>
              <a:t>Ungefär 175.000 bostadsaffärer</a:t>
            </a:r>
          </a:p>
          <a:p>
            <a:r>
              <a:rPr lang="sv-SE" dirty="0" smtClean="0"/>
              <a:t>92% av småhus via </a:t>
            </a:r>
            <a:r>
              <a:rPr lang="sv-SE" dirty="0" smtClean="0"/>
              <a:t>fastighetsmäklare</a:t>
            </a:r>
          </a:p>
          <a:p>
            <a:r>
              <a:rPr lang="sv-SE" dirty="0" smtClean="0"/>
              <a:t>Genomsnittligt arvode 1,51 mkr </a:t>
            </a:r>
            <a:r>
              <a:rPr lang="sv-SE" dirty="0" err="1" smtClean="0"/>
              <a:t>ex.moms</a:t>
            </a:r>
            <a:endParaRPr lang="sv-SE" dirty="0" smtClean="0"/>
          </a:p>
          <a:p>
            <a:r>
              <a:rPr lang="sv-SE" dirty="0" smtClean="0"/>
              <a:t>Genomsnittlig lön ca 35.000 kr</a:t>
            </a:r>
          </a:p>
          <a:p>
            <a:r>
              <a:rPr lang="sv-SE" dirty="0" smtClean="0"/>
              <a:t>Hög lönsamhet under pandemin (”stegar”)</a:t>
            </a:r>
          </a:p>
          <a:p>
            <a:r>
              <a:rPr lang="sv-SE" dirty="0" smtClean="0"/>
              <a:t>Professionsutveckling</a:t>
            </a:r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3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Svensk fastighetsmäklare vs internationell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Unik roll som oberoende mellanman</a:t>
            </a:r>
          </a:p>
          <a:p>
            <a:r>
              <a:rPr lang="sv-SE" dirty="0" smtClean="0"/>
              <a:t>Personligt ansvar</a:t>
            </a:r>
          </a:p>
          <a:p>
            <a:r>
              <a:rPr lang="sv-SE" dirty="0" smtClean="0"/>
              <a:t>Omsorgsplikt</a:t>
            </a:r>
          </a:p>
          <a:p>
            <a:r>
              <a:rPr lang="sv-SE" dirty="0" smtClean="0"/>
              <a:t>Rådgivningsplikt</a:t>
            </a:r>
          </a:p>
          <a:p>
            <a:r>
              <a:rPr lang="sv-SE" dirty="0" smtClean="0"/>
              <a:t>Statlig tillsynsmyndighet</a:t>
            </a:r>
          </a:p>
          <a:p>
            <a:r>
              <a:rPr lang="sv-SE" dirty="0" smtClean="0"/>
              <a:t>Branschorganisation</a:t>
            </a:r>
          </a:p>
          <a:p>
            <a:r>
              <a:rPr lang="sv-SE" dirty="0" smtClean="0"/>
              <a:t>Dual Agency</a:t>
            </a:r>
          </a:p>
          <a:p>
            <a:r>
              <a:rPr lang="sv-SE" dirty="0" smtClean="0"/>
              <a:t>Låga relativa arvoden och låg ”</a:t>
            </a:r>
            <a:r>
              <a:rPr lang="sv-SE" dirty="0" err="1" smtClean="0"/>
              <a:t>Time</a:t>
            </a:r>
            <a:r>
              <a:rPr lang="sv-SE" dirty="0" smtClean="0"/>
              <a:t> on Market”</a:t>
            </a:r>
          </a:p>
          <a:p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59251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gör </a:t>
            </a:r>
            <a:r>
              <a:rPr lang="sv-SE" dirty="0" smtClean="0"/>
              <a:t>fastighetsmäklaren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Intag</a:t>
            </a:r>
          </a:p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Prospekt</a:t>
            </a:r>
          </a:p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Visning</a:t>
            </a:r>
          </a:p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Budgivning/förhandling</a:t>
            </a:r>
          </a:p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Kontraktsskrivning</a:t>
            </a:r>
            <a:endParaRPr lang="sv-SE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Tillträde</a:t>
            </a:r>
          </a:p>
          <a:p>
            <a:endParaRPr lang="sv-SE" dirty="0">
              <a:latin typeface="+mj-lt"/>
              <a:cs typeface="Times New Roman" panose="02020603050405020304" pitchFamily="18" charset="0"/>
            </a:endParaRPr>
          </a:p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Övrigt</a:t>
            </a:r>
            <a:endParaRPr lang="sv-SE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63" y="251752"/>
            <a:ext cx="8008722" cy="673874"/>
          </a:xfrm>
        </p:spPr>
        <p:txBody>
          <a:bodyPr/>
          <a:lstStyle/>
          <a:p>
            <a:r>
              <a:rPr lang="sv-SE" dirty="0" smtClean="0">
                <a:cs typeface="Times New Roman" panose="02020603050405020304" pitchFamily="18" charset="0"/>
              </a:rPr>
              <a:t>Forskningsfråga - den oberoende mellanmannen</a:t>
            </a:r>
            <a:endParaRPr lang="sv-SE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Hur 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relaterar svenska fastighetsmäklare till sin roll som oberoende mellanman i relation till regleringen (3 kap. 1 § FML) om att mäklaren ska i allt iaktta ”god fastighetsmäklarsed”? </a:t>
            </a:r>
          </a:p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Finns 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det gemensamma kännetecken hos de </a:t>
            </a:r>
            <a:r>
              <a:rPr lang="sv-SE" dirty="0" smtClean="0">
                <a:latin typeface="+mj-lt"/>
                <a:cs typeface="Times New Roman" panose="02020603050405020304" pitchFamily="18" charset="0"/>
              </a:rPr>
              <a:t>fastighetsmäklare 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som av Fastighetsmäklarinspektionen (FMI) erhåller en disciplinpåföljd (erinran, varning eller återkallelse)? </a:t>
            </a:r>
          </a:p>
          <a:p>
            <a:r>
              <a:rPr lang="sv-SE" dirty="0" smtClean="0">
                <a:latin typeface="+mj-lt"/>
                <a:cs typeface="Times New Roman" panose="02020603050405020304" pitchFamily="18" charset="0"/>
              </a:rPr>
              <a:t>Yrkesrollen 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fastighetsmäklare har utvecklats </a:t>
            </a:r>
            <a:r>
              <a:rPr lang="sv-SE" dirty="0" smtClean="0">
                <a:latin typeface="+mj-lt"/>
                <a:cs typeface="Times New Roman" panose="02020603050405020304" pitchFamily="18" charset="0"/>
              </a:rPr>
              <a:t>över 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tid genom regelverk och kontroll av kompetens och yrkesutövning. Hur kan denna professionsutveckling förstås i en jämförelse mellan två länder med fokus på den svenska fastighetsmäklarens yrkesroll?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65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		</a:t>
            </a:r>
            <a:r>
              <a:rPr lang="sv-SE" dirty="0" smtClean="0"/>
              <a:t> Utbildning bakgrund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15-20</a:t>
            </a:r>
            <a:r>
              <a:rPr lang="sv-SE" dirty="0" smtClean="0"/>
              <a:t>% ej teoretisk utbildning </a:t>
            </a:r>
            <a:endParaRPr lang="sv-SE" dirty="0"/>
          </a:p>
          <a:p>
            <a:r>
              <a:rPr lang="sv-SE" dirty="0" smtClean="0"/>
              <a:t>Krav på </a:t>
            </a:r>
            <a:r>
              <a:rPr lang="sv-SE" dirty="0"/>
              <a:t>teoretisk utbildning applicerades jan 1999</a:t>
            </a:r>
          </a:p>
          <a:p>
            <a:r>
              <a:rPr lang="sv-SE" dirty="0" smtClean="0"/>
              <a:t>Nya krav </a:t>
            </a:r>
            <a:r>
              <a:rPr lang="sv-SE" dirty="0" smtClean="0"/>
              <a:t>från 1 januari </a:t>
            </a:r>
            <a:r>
              <a:rPr lang="sv-SE" dirty="0" smtClean="0"/>
              <a:t>2028 – tre års utbildning och längre tid för praktik</a:t>
            </a:r>
            <a:endParaRPr lang="sv-SE" dirty="0" smtClean="0"/>
          </a:p>
          <a:p>
            <a:r>
              <a:rPr lang="sv-SE" dirty="0" smtClean="0"/>
              <a:t>Förädlad </a:t>
            </a:r>
            <a:r>
              <a:rPr lang="sv-SE" dirty="0"/>
              <a:t>och utvecklad </a:t>
            </a:r>
            <a:r>
              <a:rPr lang="sv-SE" dirty="0" smtClean="0"/>
              <a:t>tjänst, nya </a:t>
            </a:r>
            <a:r>
              <a:rPr lang="sv-SE" dirty="0"/>
              <a:t>lagar har blivit aktuella samt </a:t>
            </a:r>
            <a:r>
              <a:rPr lang="sv-SE" dirty="0" smtClean="0"/>
              <a:t>förändringar</a:t>
            </a:r>
          </a:p>
          <a:p>
            <a:r>
              <a:rPr lang="sv-SE" dirty="0" smtClean="0"/>
              <a:t>Det </a:t>
            </a:r>
            <a:r>
              <a:rPr lang="sv-SE" dirty="0"/>
              <a:t>har inte funnits krav på fortbildning</a:t>
            </a:r>
          </a:p>
          <a:p>
            <a:r>
              <a:rPr lang="sv-SE" dirty="0"/>
              <a:t>Studien visar på fler med påföljden varning för äldre </a:t>
            </a:r>
          </a:p>
          <a:p>
            <a:r>
              <a:rPr lang="sv-SE" dirty="0" smtClean="0"/>
              <a:t>Tillsyn och regelefterlevnad </a:t>
            </a:r>
            <a:r>
              <a:rPr lang="sv-SE" dirty="0"/>
              <a:t>i förhållande till internationella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03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			Utbildning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i="1" dirty="0" smtClean="0"/>
              <a:t>Är det av väsentlighet för uppdragsgivaren att ha kännedom om uppdragstagarens utbildningsbakgrund?</a:t>
            </a:r>
          </a:p>
          <a:p>
            <a:r>
              <a:rPr lang="sv-SE" i="1" dirty="0" smtClean="0"/>
              <a:t>Nya regler om två års högskolestudier till tre års högskolestudier, räcker det?</a:t>
            </a:r>
          </a:p>
          <a:p>
            <a:r>
              <a:rPr lang="sv-SE" i="1" dirty="0" smtClean="0"/>
              <a:t>Vad säger branschorganisationerna om förändrade utbildningskrav?</a:t>
            </a:r>
          </a:p>
          <a:p>
            <a:r>
              <a:rPr lang="sv-SE" i="1" dirty="0" smtClean="0"/>
              <a:t>Skulle olika titlar beroende på utbildning hjälpa konsumenten?</a:t>
            </a:r>
          </a:p>
          <a:p>
            <a:r>
              <a:rPr lang="sv-SE" i="1" dirty="0" smtClean="0"/>
              <a:t>Vid införande av fortbildning: </a:t>
            </a:r>
            <a:r>
              <a:rPr lang="sv-SE" i="1" dirty="0"/>
              <a:t>V</a:t>
            </a:r>
            <a:r>
              <a:rPr lang="sv-SE" i="1" dirty="0" smtClean="0"/>
              <a:t>em avgör innehållet? Vem får ge utbildningen?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480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12630</TotalTime>
  <Words>652</Words>
  <Application>Microsoft Office PowerPoint</Application>
  <PresentationFormat>On-screen Show (16:9)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Systemtypsnitt</vt:lpstr>
      <vt:lpstr>Times New Roman</vt:lpstr>
      <vt:lpstr>KTH_PPT-mall</vt:lpstr>
      <vt:lpstr>Bör regelverk och tillsyn över svenska fastighetsmäklare förändras för att förbättra regelefterlevnaden?</vt:lpstr>
      <vt:lpstr>Frukostseminarier – Program hösten 2022</vt:lpstr>
      <vt:lpstr>Initiativtagare till Bostad 2.0</vt:lpstr>
      <vt:lpstr>   Bakgrund</vt:lpstr>
      <vt:lpstr>Svensk fastighetsmäklare vs internationell</vt:lpstr>
      <vt:lpstr>Vad gör fastighetsmäklaren</vt:lpstr>
      <vt:lpstr>Forskningsfråga - den oberoende mellanmannen</vt:lpstr>
      <vt:lpstr>   Utbildning bakgrund</vt:lpstr>
      <vt:lpstr>   Utbildning</vt:lpstr>
      <vt:lpstr>Förtroenderubbande verksamhet här med ”flippers”</vt:lpstr>
      <vt:lpstr>   Lockpriser  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Rickard Engström</cp:lastModifiedBy>
  <cp:revision>615</cp:revision>
  <cp:lastPrinted>2019-09-05T13:47:56Z</cp:lastPrinted>
  <dcterms:created xsi:type="dcterms:W3CDTF">2019-02-11T09:39:15Z</dcterms:created>
  <dcterms:modified xsi:type="dcterms:W3CDTF">2022-12-09T01:48:58Z</dcterms:modified>
</cp:coreProperties>
</file>