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99" r:id="rId2"/>
    <p:sldId id="330" r:id="rId3"/>
    <p:sldId id="305" r:id="rId4"/>
    <p:sldId id="256" r:id="rId5"/>
    <p:sldId id="257" r:id="rId6"/>
    <p:sldId id="262" r:id="rId7"/>
    <p:sldId id="258" r:id="rId8"/>
    <p:sldId id="259" r:id="rId9"/>
    <p:sldId id="263" r:id="rId10"/>
    <p:sldId id="267" r:id="rId11"/>
    <p:sldId id="264" r:id="rId12"/>
    <p:sldId id="265" r:id="rId13"/>
    <p:sldId id="266" r:id="rId14"/>
    <p:sldId id="260" r:id="rId15"/>
    <p:sldId id="268" r:id="rId16"/>
    <p:sldId id="261" r:id="rId17"/>
  </p:sldIdLst>
  <p:sldSz cx="9144000" cy="5143500" type="screen16x9"/>
  <p:notesSz cx="6858000" cy="9144000"/>
  <p:custDataLst>
    <p:tags r:id="rId2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lin Söderkvist" initials="MS" lastIdx="9" clrIdx="0">
    <p:extLst>
      <p:ext uri="{19B8F6BF-5375-455C-9EA6-DF929625EA0E}">
        <p15:presenceInfo xmlns:p15="http://schemas.microsoft.com/office/powerpoint/2012/main" userId="S-1-5-21-1948194976-2510558922-1916008050-10773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4A6"/>
    <a:srgbClr val="D02F80"/>
    <a:srgbClr val="62922E"/>
    <a:srgbClr val="AFC92B"/>
    <a:srgbClr val="D95999"/>
    <a:srgbClr val="5E87C0"/>
    <a:srgbClr val="848489"/>
    <a:srgbClr val="65656C"/>
    <a:srgbClr val="2191C4"/>
    <a:srgbClr val="D854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10" autoAdjust="0"/>
    <p:restoredTop sz="86228" autoAdjust="0"/>
  </p:normalViewPr>
  <p:slideViewPr>
    <p:cSldViewPr snapToGrid="0">
      <p:cViewPr varScale="1">
        <p:scale>
          <a:sx n="145" d="100"/>
          <a:sy n="145" d="100"/>
        </p:scale>
        <p:origin x="102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Tabell2a!$F$3</c:f>
              <c:strCache>
                <c:ptCount val="1"/>
                <c:pt idx="0">
                  <c:v>värme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Tabell2a!$A$4:$A$10</c:f>
              <c:strCache>
                <c:ptCount val="7"/>
                <c:pt idx="0">
                  <c:v>2020-2021</c:v>
                </c:pt>
                <c:pt idx="1">
                  <c:v>2011-2019</c:v>
                </c:pt>
                <c:pt idx="2">
                  <c:v>2004-2010</c:v>
                </c:pt>
                <c:pt idx="3">
                  <c:v>1995-2003</c:v>
                </c:pt>
                <c:pt idx="4">
                  <c:v>1988-1994</c:v>
                </c:pt>
                <c:pt idx="5">
                  <c:v>1981-1987</c:v>
                </c:pt>
                <c:pt idx="6">
                  <c:v>1971-1980</c:v>
                </c:pt>
              </c:strCache>
            </c:strRef>
          </c:cat>
          <c:val>
            <c:numRef>
              <c:f>Tabell2a!$F$4:$F$10</c:f>
              <c:numCache>
                <c:formatCode>General</c:formatCode>
                <c:ptCount val="7"/>
                <c:pt idx="0">
                  <c:v>524</c:v>
                </c:pt>
                <c:pt idx="1">
                  <c:v>1809</c:v>
                </c:pt>
                <c:pt idx="2">
                  <c:v>1547</c:v>
                </c:pt>
                <c:pt idx="3">
                  <c:v>693</c:v>
                </c:pt>
                <c:pt idx="4">
                  <c:v>75</c:v>
                </c:pt>
                <c:pt idx="5">
                  <c:v>56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45-40D5-B291-171507DB4283}"/>
            </c:ext>
          </c:extLst>
        </c:ser>
        <c:ser>
          <c:idx val="1"/>
          <c:order val="1"/>
          <c:tx>
            <c:strRef>
              <c:f>Tabell2a!$I$3</c:f>
              <c:strCache>
                <c:ptCount val="1"/>
                <c:pt idx="0">
                  <c:v>snitt</c:v>
                </c:pt>
              </c:strCache>
            </c:strRef>
          </c:tx>
          <c:spPr>
            <a:solidFill>
              <a:srgbClr val="D02F80"/>
            </a:solidFill>
            <a:ln>
              <a:noFill/>
            </a:ln>
            <a:effectLst/>
          </c:spPr>
          <c:invertIfNegative val="0"/>
          <c:cat>
            <c:strRef>
              <c:f>Tabell2a!$A$4:$A$10</c:f>
              <c:strCache>
                <c:ptCount val="7"/>
                <c:pt idx="0">
                  <c:v>2020-2021</c:v>
                </c:pt>
                <c:pt idx="1">
                  <c:v>2011-2019</c:v>
                </c:pt>
                <c:pt idx="2">
                  <c:v>2004-2010</c:v>
                </c:pt>
                <c:pt idx="3">
                  <c:v>1995-2003</c:v>
                </c:pt>
                <c:pt idx="4">
                  <c:v>1988-1994</c:v>
                </c:pt>
                <c:pt idx="5">
                  <c:v>1981-1987</c:v>
                </c:pt>
                <c:pt idx="6">
                  <c:v>1971-1980</c:v>
                </c:pt>
              </c:strCache>
            </c:strRef>
          </c:cat>
          <c:val>
            <c:numRef>
              <c:f>Tabell2a!$I$4:$I$10</c:f>
              <c:numCache>
                <c:formatCode>0</c:formatCode>
                <c:ptCount val="7"/>
                <c:pt idx="0">
                  <c:v>312.14285714285717</c:v>
                </c:pt>
                <c:pt idx="1">
                  <c:v>1053.7142857142858</c:v>
                </c:pt>
                <c:pt idx="2">
                  <c:v>681.85714285714289</c:v>
                </c:pt>
                <c:pt idx="3">
                  <c:v>349</c:v>
                </c:pt>
                <c:pt idx="4">
                  <c:v>108.42857142857143</c:v>
                </c:pt>
                <c:pt idx="5">
                  <c:v>81</c:v>
                </c:pt>
                <c:pt idx="6">
                  <c:v>119.28571428571429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45-40D5-B291-171507DB42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023695"/>
        <c:axId val="336019535"/>
      </c:barChart>
      <c:catAx>
        <c:axId val="3360236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36019535"/>
        <c:crosses val="autoZero"/>
        <c:auto val="1"/>
        <c:lblAlgn val="ctr"/>
        <c:lblOffset val="100"/>
        <c:noMultiLvlLbl val="0"/>
      </c:catAx>
      <c:valAx>
        <c:axId val="3360195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360236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Tabell2a!$H$3</c:f>
              <c:strCache>
                <c:ptCount val="1"/>
                <c:pt idx="0">
                  <c:v>avlopp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Tabell2a!$A$4:$A$10</c:f>
              <c:strCache>
                <c:ptCount val="7"/>
                <c:pt idx="0">
                  <c:v>2020-2021</c:v>
                </c:pt>
                <c:pt idx="1">
                  <c:v>2011-2019</c:v>
                </c:pt>
                <c:pt idx="2">
                  <c:v>2004-2010</c:v>
                </c:pt>
                <c:pt idx="3">
                  <c:v>1995-2003</c:v>
                </c:pt>
                <c:pt idx="4">
                  <c:v>1988-1994</c:v>
                </c:pt>
                <c:pt idx="5">
                  <c:v>1981-1987</c:v>
                </c:pt>
                <c:pt idx="6">
                  <c:v>1971-1980</c:v>
                </c:pt>
              </c:strCache>
            </c:strRef>
          </c:cat>
          <c:val>
            <c:numRef>
              <c:f>Tabell2a!$H$4:$H$10</c:f>
              <c:numCache>
                <c:formatCode>General</c:formatCode>
                <c:ptCount val="7"/>
                <c:pt idx="0">
                  <c:v>306</c:v>
                </c:pt>
                <c:pt idx="1">
                  <c:v>654</c:v>
                </c:pt>
                <c:pt idx="2">
                  <c:v>323</c:v>
                </c:pt>
                <c:pt idx="3">
                  <c:v>171</c:v>
                </c:pt>
                <c:pt idx="4">
                  <c:v>88</c:v>
                </c:pt>
                <c:pt idx="5">
                  <c:v>55</c:v>
                </c:pt>
                <c:pt idx="6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10-4FEB-BC4A-54664EA59596}"/>
            </c:ext>
          </c:extLst>
        </c:ser>
        <c:ser>
          <c:idx val="1"/>
          <c:order val="1"/>
          <c:tx>
            <c:strRef>
              <c:f>Tabell2a!$I$3</c:f>
              <c:strCache>
                <c:ptCount val="1"/>
                <c:pt idx="0">
                  <c:v>snitt</c:v>
                </c:pt>
              </c:strCache>
            </c:strRef>
          </c:tx>
          <c:spPr>
            <a:solidFill>
              <a:srgbClr val="D02F80"/>
            </a:solidFill>
            <a:ln>
              <a:noFill/>
            </a:ln>
            <a:effectLst/>
          </c:spPr>
          <c:invertIfNegative val="0"/>
          <c:cat>
            <c:strRef>
              <c:f>Tabell2a!$A$4:$A$10</c:f>
              <c:strCache>
                <c:ptCount val="7"/>
                <c:pt idx="0">
                  <c:v>2020-2021</c:v>
                </c:pt>
                <c:pt idx="1">
                  <c:v>2011-2019</c:v>
                </c:pt>
                <c:pt idx="2">
                  <c:v>2004-2010</c:v>
                </c:pt>
                <c:pt idx="3">
                  <c:v>1995-2003</c:v>
                </c:pt>
                <c:pt idx="4">
                  <c:v>1988-1994</c:v>
                </c:pt>
                <c:pt idx="5">
                  <c:v>1981-1987</c:v>
                </c:pt>
                <c:pt idx="6">
                  <c:v>1971-1980</c:v>
                </c:pt>
              </c:strCache>
            </c:strRef>
          </c:cat>
          <c:val>
            <c:numRef>
              <c:f>Tabell2a!$I$4:$I$10</c:f>
              <c:numCache>
                <c:formatCode>0</c:formatCode>
                <c:ptCount val="7"/>
                <c:pt idx="0">
                  <c:v>312.14285714285717</c:v>
                </c:pt>
                <c:pt idx="1">
                  <c:v>1053.7142857142858</c:v>
                </c:pt>
                <c:pt idx="2">
                  <c:v>681.85714285714289</c:v>
                </c:pt>
                <c:pt idx="3">
                  <c:v>349</c:v>
                </c:pt>
                <c:pt idx="4">
                  <c:v>108.42857142857143</c:v>
                </c:pt>
                <c:pt idx="5">
                  <c:v>81</c:v>
                </c:pt>
                <c:pt idx="6">
                  <c:v>119.28571428571429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10-4FEB-BC4A-54664EA595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666063"/>
        <c:axId val="341676879"/>
      </c:barChart>
      <c:catAx>
        <c:axId val="3416660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41676879"/>
        <c:crosses val="autoZero"/>
        <c:auto val="1"/>
        <c:lblAlgn val="ctr"/>
        <c:lblOffset val="100"/>
        <c:noMultiLvlLbl val="0"/>
      </c:catAx>
      <c:valAx>
        <c:axId val="341676879"/>
        <c:scaling>
          <c:orientation val="minMax"/>
          <c:max val="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416660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'Tabell 3'!$F$4</c:f>
              <c:strCache>
                <c:ptCount val="1"/>
                <c:pt idx="0">
                  <c:v>värme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'Tabell 3'!$A$5:$A$10</c:f>
              <c:strCache>
                <c:ptCount val="6"/>
                <c:pt idx="0">
                  <c:v>mkt bättre</c:v>
                </c:pt>
                <c:pt idx="1">
                  <c:v>bättre</c:v>
                </c:pt>
                <c:pt idx="2">
                  <c:v>normal</c:v>
                </c:pt>
                <c:pt idx="3">
                  <c:v>ngt sämre</c:v>
                </c:pt>
                <c:pt idx="4">
                  <c:v>sämre</c:v>
                </c:pt>
                <c:pt idx="5">
                  <c:v>mkt sämre</c:v>
                </c:pt>
              </c:strCache>
            </c:strRef>
          </c:cat>
          <c:val>
            <c:numRef>
              <c:f>'Tabell 3'!$F$5:$F$10</c:f>
              <c:numCache>
                <c:formatCode>General</c:formatCode>
                <c:ptCount val="6"/>
                <c:pt idx="0">
                  <c:v>82</c:v>
                </c:pt>
                <c:pt idx="1">
                  <c:v>240</c:v>
                </c:pt>
                <c:pt idx="2">
                  <c:v>2136</c:v>
                </c:pt>
                <c:pt idx="3">
                  <c:v>598</c:v>
                </c:pt>
                <c:pt idx="4">
                  <c:v>704</c:v>
                </c:pt>
                <c:pt idx="5">
                  <c:v>838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76-4224-8BC0-BDDFFAAEC652}"/>
            </c:ext>
          </c:extLst>
        </c:ser>
        <c:ser>
          <c:idx val="1"/>
          <c:order val="1"/>
          <c:tx>
            <c:strRef>
              <c:f>'Tabell 3'!$L$4</c:f>
              <c:strCache>
                <c:ptCount val="1"/>
                <c:pt idx="0">
                  <c:v>snitt</c:v>
                </c:pt>
              </c:strCache>
            </c:strRef>
          </c:tx>
          <c:spPr>
            <a:solidFill>
              <a:srgbClr val="D02F80"/>
            </a:solidFill>
            <a:ln>
              <a:noFill/>
            </a:ln>
            <a:effectLst/>
          </c:spPr>
          <c:invertIfNegative val="0"/>
          <c:cat>
            <c:strRef>
              <c:f>'Tabell 3'!$A$5:$A$10</c:f>
              <c:strCache>
                <c:ptCount val="6"/>
                <c:pt idx="0">
                  <c:v>mkt bättre</c:v>
                </c:pt>
                <c:pt idx="1">
                  <c:v>bättre</c:v>
                </c:pt>
                <c:pt idx="2">
                  <c:v>normal</c:v>
                </c:pt>
                <c:pt idx="3">
                  <c:v>ngt sämre</c:v>
                </c:pt>
                <c:pt idx="4">
                  <c:v>sämre</c:v>
                </c:pt>
                <c:pt idx="5">
                  <c:v>mkt sämre</c:v>
                </c:pt>
              </c:strCache>
            </c:strRef>
          </c:cat>
          <c:val>
            <c:numRef>
              <c:f>'Tabell 3'!$L$5:$L$10</c:f>
              <c:numCache>
                <c:formatCode>0</c:formatCode>
                <c:ptCount val="6"/>
                <c:pt idx="0">
                  <c:v>89.1</c:v>
                </c:pt>
                <c:pt idx="1">
                  <c:v>262.60000000000002</c:v>
                </c:pt>
                <c:pt idx="2">
                  <c:v>3005.7</c:v>
                </c:pt>
                <c:pt idx="3">
                  <c:v>1159.5</c:v>
                </c:pt>
                <c:pt idx="4">
                  <c:v>1176.5999999999999</c:v>
                </c:pt>
                <c:pt idx="5">
                  <c:v>847.8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76-4224-8BC0-BDDFFAAEC6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4791455"/>
        <c:axId val="404768159"/>
      </c:barChart>
      <c:catAx>
        <c:axId val="4047914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04768159"/>
        <c:crosses val="autoZero"/>
        <c:auto val="1"/>
        <c:lblAlgn val="ctr"/>
        <c:lblOffset val="100"/>
        <c:noMultiLvlLbl val="0"/>
      </c:catAx>
      <c:valAx>
        <c:axId val="404768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047914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'Tabell 3'!$B$4</c:f>
              <c:strCache>
                <c:ptCount val="1"/>
                <c:pt idx="0">
                  <c:v>tak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'Tabell 3'!$A$5:$A$10</c:f>
              <c:strCache>
                <c:ptCount val="6"/>
                <c:pt idx="0">
                  <c:v>mkt bättre</c:v>
                </c:pt>
                <c:pt idx="1">
                  <c:v>bättre</c:v>
                </c:pt>
                <c:pt idx="2">
                  <c:v>normal</c:v>
                </c:pt>
                <c:pt idx="3">
                  <c:v>ngt sämre</c:v>
                </c:pt>
                <c:pt idx="4">
                  <c:v>sämre</c:v>
                </c:pt>
                <c:pt idx="5">
                  <c:v>mkt sämre</c:v>
                </c:pt>
              </c:strCache>
            </c:strRef>
          </c:cat>
          <c:val>
            <c:numRef>
              <c:f>'Tabell 3'!$B$5:$B$10</c:f>
              <c:numCache>
                <c:formatCode>General</c:formatCode>
                <c:ptCount val="6"/>
                <c:pt idx="0">
                  <c:v>64</c:v>
                </c:pt>
                <c:pt idx="1">
                  <c:v>161</c:v>
                </c:pt>
                <c:pt idx="2">
                  <c:v>1845</c:v>
                </c:pt>
                <c:pt idx="3">
                  <c:v>1063</c:v>
                </c:pt>
                <c:pt idx="4">
                  <c:v>1705</c:v>
                </c:pt>
                <c:pt idx="5">
                  <c:v>1004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5E-4B13-B6F0-138F6CAD5F5B}"/>
            </c:ext>
          </c:extLst>
        </c:ser>
        <c:ser>
          <c:idx val="1"/>
          <c:order val="1"/>
          <c:tx>
            <c:strRef>
              <c:f>'Tabell 3'!$L$4</c:f>
              <c:strCache>
                <c:ptCount val="1"/>
                <c:pt idx="0">
                  <c:v>snitt</c:v>
                </c:pt>
              </c:strCache>
            </c:strRef>
          </c:tx>
          <c:spPr>
            <a:solidFill>
              <a:srgbClr val="D02F80"/>
            </a:solidFill>
            <a:ln>
              <a:noFill/>
            </a:ln>
            <a:effectLst/>
          </c:spPr>
          <c:invertIfNegative val="0"/>
          <c:cat>
            <c:strRef>
              <c:f>'Tabell 3'!$A$5:$A$10</c:f>
              <c:strCache>
                <c:ptCount val="6"/>
                <c:pt idx="0">
                  <c:v>mkt bättre</c:v>
                </c:pt>
                <c:pt idx="1">
                  <c:v>bättre</c:v>
                </c:pt>
                <c:pt idx="2">
                  <c:v>normal</c:v>
                </c:pt>
                <c:pt idx="3">
                  <c:v>ngt sämre</c:v>
                </c:pt>
                <c:pt idx="4">
                  <c:v>sämre</c:v>
                </c:pt>
                <c:pt idx="5">
                  <c:v>mkt sämre</c:v>
                </c:pt>
              </c:strCache>
            </c:strRef>
          </c:cat>
          <c:val>
            <c:numRef>
              <c:f>'Tabell 3'!$L$5:$L$10</c:f>
              <c:numCache>
                <c:formatCode>0</c:formatCode>
                <c:ptCount val="6"/>
                <c:pt idx="0">
                  <c:v>89.1</c:v>
                </c:pt>
                <c:pt idx="1">
                  <c:v>262.60000000000002</c:v>
                </c:pt>
                <c:pt idx="2">
                  <c:v>3005.7</c:v>
                </c:pt>
                <c:pt idx="3">
                  <c:v>1159.5</c:v>
                </c:pt>
                <c:pt idx="4">
                  <c:v>1176.5999999999999</c:v>
                </c:pt>
                <c:pt idx="5">
                  <c:v>847.8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5E-4B13-B6F0-138F6CAD5F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696175"/>
        <c:axId val="318696591"/>
      </c:barChart>
      <c:catAx>
        <c:axId val="318696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18696591"/>
        <c:crosses val="autoZero"/>
        <c:auto val="1"/>
        <c:lblAlgn val="ctr"/>
        <c:lblOffset val="100"/>
        <c:noMultiLvlLbl val="0"/>
      </c:catAx>
      <c:valAx>
        <c:axId val="3186965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186961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Blad2!$C$1</c:f>
              <c:strCache>
                <c:ptCount val="1"/>
                <c:pt idx="0">
                  <c:v>(1)Basmodell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Blad2!$A$2:$A$61</c:f>
              <c:numCache>
                <c:formatCode>General</c:formatCode>
                <c:ptCount val="6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</c:numCache>
            </c:numRef>
          </c:cat>
          <c:val>
            <c:numRef>
              <c:f>Blad2!$C$2:$C$61</c:f>
              <c:numCache>
                <c:formatCode>General</c:formatCode>
                <c:ptCount val="60"/>
                <c:pt idx="0">
                  <c:v>-1.78711E-3</c:v>
                </c:pt>
                <c:pt idx="1">
                  <c:v>-3.56844E-3</c:v>
                </c:pt>
                <c:pt idx="2">
                  <c:v>-5.3439899999999999E-3</c:v>
                </c:pt>
                <c:pt idx="3">
                  <c:v>-7.1137599999999994E-3</c:v>
                </c:pt>
                <c:pt idx="4">
                  <c:v>-8.8777500000000002E-3</c:v>
                </c:pt>
                <c:pt idx="5">
                  <c:v>-1.063596E-2</c:v>
                </c:pt>
                <c:pt idx="6">
                  <c:v>-1.2388389999999999E-2</c:v>
                </c:pt>
                <c:pt idx="7">
                  <c:v>-1.413504E-2</c:v>
                </c:pt>
                <c:pt idx="8">
                  <c:v>-1.587591E-2</c:v>
                </c:pt>
                <c:pt idx="9">
                  <c:v>-1.7610999999999998E-2</c:v>
                </c:pt>
                <c:pt idx="10">
                  <c:v>-1.9340309999999999E-2</c:v>
                </c:pt>
                <c:pt idx="11">
                  <c:v>-2.106384E-2</c:v>
                </c:pt>
                <c:pt idx="12">
                  <c:v>-2.2781589999999997E-2</c:v>
                </c:pt>
                <c:pt idx="13">
                  <c:v>-2.4493559999999998E-2</c:v>
                </c:pt>
                <c:pt idx="14">
                  <c:v>-2.6199749999999997E-2</c:v>
                </c:pt>
                <c:pt idx="15">
                  <c:v>-2.790016E-2</c:v>
                </c:pt>
                <c:pt idx="16">
                  <c:v>-2.9594789999999999E-2</c:v>
                </c:pt>
                <c:pt idx="17">
                  <c:v>-3.1283640000000001E-2</c:v>
                </c:pt>
                <c:pt idx="18">
                  <c:v>-3.2966709999999996E-2</c:v>
                </c:pt>
                <c:pt idx="19">
                  <c:v>-3.4644000000000001E-2</c:v>
                </c:pt>
                <c:pt idx="20">
                  <c:v>-3.6315509999999995E-2</c:v>
                </c:pt>
                <c:pt idx="21">
                  <c:v>-3.7981239999999999E-2</c:v>
                </c:pt>
                <c:pt idx="22">
                  <c:v>-3.964119E-2</c:v>
                </c:pt>
                <c:pt idx="23">
                  <c:v>-4.1295359999999996E-2</c:v>
                </c:pt>
                <c:pt idx="24">
                  <c:v>-4.2943749999999996E-2</c:v>
                </c:pt>
                <c:pt idx="25">
                  <c:v>-4.4586359999999998E-2</c:v>
                </c:pt>
                <c:pt idx="26">
                  <c:v>-4.6223189999999997E-2</c:v>
                </c:pt>
                <c:pt idx="27">
                  <c:v>-4.7854239999999999E-2</c:v>
                </c:pt>
                <c:pt idx="28">
                  <c:v>-4.9479509999999997E-2</c:v>
                </c:pt>
                <c:pt idx="29">
                  <c:v>-5.1098999999999999E-2</c:v>
                </c:pt>
                <c:pt idx="30">
                  <c:v>-5.2712709999999996E-2</c:v>
                </c:pt>
                <c:pt idx="31">
                  <c:v>-5.4320639999999996E-2</c:v>
                </c:pt>
                <c:pt idx="32">
                  <c:v>-5.592279E-2</c:v>
                </c:pt>
                <c:pt idx="33">
                  <c:v>-5.751916E-2</c:v>
                </c:pt>
                <c:pt idx="34">
                  <c:v>-5.9109749999999996E-2</c:v>
                </c:pt>
                <c:pt idx="35">
                  <c:v>-6.0694559999999995E-2</c:v>
                </c:pt>
                <c:pt idx="36">
                  <c:v>-6.2273589999999997E-2</c:v>
                </c:pt>
                <c:pt idx="37">
                  <c:v>-6.3846840000000002E-2</c:v>
                </c:pt>
                <c:pt idx="38">
                  <c:v>-6.5414310000000003E-2</c:v>
                </c:pt>
                <c:pt idx="39">
                  <c:v>-6.6975999999999994E-2</c:v>
                </c:pt>
                <c:pt idx="40">
                  <c:v>-6.8531910000000001E-2</c:v>
                </c:pt>
                <c:pt idx="41">
                  <c:v>-7.0082039999999998E-2</c:v>
                </c:pt>
                <c:pt idx="42">
                  <c:v>-7.1626389999999998E-2</c:v>
                </c:pt>
                <c:pt idx="43">
                  <c:v>-7.3164960000000001E-2</c:v>
                </c:pt>
                <c:pt idx="44">
                  <c:v>-7.4697749999999993E-2</c:v>
                </c:pt>
                <c:pt idx="45">
                  <c:v>-7.6224760000000003E-2</c:v>
                </c:pt>
                <c:pt idx="46">
                  <c:v>-7.7745990000000001E-2</c:v>
                </c:pt>
                <c:pt idx="47">
                  <c:v>-7.9261440000000002E-2</c:v>
                </c:pt>
                <c:pt idx="48">
                  <c:v>-8.0771109999999993E-2</c:v>
                </c:pt>
                <c:pt idx="49">
                  <c:v>-8.2275000000000001E-2</c:v>
                </c:pt>
                <c:pt idx="50">
                  <c:v>-8.3773109999999998E-2</c:v>
                </c:pt>
                <c:pt idx="51">
                  <c:v>-8.5265439999999998E-2</c:v>
                </c:pt>
                <c:pt idx="52">
                  <c:v>-8.6751990000000001E-2</c:v>
                </c:pt>
                <c:pt idx="53">
                  <c:v>-8.8232759999999993E-2</c:v>
                </c:pt>
                <c:pt idx="54">
                  <c:v>-8.9707750000000003E-2</c:v>
                </c:pt>
                <c:pt idx="55">
                  <c:v>-9.1176960000000001E-2</c:v>
                </c:pt>
                <c:pt idx="56">
                  <c:v>-9.2640389999999989E-2</c:v>
                </c:pt>
                <c:pt idx="57">
                  <c:v>-9.4098039999999994E-2</c:v>
                </c:pt>
                <c:pt idx="58">
                  <c:v>-9.5549910000000002E-2</c:v>
                </c:pt>
                <c:pt idx="59">
                  <c:v>-9.6995999999999999E-2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71-4FE3-B9CF-0DF387E18249}"/>
            </c:ext>
          </c:extLst>
        </c:ser>
        <c:ser>
          <c:idx val="1"/>
          <c:order val="1"/>
          <c:tx>
            <c:strRef>
              <c:f>Blad2!$D$1</c:f>
              <c:strCache>
                <c:ptCount val="1"/>
                <c:pt idx="0">
                  <c:v>(3) Effektiv ålder</c:v>
                </c:pt>
              </c:strCache>
            </c:strRef>
          </c:tx>
          <c:spPr>
            <a:ln w="28575" cap="rnd">
              <a:solidFill>
                <a:srgbClr val="D02F80"/>
              </a:solidFill>
              <a:round/>
            </a:ln>
            <a:effectLst/>
          </c:spPr>
          <c:marker>
            <c:symbol val="none"/>
          </c:marker>
          <c:cat>
            <c:numRef>
              <c:f>Blad2!$A$2:$A$61</c:f>
              <c:numCache>
                <c:formatCode>General</c:formatCode>
                <c:ptCount val="6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</c:numCache>
            </c:numRef>
          </c:cat>
          <c:val>
            <c:numRef>
              <c:f>Blad2!$D$2:$D$61</c:f>
              <c:numCache>
                <c:formatCode>General</c:formatCode>
                <c:ptCount val="60"/>
                <c:pt idx="0">
                  <c:v>7.4269999999999996E-3</c:v>
                </c:pt>
                <c:pt idx="1">
                  <c:v>1.4248E-2</c:v>
                </c:pt>
                <c:pt idx="2">
                  <c:v>2.0462999999999999E-2</c:v>
                </c:pt>
                <c:pt idx="3">
                  <c:v>2.6071999999999998E-2</c:v>
                </c:pt>
                <c:pt idx="4">
                  <c:v>3.1074999999999998E-2</c:v>
                </c:pt>
                <c:pt idx="5">
                  <c:v>3.5471999999999997E-2</c:v>
                </c:pt>
                <c:pt idx="6">
                  <c:v>3.9262999999999999E-2</c:v>
                </c:pt>
                <c:pt idx="7">
                  <c:v>4.2448E-2</c:v>
                </c:pt>
                <c:pt idx="8">
                  <c:v>4.5026999999999998E-2</c:v>
                </c:pt>
                <c:pt idx="9">
                  <c:v>4.6999999999999993E-2</c:v>
                </c:pt>
                <c:pt idx="10">
                  <c:v>4.8366999999999993E-2</c:v>
                </c:pt>
                <c:pt idx="11">
                  <c:v>4.9127999999999998E-2</c:v>
                </c:pt>
                <c:pt idx="12">
                  <c:v>4.9283E-2</c:v>
                </c:pt>
                <c:pt idx="13">
                  <c:v>4.8832E-2</c:v>
                </c:pt>
                <c:pt idx="14">
                  <c:v>4.7774999999999998E-2</c:v>
                </c:pt>
                <c:pt idx="15">
                  <c:v>4.6112E-2</c:v>
                </c:pt>
                <c:pt idx="16">
                  <c:v>4.3843000000000007E-2</c:v>
                </c:pt>
                <c:pt idx="17">
                  <c:v>4.0967999999999991E-2</c:v>
                </c:pt>
                <c:pt idx="18">
                  <c:v>3.7487000000000006E-2</c:v>
                </c:pt>
                <c:pt idx="19">
                  <c:v>3.3399999999999985E-2</c:v>
                </c:pt>
                <c:pt idx="20">
                  <c:v>2.870700000000001E-2</c:v>
                </c:pt>
                <c:pt idx="21">
                  <c:v>2.3407999999999984E-2</c:v>
                </c:pt>
                <c:pt idx="22">
                  <c:v>1.7503000000000019E-2</c:v>
                </c:pt>
                <c:pt idx="23">
                  <c:v>1.0992000000000002E-2</c:v>
                </c:pt>
                <c:pt idx="24">
                  <c:v>3.8750000000000173E-3</c:v>
                </c:pt>
                <c:pt idx="25">
                  <c:v>-3.8479999999999903E-3</c:v>
                </c:pt>
                <c:pt idx="26">
                  <c:v>-1.2176999999999993E-2</c:v>
                </c:pt>
                <c:pt idx="27">
                  <c:v>-2.1111999999999992E-2</c:v>
                </c:pt>
                <c:pt idx="28">
                  <c:v>-3.0652999999999958E-2</c:v>
                </c:pt>
                <c:pt idx="29">
                  <c:v>-4.0800000000000003E-2</c:v>
                </c:pt>
                <c:pt idx="30">
                  <c:v>-5.155299999999996E-2</c:v>
                </c:pt>
                <c:pt idx="31">
                  <c:v>-6.2911999999999996E-2</c:v>
                </c:pt>
                <c:pt idx="32">
                  <c:v>-7.4877000000000027E-2</c:v>
                </c:pt>
                <c:pt idx="33">
                  <c:v>-8.744799999999997E-2</c:v>
                </c:pt>
                <c:pt idx="34">
                  <c:v>-0.10062499999999996</c:v>
                </c:pt>
                <c:pt idx="35">
                  <c:v>-0.11440800000000001</c:v>
                </c:pt>
                <c:pt idx="36">
                  <c:v>-0.12879699999999999</c:v>
                </c:pt>
                <c:pt idx="37">
                  <c:v>-0.14379199999999998</c:v>
                </c:pt>
                <c:pt idx="38">
                  <c:v>-0.15939299999999995</c:v>
                </c:pt>
                <c:pt idx="39">
                  <c:v>-0.17560000000000003</c:v>
                </c:pt>
                <c:pt idx="40">
                  <c:v>-0.192413</c:v>
                </c:pt>
                <c:pt idx="41">
                  <c:v>-0.20983199999999996</c:v>
                </c:pt>
                <c:pt idx="42">
                  <c:v>-0.22785699999999992</c:v>
                </c:pt>
                <c:pt idx="43">
                  <c:v>-0.24648800000000004</c:v>
                </c:pt>
                <c:pt idx="44">
                  <c:v>-0.26572499999999999</c:v>
                </c:pt>
                <c:pt idx="45">
                  <c:v>-0.28556799999999993</c:v>
                </c:pt>
                <c:pt idx="46">
                  <c:v>-0.30601699999999998</c:v>
                </c:pt>
                <c:pt idx="47">
                  <c:v>-0.32707199999999997</c:v>
                </c:pt>
                <c:pt idx="48">
                  <c:v>-0.34873300000000002</c:v>
                </c:pt>
                <c:pt idx="49">
                  <c:v>-0.37099999999999994</c:v>
                </c:pt>
                <c:pt idx="50">
                  <c:v>-0.39387300000000003</c:v>
                </c:pt>
                <c:pt idx="51">
                  <c:v>-0.41735199999999995</c:v>
                </c:pt>
                <c:pt idx="52">
                  <c:v>-0.44143699999999997</c:v>
                </c:pt>
                <c:pt idx="53">
                  <c:v>-0.46612799999999999</c:v>
                </c:pt>
                <c:pt idx="54">
                  <c:v>-0.49142500000000006</c:v>
                </c:pt>
                <c:pt idx="55">
                  <c:v>-0.51732800000000001</c:v>
                </c:pt>
                <c:pt idx="56">
                  <c:v>-0.5438369999999999</c:v>
                </c:pt>
                <c:pt idx="57">
                  <c:v>-0.5709519999999999</c:v>
                </c:pt>
                <c:pt idx="58">
                  <c:v>-0.59867300000000001</c:v>
                </c:pt>
                <c:pt idx="59">
                  <c:v>-0.627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71-4FE3-B9CF-0DF387E182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67599"/>
        <c:axId val="11790895"/>
      </c:lineChart>
      <c:catAx>
        <c:axId val="117675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790895"/>
        <c:crosses val="autoZero"/>
        <c:auto val="1"/>
        <c:lblAlgn val="ctr"/>
        <c:lblOffset val="100"/>
        <c:noMultiLvlLbl val="0"/>
      </c:catAx>
      <c:valAx>
        <c:axId val="117908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7675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Blad1!$C$1</c:f>
              <c:strCache>
                <c:ptCount val="1"/>
                <c:pt idx="0">
                  <c:v>(1) -1939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Blad1!$A$2:$A$61</c:f>
              <c:numCache>
                <c:formatCode>General</c:formatCode>
                <c:ptCount val="6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</c:numCache>
            </c:numRef>
          </c:cat>
          <c:val>
            <c:numRef>
              <c:f>Blad1!$C$2:$C$61</c:f>
              <c:numCache>
                <c:formatCode>General</c:formatCode>
                <c:ptCount val="60"/>
                <c:pt idx="0">
                  <c:v>1.8667999999999997E-2</c:v>
                </c:pt>
                <c:pt idx="1">
                  <c:v>3.6271999999999999E-2</c:v>
                </c:pt>
                <c:pt idx="2">
                  <c:v>5.2811999999999998E-2</c:v>
                </c:pt>
                <c:pt idx="3">
                  <c:v>6.8287999999999988E-2</c:v>
                </c:pt>
                <c:pt idx="4">
                  <c:v>8.2699999999999982E-2</c:v>
                </c:pt>
                <c:pt idx="5">
                  <c:v>9.6047999999999994E-2</c:v>
                </c:pt>
                <c:pt idx="6">
                  <c:v>0.10833199999999998</c:v>
                </c:pt>
                <c:pt idx="7">
                  <c:v>0.11955199999999999</c:v>
                </c:pt>
                <c:pt idx="8">
                  <c:v>0.12970799999999999</c:v>
                </c:pt>
                <c:pt idx="9">
                  <c:v>0.13879999999999998</c:v>
                </c:pt>
                <c:pt idx="10">
                  <c:v>0.14682799999999996</c:v>
                </c:pt>
                <c:pt idx="11">
                  <c:v>0.15379199999999998</c:v>
                </c:pt>
                <c:pt idx="12">
                  <c:v>0.159692</c:v>
                </c:pt>
                <c:pt idx="13">
                  <c:v>0.16452799999999998</c:v>
                </c:pt>
                <c:pt idx="14">
                  <c:v>0.16829999999999998</c:v>
                </c:pt>
                <c:pt idx="15">
                  <c:v>0.17100799999999997</c:v>
                </c:pt>
                <c:pt idx="16">
                  <c:v>0.17265199999999997</c:v>
                </c:pt>
                <c:pt idx="17">
                  <c:v>0.17323199999999994</c:v>
                </c:pt>
                <c:pt idx="18">
                  <c:v>0.17274799999999996</c:v>
                </c:pt>
                <c:pt idx="19">
                  <c:v>0.17119999999999994</c:v>
                </c:pt>
                <c:pt idx="20">
                  <c:v>0.16858799999999993</c:v>
                </c:pt>
                <c:pt idx="21">
                  <c:v>0.16491199999999995</c:v>
                </c:pt>
                <c:pt idx="22">
                  <c:v>0.16017199999999993</c:v>
                </c:pt>
                <c:pt idx="23">
                  <c:v>0.15436799999999995</c:v>
                </c:pt>
                <c:pt idx="24">
                  <c:v>0.14749999999999996</c:v>
                </c:pt>
                <c:pt idx="25">
                  <c:v>0.13956799999999997</c:v>
                </c:pt>
                <c:pt idx="26">
                  <c:v>0.13057199999999997</c:v>
                </c:pt>
                <c:pt idx="27">
                  <c:v>0.12051199999999995</c:v>
                </c:pt>
                <c:pt idx="28">
                  <c:v>0.10938799999999993</c:v>
                </c:pt>
                <c:pt idx="29">
                  <c:v>9.7199999999999953E-2</c:v>
                </c:pt>
                <c:pt idx="30">
                  <c:v>8.3947999999999912E-2</c:v>
                </c:pt>
                <c:pt idx="31">
                  <c:v>6.9631999999999916E-2</c:v>
                </c:pt>
                <c:pt idx="32">
                  <c:v>5.4251999999999856E-2</c:v>
                </c:pt>
                <c:pt idx="33">
                  <c:v>3.7807999999999953E-2</c:v>
                </c:pt>
                <c:pt idx="34">
                  <c:v>2.0299999999999874E-2</c:v>
                </c:pt>
                <c:pt idx="35">
                  <c:v>1.7279999999998408E-3</c:v>
                </c:pt>
                <c:pt idx="36">
                  <c:v>-1.7908000000000146E-2</c:v>
                </c:pt>
                <c:pt idx="37">
                  <c:v>-3.8608000000000087E-2</c:v>
                </c:pt>
                <c:pt idx="38">
                  <c:v>-6.0372000000000092E-2</c:v>
                </c:pt>
                <c:pt idx="39">
                  <c:v>-8.3200000000000163E-2</c:v>
                </c:pt>
                <c:pt idx="40">
                  <c:v>-0.10709200000000019</c:v>
                </c:pt>
                <c:pt idx="41">
                  <c:v>-0.13204800000000017</c:v>
                </c:pt>
                <c:pt idx="42">
                  <c:v>-0.15806800000000021</c:v>
                </c:pt>
                <c:pt idx="43">
                  <c:v>-0.18515200000000009</c:v>
                </c:pt>
                <c:pt idx="44">
                  <c:v>-0.21330000000000027</c:v>
                </c:pt>
                <c:pt idx="45">
                  <c:v>-0.24251200000000017</c:v>
                </c:pt>
                <c:pt idx="46">
                  <c:v>-0.27278800000000025</c:v>
                </c:pt>
                <c:pt idx="47">
                  <c:v>-0.30412800000000018</c:v>
                </c:pt>
                <c:pt idx="48">
                  <c:v>-0.33653200000000016</c:v>
                </c:pt>
                <c:pt idx="49">
                  <c:v>-0.37000000000000011</c:v>
                </c:pt>
                <c:pt idx="50">
                  <c:v>-0.40453200000000022</c:v>
                </c:pt>
                <c:pt idx="51">
                  <c:v>-0.44012800000000007</c:v>
                </c:pt>
                <c:pt idx="52">
                  <c:v>-0.47678800000000021</c:v>
                </c:pt>
                <c:pt idx="53">
                  <c:v>-0.51451200000000008</c:v>
                </c:pt>
                <c:pt idx="54">
                  <c:v>-0.55330000000000035</c:v>
                </c:pt>
                <c:pt idx="55">
                  <c:v>-0.59315200000000012</c:v>
                </c:pt>
                <c:pt idx="56">
                  <c:v>-0.6340680000000003</c:v>
                </c:pt>
                <c:pt idx="57">
                  <c:v>-0.6760480000000002</c:v>
                </c:pt>
                <c:pt idx="58">
                  <c:v>-0.71909200000000029</c:v>
                </c:pt>
                <c:pt idx="59">
                  <c:v>-0.7632000000000001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E9-439F-963F-96F1659A208A}"/>
            </c:ext>
          </c:extLst>
        </c:ser>
        <c:ser>
          <c:idx val="1"/>
          <c:order val="1"/>
          <c:tx>
            <c:strRef>
              <c:f>Blad1!$D$1</c:f>
              <c:strCache>
                <c:ptCount val="1"/>
                <c:pt idx="0">
                  <c:v>(2) 1940-1964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Blad1!$A$2:$A$61</c:f>
              <c:numCache>
                <c:formatCode>General</c:formatCode>
                <c:ptCount val="6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</c:numCache>
            </c:numRef>
          </c:cat>
          <c:val>
            <c:numRef>
              <c:f>Blad1!$D$2:$D$61</c:f>
              <c:numCache>
                <c:formatCode>General</c:formatCode>
                <c:ptCount val="60"/>
                <c:pt idx="0">
                  <c:v>5.3639999999999998E-3</c:v>
                </c:pt>
                <c:pt idx="1">
                  <c:v>1.0195999999999998E-2</c:v>
                </c:pt>
                <c:pt idx="2">
                  <c:v>1.4495999999999998E-2</c:v>
                </c:pt>
                <c:pt idx="3">
                  <c:v>1.8263999999999999E-2</c:v>
                </c:pt>
                <c:pt idx="4">
                  <c:v>2.1499999999999998E-2</c:v>
                </c:pt>
                <c:pt idx="5">
                  <c:v>2.4203999999999996E-2</c:v>
                </c:pt>
                <c:pt idx="6">
                  <c:v>2.6376E-2</c:v>
                </c:pt>
                <c:pt idx="7">
                  <c:v>2.8015999999999996E-2</c:v>
                </c:pt>
                <c:pt idx="8">
                  <c:v>2.912399999999999E-2</c:v>
                </c:pt>
                <c:pt idx="9">
                  <c:v>2.9699999999999994E-2</c:v>
                </c:pt>
                <c:pt idx="10">
                  <c:v>2.9744E-2</c:v>
                </c:pt>
                <c:pt idx="11">
                  <c:v>2.925599999999999E-2</c:v>
                </c:pt>
                <c:pt idx="12">
                  <c:v>2.823599999999999E-2</c:v>
                </c:pt>
                <c:pt idx="13">
                  <c:v>2.6683999999999999E-2</c:v>
                </c:pt>
                <c:pt idx="14">
                  <c:v>2.4599999999999997E-2</c:v>
                </c:pt>
                <c:pt idx="15">
                  <c:v>2.198399999999999E-2</c:v>
                </c:pt>
                <c:pt idx="16">
                  <c:v>1.8835999999999992E-2</c:v>
                </c:pt>
                <c:pt idx="17">
                  <c:v>1.5155999999999975E-2</c:v>
                </c:pt>
                <c:pt idx="18">
                  <c:v>1.0943999999999995E-2</c:v>
                </c:pt>
                <c:pt idx="19">
                  <c:v>6.1999999999999833E-3</c:v>
                </c:pt>
                <c:pt idx="20">
                  <c:v>9.2399999999998039E-4</c:v>
                </c:pt>
                <c:pt idx="21">
                  <c:v>-4.8839999999999995E-3</c:v>
                </c:pt>
                <c:pt idx="22">
                  <c:v>-1.1224000000000012E-2</c:v>
                </c:pt>
                <c:pt idx="23">
                  <c:v>-1.8096000000000029E-2</c:v>
                </c:pt>
                <c:pt idx="24">
                  <c:v>-2.5500000000000023E-2</c:v>
                </c:pt>
                <c:pt idx="25">
                  <c:v>-3.3436000000000021E-2</c:v>
                </c:pt>
                <c:pt idx="26">
                  <c:v>-4.1904000000000025E-2</c:v>
                </c:pt>
                <c:pt idx="27">
                  <c:v>-5.0904000000000005E-2</c:v>
                </c:pt>
                <c:pt idx="28">
                  <c:v>-6.0436000000000017E-2</c:v>
                </c:pt>
                <c:pt idx="29">
                  <c:v>-7.0500000000000007E-2</c:v>
                </c:pt>
                <c:pt idx="30">
                  <c:v>-8.1096000000000029E-2</c:v>
                </c:pt>
                <c:pt idx="31">
                  <c:v>-9.2224000000000028E-2</c:v>
                </c:pt>
                <c:pt idx="32">
                  <c:v>-0.10388400000000006</c:v>
                </c:pt>
                <c:pt idx="33">
                  <c:v>-0.11607600000000001</c:v>
                </c:pt>
                <c:pt idx="34">
                  <c:v>-0.12880000000000005</c:v>
                </c:pt>
                <c:pt idx="35">
                  <c:v>-0.14205600000000007</c:v>
                </c:pt>
                <c:pt idx="36">
                  <c:v>-0.15584400000000004</c:v>
                </c:pt>
                <c:pt idx="37">
                  <c:v>-0.17016400000000001</c:v>
                </c:pt>
                <c:pt idx="38">
                  <c:v>-0.18501600000000001</c:v>
                </c:pt>
                <c:pt idx="39">
                  <c:v>-0.20040000000000005</c:v>
                </c:pt>
                <c:pt idx="40">
                  <c:v>-0.21631600000000006</c:v>
                </c:pt>
                <c:pt idx="41">
                  <c:v>-0.23276400000000005</c:v>
                </c:pt>
                <c:pt idx="42">
                  <c:v>-0.24974400000000008</c:v>
                </c:pt>
                <c:pt idx="43">
                  <c:v>-0.26725599999999999</c:v>
                </c:pt>
                <c:pt idx="44">
                  <c:v>-0.28530000000000011</c:v>
                </c:pt>
                <c:pt idx="45">
                  <c:v>-0.30387600000000003</c:v>
                </c:pt>
                <c:pt idx="46">
                  <c:v>-0.3229840000000001</c:v>
                </c:pt>
                <c:pt idx="47">
                  <c:v>-0.3426240000000001</c:v>
                </c:pt>
                <c:pt idx="48">
                  <c:v>-0.36279600000000006</c:v>
                </c:pt>
                <c:pt idx="49">
                  <c:v>-0.38350000000000006</c:v>
                </c:pt>
                <c:pt idx="50">
                  <c:v>-0.4047360000000001</c:v>
                </c:pt>
                <c:pt idx="51">
                  <c:v>-0.42650400000000005</c:v>
                </c:pt>
                <c:pt idx="52">
                  <c:v>-0.44880400000000004</c:v>
                </c:pt>
                <c:pt idx="53">
                  <c:v>-0.47163600000000006</c:v>
                </c:pt>
                <c:pt idx="54">
                  <c:v>-0.49500000000000011</c:v>
                </c:pt>
                <c:pt idx="55">
                  <c:v>-0.51889600000000002</c:v>
                </c:pt>
                <c:pt idx="56">
                  <c:v>-0.54332400000000014</c:v>
                </c:pt>
                <c:pt idx="57">
                  <c:v>-0.56828400000000001</c:v>
                </c:pt>
                <c:pt idx="58">
                  <c:v>-0.59377600000000008</c:v>
                </c:pt>
                <c:pt idx="59">
                  <c:v>-0.61980000000000002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E9-439F-963F-96F1659A208A}"/>
            </c:ext>
          </c:extLst>
        </c:ser>
        <c:ser>
          <c:idx val="2"/>
          <c:order val="2"/>
          <c:tx>
            <c:strRef>
              <c:f>Blad1!$E$1</c:f>
              <c:strCache>
                <c:ptCount val="1"/>
                <c:pt idx="0">
                  <c:v>(3) 1965-1974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Blad1!$A$2:$A$61</c:f>
              <c:numCache>
                <c:formatCode>General</c:formatCode>
                <c:ptCount val="6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</c:numCache>
            </c:numRef>
          </c:cat>
          <c:val>
            <c:numRef>
              <c:f>Blad1!$E$2:$E$61</c:f>
              <c:numCache>
                <c:formatCode>General</c:formatCode>
                <c:ptCount val="60"/>
                <c:pt idx="0">
                  <c:v>2.8929999999999997E-3</c:v>
                </c:pt>
                <c:pt idx="1">
                  <c:v>5.372E-3</c:v>
                </c:pt>
                <c:pt idx="2">
                  <c:v>7.4369999999999992E-3</c:v>
                </c:pt>
                <c:pt idx="3">
                  <c:v>9.0879999999999989E-3</c:v>
                </c:pt>
                <c:pt idx="4">
                  <c:v>1.0325000000000001E-2</c:v>
                </c:pt>
                <c:pt idx="5">
                  <c:v>1.1147999999999998E-2</c:v>
                </c:pt>
                <c:pt idx="6">
                  <c:v>1.1557000000000001E-2</c:v>
                </c:pt>
                <c:pt idx="7">
                  <c:v>1.1552E-2</c:v>
                </c:pt>
                <c:pt idx="8">
                  <c:v>1.1132999999999997E-2</c:v>
                </c:pt>
                <c:pt idx="9">
                  <c:v>1.03E-2</c:v>
                </c:pt>
                <c:pt idx="10">
                  <c:v>9.0529999999999985E-3</c:v>
                </c:pt>
                <c:pt idx="11">
                  <c:v>7.3919999999999993E-3</c:v>
                </c:pt>
                <c:pt idx="12">
                  <c:v>5.3169999999999953E-3</c:v>
                </c:pt>
                <c:pt idx="13">
                  <c:v>2.8280000000000041E-3</c:v>
                </c:pt>
                <c:pt idx="14">
                  <c:v>-7.4999999999998679E-5</c:v>
                </c:pt>
                <c:pt idx="15">
                  <c:v>-3.3919999999999992E-3</c:v>
                </c:pt>
                <c:pt idx="16">
                  <c:v>-7.1229999999999974E-3</c:v>
                </c:pt>
                <c:pt idx="17">
                  <c:v>-1.1268000000000007E-2</c:v>
                </c:pt>
                <c:pt idx="18">
                  <c:v>-1.5827000000000001E-2</c:v>
                </c:pt>
                <c:pt idx="19">
                  <c:v>-2.0799999999999999E-2</c:v>
                </c:pt>
                <c:pt idx="20">
                  <c:v>-2.6187000000000002E-2</c:v>
                </c:pt>
                <c:pt idx="21">
                  <c:v>-3.1988000000000003E-2</c:v>
                </c:pt>
                <c:pt idx="22">
                  <c:v>-3.8202999999999987E-2</c:v>
                </c:pt>
                <c:pt idx="23">
                  <c:v>-4.4831999999999997E-2</c:v>
                </c:pt>
                <c:pt idx="24">
                  <c:v>-5.1874999999999991E-2</c:v>
                </c:pt>
                <c:pt idx="25">
                  <c:v>-5.933200000000001E-2</c:v>
                </c:pt>
                <c:pt idx="26">
                  <c:v>-6.7202999999999985E-2</c:v>
                </c:pt>
                <c:pt idx="27">
                  <c:v>-7.5487999999999986E-2</c:v>
                </c:pt>
                <c:pt idx="28">
                  <c:v>-8.4186999999999998E-2</c:v>
                </c:pt>
                <c:pt idx="29">
                  <c:v>-9.3299999999999994E-2</c:v>
                </c:pt>
                <c:pt idx="30">
                  <c:v>-0.102827</c:v>
                </c:pt>
                <c:pt idx="31">
                  <c:v>-0.11276799999999999</c:v>
                </c:pt>
                <c:pt idx="32">
                  <c:v>-0.12312299999999998</c:v>
                </c:pt>
                <c:pt idx="33">
                  <c:v>-0.13389199999999998</c:v>
                </c:pt>
                <c:pt idx="34">
                  <c:v>-0.14507500000000001</c:v>
                </c:pt>
                <c:pt idx="35">
                  <c:v>-0.15667200000000003</c:v>
                </c:pt>
                <c:pt idx="36">
                  <c:v>-0.168683</c:v>
                </c:pt>
                <c:pt idx="37">
                  <c:v>-0.18110799999999999</c:v>
                </c:pt>
                <c:pt idx="38">
                  <c:v>-0.19394699999999998</c:v>
                </c:pt>
                <c:pt idx="39">
                  <c:v>-0.2072</c:v>
                </c:pt>
                <c:pt idx="40">
                  <c:v>-0.22086699999999998</c:v>
                </c:pt>
                <c:pt idx="41">
                  <c:v>-0.23494799999999999</c:v>
                </c:pt>
                <c:pt idx="42">
                  <c:v>-0.249443</c:v>
                </c:pt>
                <c:pt idx="43">
                  <c:v>-0.26435200000000003</c:v>
                </c:pt>
                <c:pt idx="44">
                  <c:v>-0.27967500000000001</c:v>
                </c:pt>
                <c:pt idx="45">
                  <c:v>-0.29541199999999995</c:v>
                </c:pt>
                <c:pt idx="46">
                  <c:v>-0.31156299999999998</c:v>
                </c:pt>
                <c:pt idx="47">
                  <c:v>-0.32812799999999998</c:v>
                </c:pt>
                <c:pt idx="48">
                  <c:v>-0.34510699999999994</c:v>
                </c:pt>
                <c:pt idx="49">
                  <c:v>-0.36249999999999993</c:v>
                </c:pt>
                <c:pt idx="50">
                  <c:v>-0.38030699999999995</c:v>
                </c:pt>
                <c:pt idx="51">
                  <c:v>-0.39852799999999999</c:v>
                </c:pt>
                <c:pt idx="52">
                  <c:v>-0.41716299999999995</c:v>
                </c:pt>
                <c:pt idx="53">
                  <c:v>-0.43621199999999993</c:v>
                </c:pt>
                <c:pt idx="54">
                  <c:v>-0.45567499999999994</c:v>
                </c:pt>
                <c:pt idx="55">
                  <c:v>-0.47555199999999997</c:v>
                </c:pt>
                <c:pt idx="56">
                  <c:v>-0.49584300000000003</c:v>
                </c:pt>
                <c:pt idx="57">
                  <c:v>-0.51654800000000001</c:v>
                </c:pt>
                <c:pt idx="58">
                  <c:v>-0.5376669999999999</c:v>
                </c:pt>
                <c:pt idx="59">
                  <c:v>-0.55919999999999992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E9-439F-963F-96F1659A208A}"/>
            </c:ext>
          </c:extLst>
        </c:ser>
        <c:ser>
          <c:idx val="3"/>
          <c:order val="3"/>
          <c:tx>
            <c:strRef>
              <c:f>Blad1!$F$1</c:f>
              <c:strCache>
                <c:ptCount val="1"/>
                <c:pt idx="0">
                  <c:v>(4) 1975-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Blad1!$A$2:$A$61</c:f>
              <c:numCache>
                <c:formatCode>General</c:formatCode>
                <c:ptCount val="6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</c:numCache>
            </c:numRef>
          </c:cat>
          <c:val>
            <c:numRef>
              <c:f>Blad1!$F$2:$F$61</c:f>
              <c:numCache>
                <c:formatCode>General</c:formatCode>
                <c:ptCount val="60"/>
                <c:pt idx="0">
                  <c:v>4.816E-3</c:v>
                </c:pt>
                <c:pt idx="1">
                  <c:v>9.1640000000000003E-3</c:v>
                </c:pt>
                <c:pt idx="2">
                  <c:v>1.3044E-2</c:v>
                </c:pt>
                <c:pt idx="3">
                  <c:v>1.6455999999999998E-2</c:v>
                </c:pt>
                <c:pt idx="4">
                  <c:v>1.9399999999999997E-2</c:v>
                </c:pt>
                <c:pt idx="5">
                  <c:v>2.1876E-2</c:v>
                </c:pt>
                <c:pt idx="6">
                  <c:v>2.3883999999999999E-2</c:v>
                </c:pt>
                <c:pt idx="7">
                  <c:v>2.5423999999999999E-2</c:v>
                </c:pt>
                <c:pt idx="8">
                  <c:v>2.6495999999999999E-2</c:v>
                </c:pt>
                <c:pt idx="9">
                  <c:v>2.7099999999999996E-2</c:v>
                </c:pt>
                <c:pt idx="10">
                  <c:v>2.7235999999999996E-2</c:v>
                </c:pt>
                <c:pt idx="11">
                  <c:v>2.6904000000000004E-2</c:v>
                </c:pt>
                <c:pt idx="12">
                  <c:v>2.6104000000000002E-2</c:v>
                </c:pt>
                <c:pt idx="13">
                  <c:v>2.4835999999999997E-2</c:v>
                </c:pt>
                <c:pt idx="14">
                  <c:v>2.3099999999999996E-2</c:v>
                </c:pt>
                <c:pt idx="15">
                  <c:v>2.0895999999999998E-2</c:v>
                </c:pt>
                <c:pt idx="16">
                  <c:v>1.822399999999999E-2</c:v>
                </c:pt>
                <c:pt idx="17">
                  <c:v>1.5084E-2</c:v>
                </c:pt>
                <c:pt idx="18">
                  <c:v>1.1476E-2</c:v>
                </c:pt>
                <c:pt idx="19">
                  <c:v>7.3999999999999899E-3</c:v>
                </c:pt>
                <c:pt idx="20">
                  <c:v>2.8559999999999974E-3</c:v>
                </c:pt>
                <c:pt idx="21">
                  <c:v>-2.1560000000000051E-3</c:v>
                </c:pt>
                <c:pt idx="22">
                  <c:v>-7.6360000000000039E-3</c:v>
                </c:pt>
                <c:pt idx="23">
                  <c:v>-1.3583999999999985E-2</c:v>
                </c:pt>
                <c:pt idx="24">
                  <c:v>-1.999999999999999E-2</c:v>
                </c:pt>
                <c:pt idx="25">
                  <c:v>-2.6883999999999991E-2</c:v>
                </c:pt>
                <c:pt idx="26">
                  <c:v>-3.4235999999999989E-2</c:v>
                </c:pt>
                <c:pt idx="27">
                  <c:v>-4.205600000000001E-2</c:v>
                </c:pt>
                <c:pt idx="28">
                  <c:v>-5.0344E-2</c:v>
                </c:pt>
                <c:pt idx="29">
                  <c:v>-5.9100000000000014E-2</c:v>
                </c:pt>
                <c:pt idx="30">
                  <c:v>-6.8323999999999996E-2</c:v>
                </c:pt>
                <c:pt idx="31">
                  <c:v>-7.8016000000000002E-2</c:v>
                </c:pt>
                <c:pt idx="32">
                  <c:v>-8.8176000000000004E-2</c:v>
                </c:pt>
                <c:pt idx="33">
                  <c:v>-9.8804000000000031E-2</c:v>
                </c:pt>
                <c:pt idx="34">
                  <c:v>-0.10990000000000003</c:v>
                </c:pt>
                <c:pt idx="35">
                  <c:v>-0.12146399999999999</c:v>
                </c:pt>
                <c:pt idx="36">
                  <c:v>-0.13349600000000003</c:v>
                </c:pt>
                <c:pt idx="37">
                  <c:v>-0.14599599999999999</c:v>
                </c:pt>
                <c:pt idx="38">
                  <c:v>-0.15896400000000002</c:v>
                </c:pt>
                <c:pt idx="39">
                  <c:v>-0.17240000000000003</c:v>
                </c:pt>
                <c:pt idx="40">
                  <c:v>-0.186304</c:v>
                </c:pt>
                <c:pt idx="41">
                  <c:v>-0.20067599999999999</c:v>
                </c:pt>
                <c:pt idx="42">
                  <c:v>-0.21551600000000001</c:v>
                </c:pt>
                <c:pt idx="43">
                  <c:v>-0.230824</c:v>
                </c:pt>
                <c:pt idx="44">
                  <c:v>-0.24660000000000001</c:v>
                </c:pt>
                <c:pt idx="45">
                  <c:v>-0.26284399999999997</c:v>
                </c:pt>
                <c:pt idx="46">
                  <c:v>-0.27955600000000003</c:v>
                </c:pt>
                <c:pt idx="47">
                  <c:v>-0.29673599999999994</c:v>
                </c:pt>
                <c:pt idx="48">
                  <c:v>-0.31438399999999994</c:v>
                </c:pt>
                <c:pt idx="49">
                  <c:v>-0.33249999999999996</c:v>
                </c:pt>
                <c:pt idx="50">
                  <c:v>-0.35108400000000001</c:v>
                </c:pt>
                <c:pt idx="51">
                  <c:v>-0.37013599999999997</c:v>
                </c:pt>
                <c:pt idx="52">
                  <c:v>-0.38965599999999995</c:v>
                </c:pt>
                <c:pt idx="53">
                  <c:v>-0.40964399999999995</c:v>
                </c:pt>
                <c:pt idx="54">
                  <c:v>-0.43009999999999998</c:v>
                </c:pt>
                <c:pt idx="55">
                  <c:v>-0.45102400000000004</c:v>
                </c:pt>
                <c:pt idx="56">
                  <c:v>-0.472416</c:v>
                </c:pt>
                <c:pt idx="57">
                  <c:v>-0.49427599999999999</c:v>
                </c:pt>
                <c:pt idx="58">
                  <c:v>-0.51660400000000006</c:v>
                </c:pt>
                <c:pt idx="59">
                  <c:v>-0.5394000000000001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DE9-439F-963F-96F1659A2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9410351"/>
        <c:axId val="2119408687"/>
      </c:lineChart>
      <c:catAx>
        <c:axId val="2119410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119408687"/>
        <c:crosses val="autoZero"/>
        <c:auto val="1"/>
        <c:lblAlgn val="ctr"/>
        <c:lblOffset val="100"/>
        <c:noMultiLvlLbl val="0"/>
      </c:catAx>
      <c:valAx>
        <c:axId val="21194086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1194103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60A68EE-FC1D-154D-B0B2-8F10538CA1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4D638D7-DEA4-1247-A9EB-8982C7537D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82C1D7-B25D-44E6-A2D0-D10D1D9E6077}" type="datetimeFigureOut">
              <a:rPr lang="en-GB"/>
              <a:pPr>
                <a:defRPr/>
              </a:pPr>
              <a:t>19/01/2023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D4AEC7E-9E0A-F348-8BEB-360ABEA852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838CD8-B67A-DE4B-9D64-CF9FD9C9A6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538062-B7CA-4502-88E7-928089303C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253AAA87-6F70-2F43-9A3C-FA3D36237E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5F49FED-13B4-B74A-AF1E-0B5D3706DE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D4C97F-02FF-434B-8EAA-0F723077CD05}" type="datetimeFigureOut">
              <a:rPr lang="sv-SE"/>
              <a:pPr>
                <a:defRPr/>
              </a:pPr>
              <a:t>2023-01-19</a:t>
            </a:fld>
            <a:endParaRPr lang="sv-SE"/>
          </a:p>
        </p:txBody>
      </p:sp>
      <p:sp>
        <p:nvSpPr>
          <p:cNvPr id="4" name="Platshållare för bildobjekt 3">
            <a:extLst>
              <a:ext uri="{FF2B5EF4-FFF2-40B4-BE49-F238E27FC236}">
                <a16:creationId xmlns:a16="http://schemas.microsoft.com/office/drawing/2014/main" id="{4730BF3B-6153-7140-AD57-ECE26CA8AB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>
            <a:extLst>
              <a:ext uri="{FF2B5EF4-FFF2-40B4-BE49-F238E27FC236}">
                <a16:creationId xmlns:a16="http://schemas.microsoft.com/office/drawing/2014/main" id="{5D978D40-EB87-4440-802D-12F96A06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429AAB-B1EE-6F47-B4D7-E30F7E497A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43AB95-16A5-8F4F-9927-6A8C0839FD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811775-299A-4959-BF5A-5DFB3E75F6A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C2E0D84A-3EC1-DD40-8DA6-147FB563C3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D9708450-9178-2141-98CC-ED5077AF0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E9331F4D-CFBF-B743-B11A-1C8047D3CFBE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A58F791A-AC82-4241-9571-C01F81F86836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upp 13">
              <a:extLst>
                <a:ext uri="{FF2B5EF4-FFF2-40B4-BE49-F238E27FC236}">
                  <a16:creationId xmlns:a16="http://schemas.microsoft.com/office/drawing/2014/main" id="{8947ABFC-334D-4740-BE63-0A994ACCB7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C1F2ABF-FD0A-7047-8941-99E4FF67871B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9F776FDA-E8EC-9045-BD9F-45209E3A805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7024E031-C178-924F-A947-E6AB347889C7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C9F9DC5-A524-D145-9011-37CC11C6EC20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4829C5F-978F-D747-8E8C-862213367E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2B47CF5B-7594-274E-B9E9-81D1789F4950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D1A397B8-832C-BE46-B490-8871281D0DD6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DE1FD1AF-8E22-CE4C-B838-C310A32D367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1DC6E4F4-0565-C244-8DCD-B715E7E69CD9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5" name="Grupp 14">
              <a:extLst>
                <a:ext uri="{FF2B5EF4-FFF2-40B4-BE49-F238E27FC236}">
                  <a16:creationId xmlns:a16="http://schemas.microsoft.com/office/drawing/2014/main" id="{40184570-8C9F-D547-BFCF-47EDE34BEAB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61EED33-3876-6C46-A702-773D24B265C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4D8A9A53-2174-6D4A-BBB7-03CDEA7B382A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3EF5D968-9105-C94D-BE78-C3D31395CC25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EC212671-72CA-9245-919A-6FA7C159FA15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A60D9C3-D2EA-4D42-87B8-128A9096F2C9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E94F348-690F-E540-9093-1C49199F26C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0F47886B-9D67-8945-B978-E3C38999542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B6E087E5-ED56-1F44-AB4D-4E5DC58625B2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FEAE9DDC-8E15-554D-A9F9-32C9FD82130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6" name="Grupp 15">
              <a:extLst>
                <a:ext uri="{FF2B5EF4-FFF2-40B4-BE49-F238E27FC236}">
                  <a16:creationId xmlns:a16="http://schemas.microsoft.com/office/drawing/2014/main" id="{BBD191D5-8184-A045-B6FE-5411D0DCF5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8DFBCE1C-D3B2-5F49-A340-D59567749FA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1A697A31-3F22-3D42-AAC2-3D75D7AB397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1533B9DF-99E0-F148-98DF-1AE4E0DCB22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C0994CB-1562-C84A-BC07-C3E433681627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1C45B92F-660A-FE46-AB66-EC8D8127EEE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6BFB85B6-8991-7A40-9E36-70642CC3997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DA01DD59-2BF2-D44E-92BC-D4F5118FF53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44860E-CE54-C645-8C96-DCC0027B3850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040B73E1-2341-A342-9BFA-9F9DC4E47D90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C01C7D92-822D-F247-888A-51CDBE3208C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65FEDA4E-E961-0D49-94DF-571AD02244A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9E90C081-1629-9147-9B51-6494A7B4DB18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EEB32951-A8BB-ED4E-BAAB-C0E1FE85F8EB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A8A807A-65D9-C54E-98D6-5949FCEA8DFA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C94C2C1C-9987-A64A-A424-C3C8AAF83EAE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BA62EF01-C788-684D-AEAC-5899616A01B7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F52962C9-79CF-D24A-AFEF-4F2634BF4BF0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CF48E26C-2B9A-4442-BC4B-E4588287A02E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6" name="Rektangel 25">
                <a:extLst>
                  <a:ext uri="{FF2B5EF4-FFF2-40B4-BE49-F238E27FC236}">
                    <a16:creationId xmlns:a16="http://schemas.microsoft.com/office/drawing/2014/main" id="{C0DCEE72-5D28-C148-828F-B74EE134472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23" name="Rak 122">
            <a:extLst>
              <a:ext uri="{FF2B5EF4-FFF2-40B4-BE49-F238E27FC236}">
                <a16:creationId xmlns:a16="http://schemas.microsoft.com/office/drawing/2014/main" id="{5097A8E5-A6B9-EE40-A302-C6CF112729E0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6"/>
          <p:cNvSpPr>
            <a:spLocks noChangeShapeType="1"/>
          </p:cNvSpPr>
          <p:nvPr/>
        </p:nvSpPr>
        <p:spPr bwMode="gray">
          <a:xfrm>
            <a:off x="-1376363" y="4197350"/>
            <a:ext cx="0" cy="0"/>
          </a:xfrm>
          <a:prstGeom prst="line">
            <a:avLst/>
          </a:prstGeom>
          <a:noFill/>
          <a:ln w="3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3" name="AutoShape 14"/>
          <p:cNvSpPr>
            <a:spLocks noChangeAspect="1" noChangeArrowheads="1" noTextEdit="1"/>
          </p:cNvSpPr>
          <p:nvPr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5" name="Bildobjekt 1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8051" y="333780"/>
            <a:ext cx="1381125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Bildobjekt 18">
            <a:extLst>
              <a:ext uri="{FF2B5EF4-FFF2-40B4-BE49-F238E27FC236}">
                <a16:creationId xmlns:a16="http://schemas.microsoft.com/office/drawing/2014/main" id="{9818D67E-72BB-EF4D-8650-DA1146FF8B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p 14">
            <a:extLst>
              <a:ext uri="{FF2B5EF4-FFF2-40B4-BE49-F238E27FC236}">
                <a16:creationId xmlns:a16="http://schemas.microsoft.com/office/drawing/2014/main" id="{0863DBC1-93FB-FC4F-8A6E-D08EB15A346A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5016C568-ADC6-B448-9875-EC43010139E3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15EAD1A5-2C50-F14C-A922-42AECE9F76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25FD33E-FA80-8E47-89FC-DCCC2A3C2D1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8F10E0A5-B8EE-BE47-BC4E-24E1DDB174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28EFCF7D-6529-C142-93C9-90598C42E62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9AF22970-B936-314A-824B-D4DF2AC4B85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60A421F4-0D3B-8043-8234-162B9DF4AEA4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2DB35B1D-2369-204C-9135-78149F46965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F51D08D7-925E-C84D-8090-F610717A86D9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E8F003AD-FABE-EE4D-BA89-B2742335EC11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id="{ABB6F5C6-C885-7942-A935-9C0B32B8A98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6" name="Grupp 25">
              <a:extLst>
                <a:ext uri="{FF2B5EF4-FFF2-40B4-BE49-F238E27FC236}">
                  <a16:creationId xmlns:a16="http://schemas.microsoft.com/office/drawing/2014/main" id="{E37A3EC7-B403-FB41-9F91-C41E66E1C3F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5D35AD7-6B39-F943-A943-C994051A3591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F607BB48-BBCD-3647-80C2-C6260F62508D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3A00F74D-012D-744D-8CD4-86F3025176A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25EFBEB2-E669-4441-A2A7-8EA23B468366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478148B7-7D92-B443-9A7B-461278601A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33F102BC-AE06-C04F-ABBD-6954A9357DA6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1168AA4-3F32-6345-AEAD-E2EF2358B8F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F2E7D3E-0E67-9A48-85F5-C51E73D428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34ECFF50-188A-EF4D-ABC2-ECFAF9D440A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7" name="Grupp 26">
              <a:extLst>
                <a:ext uri="{FF2B5EF4-FFF2-40B4-BE49-F238E27FC236}">
                  <a16:creationId xmlns:a16="http://schemas.microsoft.com/office/drawing/2014/main" id="{F68676DE-7159-B449-A14D-06BBB64ECB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A435E150-EB57-B44A-8293-2C19C271A95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53C0B4FF-3765-4840-8E0A-9AA936D37216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60EFB5C-D38B-D849-AB68-371460E2B1D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71C6519-4CCC-D74C-A050-B08BE3BFE6AE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625C522-5195-CA45-9C5A-7279ED5AF4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B21F9AF9-65C3-BA4E-9064-122DC8A4A49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7D8AAB2F-C807-4C4C-871F-F2E3846FF9FC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0CCC44B3-D0FF-D14E-A1C6-B6CFB2D233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3E7AF6E4-A19E-CB48-A8B3-F17A97DA27E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8" name="Grupp 27">
              <a:extLst>
                <a:ext uri="{FF2B5EF4-FFF2-40B4-BE49-F238E27FC236}">
                  <a16:creationId xmlns:a16="http://schemas.microsoft.com/office/drawing/2014/main" id="{4D7939D2-013B-8D43-AF56-65E8308D44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2B38132A-7F88-3148-A4FC-2DA07E2A634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5209F07D-76ED-C14B-B4D2-A7765896DE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A32CA292-5FF0-A747-8736-F788E8B5030A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AF774941-1457-FE4F-99C0-D11026CE8C8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A552B882-FA01-D642-91BA-E072AF506A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10860FD5-FD3F-A44E-A3A2-6ACBE91E3C4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7864E4F5-5000-7D43-8D12-8117255CB09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63FCD91C-D163-694C-A6A2-A8777BB9D7EF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C530E33C-0CCE-EA45-BFBA-21B929A17D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65" name="Rak 64">
            <a:extLst>
              <a:ext uri="{FF2B5EF4-FFF2-40B4-BE49-F238E27FC236}">
                <a16:creationId xmlns:a16="http://schemas.microsoft.com/office/drawing/2014/main" id="{FFF58A14-E24D-2646-87F0-D570B46FC445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ubrik 1">
            <a:extLst>
              <a:ext uri="{FF2B5EF4-FFF2-40B4-BE49-F238E27FC236}">
                <a16:creationId xmlns:a16="http://schemas.microsoft.com/office/drawing/2014/main" id="{3997965E-37C7-4D41-8C47-88DEC7D855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67" name="Underrubrik 2">
            <a:extLst>
              <a:ext uri="{FF2B5EF4-FFF2-40B4-BE49-F238E27FC236}">
                <a16:creationId xmlns:a16="http://schemas.microsoft.com/office/drawing/2014/main" id="{BE9565E6-B7A1-5E48-B793-BFB8048C9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85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2C2D5F-EA7C-6946-8E8C-7B84A7CC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C55E1E5B-E1F9-C645-91AF-7753BF8D8E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7559674" cy="3612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00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6000"/>
            <a:ext cx="3427344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116000"/>
            <a:ext cx="3427341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33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er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458000"/>
            <a:ext cx="3427344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458000"/>
            <a:ext cx="3427341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5036AF80-4CD2-454D-A2BD-8376F1D80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051200"/>
            <a:ext cx="3427342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BD1EFFC8-506E-5A4A-B12B-1ED4D1958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051200"/>
            <a:ext cx="3427341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5595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2688"/>
            <a:ext cx="8642350" cy="35417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77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3342"/>
            <a:ext cx="4282057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F471D766-023C-E042-B60C-5AA70DCA12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1119" y="1183342"/>
            <a:ext cx="4282055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28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6286D3-8649-524C-AC90-FF2F69102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711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8FC9BCA9-8112-B140-ADE9-6824270029CC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CC0A999-4F7B-8C4E-8149-C4EAA0A4A500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upp 17">
              <a:extLst>
                <a:ext uri="{FF2B5EF4-FFF2-40B4-BE49-F238E27FC236}">
                  <a16:creationId xmlns:a16="http://schemas.microsoft.com/office/drawing/2014/main" id="{69D53D63-D667-E84D-A90C-8D11EC9E4B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B6D8BC4-515D-A14B-BF16-35FC559D15C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A8074B4-32D4-7D4D-99B1-C1E5BCA4C29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5DF1CC6E-E23D-7846-B935-B6D685DE5D3F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E0344D03-8FC1-6B4D-BBDE-3DAE45779BC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1ADEEFC8-FFFE-B543-9D4F-F5E7FFED095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F8D556CD-9A22-3549-83E4-AC3754C40CA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483B93B1-26EF-844F-BD73-0AB10B74D5DE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54D47BB5-122C-2748-A219-5604D6DB5EAD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39F3589B-0BFD-5640-9CF3-FAF5F7063F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9" name="Grupp 18">
              <a:extLst>
                <a:ext uri="{FF2B5EF4-FFF2-40B4-BE49-F238E27FC236}">
                  <a16:creationId xmlns:a16="http://schemas.microsoft.com/office/drawing/2014/main" id="{BFB3C6E5-14B8-784E-8FB1-95AADD25647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8FF3B2D3-7968-8841-B69E-C92F6F38316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9C6FD4FD-051C-7D44-A009-64B5F0CF97F5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122B4FC-27BC-B84C-9081-BA4D2B8110D6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C2B70FAB-C9FA-2A44-9029-57E8DB422861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A5278468-9F40-3949-88D4-236CB2B2ABC3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14A7F17F-2E72-7B46-9CD0-02CCB8739BB5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3801361-770D-6F40-89DC-EB545DDB8AFF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08944139-F9F3-7943-BCEB-BE4B04164A2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3A4FBAF0-741B-2149-90C7-535640089BF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0" name="Grupp 19">
              <a:extLst>
                <a:ext uri="{FF2B5EF4-FFF2-40B4-BE49-F238E27FC236}">
                  <a16:creationId xmlns:a16="http://schemas.microsoft.com/office/drawing/2014/main" id="{58807A2E-9697-D74B-98B0-162AE36550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81418C15-36C2-3E44-A14C-7074CE448558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44833AF8-4999-7D4F-AE3B-8B0F9A33DFD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FF4139E5-A452-9845-824A-43F6502DE50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183BB7F3-8509-4B45-9508-7FA6F428C163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DE036BB2-A884-814F-B716-7468FF3E1938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C10D231-9633-4D40-8745-05CD67ACEB5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23A536BF-0D41-6E4F-985C-BE1F16D015F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BA63BD33-740B-0441-BEB3-D86ED464D5A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56D57299-ADB2-AF45-A47F-34F0365988C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1" name="Grupp 20">
              <a:extLst>
                <a:ext uri="{FF2B5EF4-FFF2-40B4-BE49-F238E27FC236}">
                  <a16:creationId xmlns:a16="http://schemas.microsoft.com/office/drawing/2014/main" id="{50B193BD-04F2-AD45-A802-45224EFD42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B412C8AC-CE2A-8848-A20D-226D21F4CB5C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FC864472-CE46-9A45-8003-AF4F1FF1F46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55052CE-8A2D-5242-87E6-5FAE68A5F45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C5C802A8-B3EB-504F-B960-8D1EB66A1C5F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85EABCF9-7B70-3043-AFE1-619D293FE11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479CB243-E35B-754D-AE34-43FD1DBAB31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236D23C6-AA93-C048-892B-A29832BC0F45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99F8E46-00A7-9B49-BA0B-443C1B18F619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1F014AEE-BA9C-5B4F-A52F-FFC2BFC66238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0" name="Rak 9">
            <a:extLst>
              <a:ext uri="{FF2B5EF4-FFF2-40B4-BE49-F238E27FC236}">
                <a16:creationId xmlns:a16="http://schemas.microsoft.com/office/drawing/2014/main" id="{F42879D5-222F-0640-AA87-3AC584B52044}"/>
              </a:ext>
            </a:extLst>
          </p:cNvPr>
          <p:cNvCxnSpPr>
            <a:cxnSpLocks/>
          </p:cNvCxnSpPr>
          <p:nvPr/>
        </p:nvCxnSpPr>
        <p:spPr>
          <a:xfrm>
            <a:off x="1625600" y="27255788"/>
            <a:ext cx="3957796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35A3ADBA-25A7-C947-B502-691111D0D9E5}"/>
              </a:ext>
            </a:extLst>
          </p:cNvPr>
          <p:cNvCxnSpPr>
            <a:cxnSpLocks/>
          </p:cNvCxnSpPr>
          <p:nvPr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5D31C7-D918-594B-BEA4-908A26231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7552857" cy="6738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6CF093-1E8D-FF4F-B3C9-72A2B0815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112400"/>
            <a:ext cx="7572358" cy="3609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86" r:id="rId3"/>
    <p:sldLayoutId id="2147483800" r:id="rId4"/>
    <p:sldLayoutId id="2147483801" r:id="rId5"/>
    <p:sldLayoutId id="2147483803" r:id="rId6"/>
    <p:sldLayoutId id="2147483802" r:id="rId7"/>
    <p:sldLayoutId id="2147483799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2250" indent="-222250" algn="l" rtl="0" eaLnBrk="1" fontAlgn="base" hangingPunct="1">
        <a:lnSpc>
          <a:spcPct val="90000"/>
        </a:lnSpc>
        <a:spcBef>
          <a:spcPts val="1000"/>
        </a:spcBef>
        <a:spcAft>
          <a:spcPts val="200"/>
        </a:spcAft>
        <a:buClr>
          <a:schemeClr val="tx1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69925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&gt;"/>
        <a:tabLst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846138" indent="-176213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12838" indent="-2667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736" userDrawn="1">
          <p15:clr>
            <a:srgbClr val="F26B43"/>
          </p15:clr>
        </p15:guide>
        <p15:guide id="4" pos="5443" userDrawn="1">
          <p15:clr>
            <a:srgbClr val="F26B43"/>
          </p15:clr>
        </p15:guide>
        <p15:guide id="5" orient="horz" pos="742" userDrawn="1">
          <p15:clr>
            <a:srgbClr val="F26B43"/>
          </p15:clr>
        </p15:guide>
        <p15:guide id="7" pos="158" userDrawn="1">
          <p15:clr>
            <a:srgbClr val="F26B43"/>
          </p15:clr>
        </p15:guide>
        <p15:guide id="9" orient="horz" pos="584" userDrawn="1">
          <p15:clr>
            <a:srgbClr val="F26B43"/>
          </p15:clr>
        </p15:guide>
        <p15:guide id="10" orient="horz" pos="156" userDrawn="1">
          <p15:clr>
            <a:srgbClr val="F26B43"/>
          </p15:clr>
        </p15:guide>
        <p15:guide id="11" pos="5602" userDrawn="1">
          <p15:clr>
            <a:srgbClr val="F26B43"/>
          </p15:clr>
        </p15:guide>
        <p15:guide id="12" pos="667" userDrawn="1">
          <p15:clr>
            <a:srgbClr val="F26B43"/>
          </p15:clr>
        </p15:guide>
        <p15:guide id="13" pos="580" userDrawn="1">
          <p15:clr>
            <a:srgbClr val="F26B43"/>
          </p15:clr>
        </p15:guide>
        <p15:guide id="15" orient="horz" pos="3085" userDrawn="1">
          <p15:clr>
            <a:srgbClr val="F26B43"/>
          </p15:clr>
        </p15:guide>
        <p15:guide id="16" orient="horz" pos="2976" userDrawn="1">
          <p15:clr>
            <a:srgbClr val="F26B43"/>
          </p15:clr>
        </p15:guide>
        <p15:guide id="17" pos="3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C417C881-2E99-E74E-90C7-0F59F159619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44656" y="2346959"/>
            <a:ext cx="3223063" cy="1775336"/>
          </a:xfrm>
        </p:spPr>
        <p:txBody>
          <a:bodyPr/>
          <a:lstStyle/>
          <a:p>
            <a:r>
              <a:rPr lang="sv-SE" dirty="0"/>
              <a:t>Mats Wilhelmsson, professor, KTH</a:t>
            </a:r>
            <a:endParaRPr lang="sv-SE" dirty="0">
              <a:cs typeface="Arial" panose="020B0604020202020204" pitchFamily="34" charset="0"/>
            </a:endParaRPr>
          </a:p>
          <a:p>
            <a:r>
              <a:rPr lang="sv-SE" sz="1400" dirty="0">
                <a:latin typeface="Arial" panose="020B0604020202020204" pitchFamily="34" charset="0"/>
                <a:cs typeface="Arial" panose="020B0604020202020204" pitchFamily="34" charset="0"/>
              </a:rPr>
              <a:t>Henrik Roos, chef fastighetsvärdering, Lantmäteriet</a:t>
            </a:r>
          </a:p>
          <a:p>
            <a:endParaRPr lang="sv-SE" dirty="0"/>
          </a:p>
          <a:p>
            <a:r>
              <a:rPr lang="sv-SE" dirty="0"/>
              <a:t>Moderator: Cecilia Hermansson, docent, KTH</a:t>
            </a:r>
          </a:p>
        </p:txBody>
      </p:sp>
      <p:pic>
        <p:nvPicPr>
          <p:cNvPr id="14" name="Platshållare för innehåll 13">
            <a:extLst>
              <a:ext uri="{FF2B5EF4-FFF2-40B4-BE49-F238E27FC236}">
                <a16:creationId xmlns:a16="http://schemas.microsoft.com/office/drawing/2014/main" id="{18D3E5BA-4FD0-A64C-A123-ACE4818BB0A4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31" y="2400976"/>
            <a:ext cx="3427413" cy="2286727"/>
          </a:xfrm>
        </p:spPr>
      </p:pic>
      <p:sp>
        <p:nvSpPr>
          <p:cNvPr id="16" name="Subtitle 2">
            <a:extLst>
              <a:ext uri="{FF2B5EF4-FFF2-40B4-BE49-F238E27FC236}">
                <a16:creationId xmlns:a16="http://schemas.microsoft.com/office/drawing/2014/main" id="{298A0F15-CBE4-9C41-9F71-3019812B89BE}"/>
              </a:ext>
            </a:extLst>
          </p:cNvPr>
          <p:cNvSpPr txBox="1">
            <a:spLocks/>
          </p:cNvSpPr>
          <p:nvPr/>
        </p:nvSpPr>
        <p:spPr>
          <a:xfrm>
            <a:off x="1060463" y="1809348"/>
            <a:ext cx="8181215" cy="343060"/>
          </a:xfrm>
          <a:prstGeom prst="rect">
            <a:avLst/>
          </a:prstGeom>
        </p:spPr>
        <p:txBody>
          <a:bodyPr/>
          <a:lstStyle>
            <a:lvl1pPr marL="222250" indent="-2222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6088" indent="-2238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stemtypsnitt"/>
              <a:buChar char="–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3838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stemtypsnitt"/>
              <a:buChar char="&gt;"/>
              <a:tabLst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6138" indent="-176213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2838" indent="-26670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dirty="0"/>
              <a:t>Bostad 2.0 – Frukostseminarium – 9 december 2022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58207224-5408-9F42-AD9E-ED6DE2700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656" y="280935"/>
            <a:ext cx="7795063" cy="1110120"/>
          </a:xfrm>
        </p:spPr>
        <p:txBody>
          <a:bodyPr/>
          <a:lstStyle/>
          <a:p>
            <a:pPr lvl="0">
              <a:defRPr/>
            </a:pPr>
            <a:r>
              <a:rPr lang="sv-SE" b="1" dirty="0">
                <a:solidFill>
                  <a:schemeClr val="tx1"/>
                </a:solidFill>
              </a:rPr>
              <a:t>Effektiv ålder på fastigheter</a:t>
            </a:r>
          </a:p>
        </p:txBody>
      </p:sp>
    </p:spTree>
    <p:extLst>
      <p:ext uri="{BB962C8B-B14F-4D97-AF65-F5344CB8AC3E}">
        <p14:creationId xmlns:p14="http://schemas.microsoft.com/office/powerpoint/2010/main" val="116547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56C37332-C05A-6D4F-A99E-261FC3B9E6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3" r="27835"/>
          <a:stretch/>
        </p:blipFill>
        <p:spPr>
          <a:xfrm>
            <a:off x="7815715" y="-38981"/>
            <a:ext cx="1449654" cy="532253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6DB6B753-C725-A74F-BA57-75DFA4E1C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Frukostseminarier – Program våren 2023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3A4BCF37-2C2F-A447-82A9-BEB3793F036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88263" y="1131573"/>
            <a:ext cx="6927452" cy="3612000"/>
          </a:xfrm>
        </p:spPr>
        <p:txBody>
          <a:bodyPr/>
          <a:lstStyle/>
          <a:p>
            <a:pPr marL="0" marR="0" lvl="0" indent="0" algn="l" defTabSz="70133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20 </a:t>
            </a:r>
            <a:r>
              <a:rPr lang="en-GB" sz="1400" b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januari</a:t>
            </a:r>
            <a:r>
              <a:rPr lang="en-GB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sv-SE" sz="1400" dirty="0">
                <a:latin typeface="+mj-lt"/>
              </a:rPr>
              <a:t>Effektiv ålder på fastigheter</a:t>
            </a:r>
            <a:endParaRPr lang="sv-SE" sz="1400" dirty="0">
              <a:solidFill>
                <a:schemeClr val="tx1"/>
              </a:solidFill>
              <a:latin typeface="+mj-lt"/>
            </a:endParaRPr>
          </a:p>
          <a:p>
            <a:pPr marL="0" marR="0" lvl="0" indent="0" algn="l" defTabSz="70133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3 </a:t>
            </a:r>
            <a:r>
              <a:rPr lang="en-GB" sz="1400" b="1" dirty="0" err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februari</a:t>
            </a:r>
            <a:r>
              <a:rPr lang="en-GB" sz="1400" b="1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sv-SE" sz="1400" b="0" i="0" u="none" strike="noStrike" kern="1200" dirty="0">
                <a:solidFill>
                  <a:schemeClr val="dk1"/>
                </a:solidFill>
                <a:effectLst/>
                <a:latin typeface="+mj-lt"/>
                <a:ea typeface="+mn-ea"/>
                <a:cs typeface="+mn-cs"/>
              </a:rPr>
              <a:t>Program annonseras inom kort</a:t>
            </a:r>
            <a:endParaRPr lang="sv-SE" sz="1400" kern="1200" dirty="0">
              <a:solidFill>
                <a:schemeClr val="dk1"/>
              </a:solidFill>
              <a:effectLst/>
              <a:latin typeface="+mj-lt"/>
              <a:ea typeface="+mn-ea"/>
              <a:cs typeface="+mn-cs"/>
            </a:endParaRPr>
          </a:p>
          <a:p>
            <a:pPr marL="0" marR="0" lvl="0" indent="0" algn="l" defTabSz="70133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17 </a:t>
            </a:r>
            <a:r>
              <a:rPr lang="en-GB" sz="1400" b="1" dirty="0" err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februari</a:t>
            </a:r>
            <a:r>
              <a:rPr lang="en-GB" sz="1400" b="1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sv-SE" sz="1400" b="0" i="0" u="none" strike="noStrike" kern="1200" dirty="0">
                <a:solidFill>
                  <a:schemeClr val="dk1"/>
                </a:solidFill>
                <a:effectLst/>
                <a:latin typeface="+mj-lt"/>
                <a:ea typeface="+mn-ea"/>
                <a:cs typeface="+mn-cs"/>
              </a:rPr>
              <a:t>Program annonseras inom kort</a:t>
            </a:r>
            <a:endParaRPr lang="en-GB" sz="1400" b="1" dirty="0">
              <a:solidFill>
                <a:schemeClr val="tx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 defTabSz="701337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r>
              <a:rPr lang="en-GB" sz="1400" b="1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17 </a:t>
            </a:r>
            <a:r>
              <a:rPr lang="en-GB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mars		</a:t>
            </a:r>
            <a:r>
              <a:rPr lang="sv-SE" sz="1400" dirty="0">
                <a:solidFill>
                  <a:schemeClr val="tx1"/>
                </a:solidFill>
                <a:latin typeface="+mj-lt"/>
              </a:rPr>
              <a:t>Upplåtelseformer på bostadsmarknaden</a:t>
            </a:r>
            <a:endParaRPr lang="sv-SE" sz="1400" i="0" kern="1200" dirty="0">
              <a:solidFill>
                <a:schemeClr val="dk1"/>
              </a:solidFill>
              <a:effectLst/>
              <a:latin typeface="+mj-lt"/>
              <a:ea typeface="+mn-ea"/>
              <a:cs typeface="+mn-cs"/>
            </a:endParaRPr>
          </a:p>
          <a:p>
            <a:pPr marL="0" marR="0" lvl="0" indent="0" algn="l" defTabSz="70133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31 mars		</a:t>
            </a:r>
            <a:r>
              <a:rPr lang="en-GB" sz="1400" b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Processer för </a:t>
            </a:r>
            <a:r>
              <a:rPr lang="en-GB" sz="1400" b="0" dirty="0" err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medborgarinflytande</a:t>
            </a:r>
            <a:endParaRPr lang="sv-SE" sz="1400" kern="1200" dirty="0">
              <a:solidFill>
                <a:schemeClr val="dk1"/>
              </a:solidFill>
              <a:effectLst/>
              <a:latin typeface="+mj-lt"/>
              <a:ea typeface="+mn-ea"/>
              <a:cs typeface="+mn-cs"/>
            </a:endParaRPr>
          </a:p>
          <a:p>
            <a:pPr marL="0" marR="0" lvl="0" indent="0" algn="l" defTabSz="70133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14 </a:t>
            </a:r>
            <a:r>
              <a:rPr lang="en-GB" sz="1400" b="1" dirty="0" err="1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april</a:t>
            </a:r>
            <a:r>
              <a:rPr lang="sv-SE" sz="1400" b="1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	</a:t>
            </a:r>
            <a:r>
              <a:rPr lang="sv-SE" sz="1400">
                <a:effectLst/>
                <a:latin typeface="+mj-lt"/>
                <a:ea typeface="Calibri" panose="020F0502020204030204" pitchFamily="34" charset="0"/>
              </a:rPr>
              <a:t>Hållbar förvaltning </a:t>
            </a:r>
            <a:r>
              <a:rPr lang="sv-SE" sz="1400" dirty="0">
                <a:effectLst/>
                <a:latin typeface="+mj-lt"/>
                <a:ea typeface="Calibri" panose="020F0502020204030204" pitchFamily="34" charset="0"/>
              </a:rPr>
              <a:t>av bostäder</a:t>
            </a:r>
            <a:r>
              <a:rPr lang="sv-SE" sz="1400" dirty="0">
                <a:effectLst/>
                <a:latin typeface="+mj-lt"/>
              </a:rPr>
              <a:t> </a:t>
            </a:r>
          </a:p>
          <a:p>
            <a:pPr marL="0" marR="0" lvl="0" indent="0" algn="l" defTabSz="70133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28 </a:t>
            </a:r>
            <a:r>
              <a:rPr lang="en-GB" sz="1400" b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april</a:t>
            </a:r>
            <a:r>
              <a:rPr lang="sv-SE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	</a:t>
            </a:r>
            <a:r>
              <a:rPr lang="sv-SE" sz="1400" b="0" i="0" u="none" strike="noStrike" kern="1200" dirty="0">
                <a:solidFill>
                  <a:schemeClr val="dk1"/>
                </a:solidFill>
                <a:effectLst/>
                <a:latin typeface="+mj-lt"/>
                <a:ea typeface="+mn-ea"/>
                <a:cs typeface="+mn-cs"/>
              </a:rPr>
              <a:t>Strategier för energieffektivisering av byggnader och att mäta </a:t>
            </a:r>
            <a:r>
              <a:rPr lang="sv-SE" sz="1400" dirty="0">
                <a:solidFill>
                  <a:schemeClr val="dk1"/>
                </a:solidFill>
                <a:latin typeface="+mj-lt"/>
              </a:rPr>
              <a:t>			</a:t>
            </a:r>
            <a:r>
              <a:rPr lang="sv-SE" sz="1400" b="0" i="0" u="none" strike="noStrike" kern="1200" dirty="0">
                <a:solidFill>
                  <a:schemeClr val="dk1"/>
                </a:solidFill>
                <a:effectLst/>
                <a:latin typeface="+mj-lt"/>
                <a:ea typeface="+mn-ea"/>
                <a:cs typeface="+mn-cs"/>
              </a:rPr>
              <a:t>potential för förbättring av en byggnad</a:t>
            </a:r>
          </a:p>
          <a:p>
            <a:pPr marL="0" marR="0" lvl="0" indent="0" algn="l" defTabSz="70133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12 </a:t>
            </a:r>
            <a:r>
              <a:rPr lang="en-GB" sz="1400" b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maj</a:t>
            </a:r>
            <a:r>
              <a:rPr lang="sv-SE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	</a:t>
            </a:r>
            <a:r>
              <a:rPr lang="sv-SE" sz="1400" b="0" i="0" u="none" strike="noStrike" kern="1200" dirty="0">
                <a:solidFill>
                  <a:schemeClr val="dk1"/>
                </a:solidFill>
                <a:effectLst/>
                <a:latin typeface="+mj-lt"/>
                <a:ea typeface="+mn-ea"/>
                <a:cs typeface="+mn-cs"/>
              </a:rPr>
              <a:t>Allmännyttan under lupp</a:t>
            </a:r>
          </a:p>
          <a:p>
            <a:pPr marL="0" marR="0" lvl="0" indent="0" algn="l" defTabSz="70133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26 </a:t>
            </a:r>
            <a:r>
              <a:rPr lang="en-GB" sz="1400" b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maj</a:t>
            </a:r>
            <a:r>
              <a:rPr lang="en-GB" sz="14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                </a:t>
            </a:r>
            <a:r>
              <a:rPr lang="sv-SE" sz="1400" kern="1200" dirty="0">
                <a:solidFill>
                  <a:schemeClr val="dk1"/>
                </a:solidFill>
                <a:effectLst/>
                <a:latin typeface="+mj-lt"/>
                <a:ea typeface="+mn-ea"/>
                <a:cs typeface="+mn-cs"/>
              </a:rPr>
              <a:t>Hundar i staden: var bor de och vilken  </a:t>
            </a:r>
          </a:p>
          <a:p>
            <a:pPr marL="0" marR="0" lvl="0" indent="0" algn="l" defTabSz="70133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kern="1200" dirty="0">
                <a:solidFill>
                  <a:schemeClr val="dk1"/>
                </a:solidFill>
                <a:effectLst/>
                <a:latin typeface="+mj-lt"/>
                <a:ea typeface="+mn-ea"/>
                <a:cs typeface="+mn-cs"/>
              </a:rPr>
              <a:t>                            betydelse har närhet till grönområden?</a:t>
            </a:r>
            <a:r>
              <a:rPr lang="sv-SE" sz="1400" dirty="0">
                <a:effectLst/>
                <a:latin typeface="+mj-lt"/>
              </a:rPr>
              <a:t> </a:t>
            </a:r>
            <a:endParaRPr lang="sv-SE" sz="1400" dirty="0">
              <a:latin typeface="+mj-lt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A8017490-2C21-E21A-0A28-F2669DEE0FFC}"/>
              </a:ext>
            </a:extLst>
          </p:cNvPr>
          <p:cNvSpPr txBox="1"/>
          <p:nvPr/>
        </p:nvSpPr>
        <p:spPr>
          <a:xfrm>
            <a:off x="301557" y="33463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880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F99A9E3-1DA9-7A40-BC1D-8BE0D8F7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9526" y="461836"/>
            <a:ext cx="5101820" cy="673874"/>
          </a:xfrm>
        </p:spPr>
        <p:txBody>
          <a:bodyPr/>
          <a:lstStyle/>
          <a:p>
            <a:r>
              <a:rPr lang="sv-SE" dirty="0"/>
              <a:t>Initiativtagare till Bostad 2.0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BC9F00FF-E6EB-4942-BA91-F126C60BE4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79525" y="1410076"/>
            <a:ext cx="3427344" cy="5143500"/>
          </a:xfrm>
        </p:spPr>
        <p:txBody>
          <a:bodyPr/>
          <a:lstStyle/>
          <a:p>
            <a:r>
              <a:rPr lang="sv-SE" dirty="0"/>
              <a:t>Stockholms Stadshus</a:t>
            </a:r>
          </a:p>
          <a:p>
            <a:r>
              <a:rPr lang="sv-SE" dirty="0"/>
              <a:t>SKB</a:t>
            </a:r>
          </a:p>
          <a:p>
            <a:r>
              <a:rPr lang="sv-SE" dirty="0"/>
              <a:t>JM</a:t>
            </a:r>
          </a:p>
          <a:p>
            <a:r>
              <a:rPr lang="sv-SE" dirty="0"/>
              <a:t>OBOS</a:t>
            </a:r>
          </a:p>
          <a:p>
            <a:r>
              <a:rPr lang="sv-SE" dirty="0"/>
              <a:t>Stockholms studentbostäder</a:t>
            </a:r>
          </a:p>
          <a:p>
            <a:r>
              <a:rPr lang="sv-SE" dirty="0"/>
              <a:t>LE Lundbergföretagen</a:t>
            </a:r>
          </a:p>
          <a:p>
            <a:r>
              <a:rPr lang="sv-SE" dirty="0"/>
              <a:t>Svensk Mäklarstatistik</a:t>
            </a:r>
          </a:p>
          <a:p>
            <a:r>
              <a:rPr lang="sv-SE" dirty="0"/>
              <a:t>SABO</a:t>
            </a:r>
          </a:p>
          <a:p>
            <a:r>
              <a:rPr lang="sv-SE" dirty="0"/>
              <a:t>Helsingborgshem </a:t>
            </a:r>
          </a:p>
          <a:p>
            <a:r>
              <a:rPr lang="sv-SE" dirty="0"/>
              <a:t>Wallenstam 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CFD2D2C-D658-E041-891B-18738FDB641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61951" y="1410077"/>
            <a:ext cx="3427341" cy="2874366"/>
          </a:xfrm>
        </p:spPr>
        <p:txBody>
          <a:bodyPr/>
          <a:lstStyle/>
          <a:p>
            <a:r>
              <a:rPr lang="sv-SE" dirty="0"/>
              <a:t>Einar Mattsson</a:t>
            </a:r>
          </a:p>
          <a:p>
            <a:r>
              <a:rPr lang="sv-SE" dirty="0"/>
              <a:t>NCC</a:t>
            </a:r>
          </a:p>
          <a:p>
            <a:r>
              <a:rPr lang="sv-SE" dirty="0" err="1"/>
              <a:t>Veidekke</a:t>
            </a:r>
            <a:endParaRPr lang="sv-SE" dirty="0"/>
          </a:p>
          <a:p>
            <a:r>
              <a:rPr lang="sv-SE" dirty="0"/>
              <a:t>BI</a:t>
            </a:r>
          </a:p>
          <a:p>
            <a:r>
              <a:rPr lang="sv-SE" dirty="0" err="1"/>
              <a:t>Willhem</a:t>
            </a:r>
            <a:endParaRPr lang="sv-SE" dirty="0"/>
          </a:p>
          <a:p>
            <a:r>
              <a:rPr lang="sv-SE" dirty="0" err="1"/>
              <a:t>Rikshem</a:t>
            </a:r>
            <a:endParaRPr lang="sv-SE" dirty="0"/>
          </a:p>
          <a:p>
            <a:r>
              <a:rPr lang="sv-SE" dirty="0"/>
              <a:t>HSB</a:t>
            </a:r>
          </a:p>
          <a:p>
            <a:r>
              <a:rPr lang="sv-SE" dirty="0"/>
              <a:t>Hyresgästföreningen</a:t>
            </a:r>
          </a:p>
          <a:p>
            <a:r>
              <a:rPr lang="sv-SE" dirty="0"/>
              <a:t>Skanska</a:t>
            </a:r>
          </a:p>
          <a:p>
            <a:r>
              <a:rPr lang="sv-SE" dirty="0"/>
              <a:t>Fastighetsägarna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A311839-BAB4-4BA4-6B7F-AF924ABA68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8" r="45589"/>
          <a:stretch/>
        </p:blipFill>
        <p:spPr>
          <a:xfrm>
            <a:off x="6580423" y="0"/>
            <a:ext cx="256810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39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F7C565D-C329-CB59-E9A6-EAC18BB953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Effektiv ålder på fastigheter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AB25835-9739-E0C7-A18D-D2FA14EC61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sv-SE" sz="1200" dirty="0"/>
              <a:t>Mats Wilhelmsson</a:t>
            </a:r>
          </a:p>
          <a:p>
            <a:r>
              <a:rPr lang="sv-SE" sz="1200" dirty="0"/>
              <a:t>Kungliga Tekniska Högskolan (KTH) </a:t>
            </a:r>
          </a:p>
          <a:p>
            <a:r>
              <a:rPr lang="sv-SE" sz="1200" dirty="0"/>
              <a:t>På uppdrag av Lantmäteriet</a:t>
            </a:r>
          </a:p>
          <a:p>
            <a:r>
              <a:rPr lang="sv-SE" sz="1200" dirty="0"/>
              <a:t>(2023-01-20)</a:t>
            </a:r>
          </a:p>
        </p:txBody>
      </p:sp>
    </p:spTree>
    <p:extLst>
      <p:ext uri="{BB962C8B-B14F-4D97-AF65-F5344CB8AC3E}">
        <p14:creationId xmlns:p14="http://schemas.microsoft.com/office/powerpoint/2010/main" val="277044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E441AF9-3B14-F873-44EF-533040CBF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Bakgrund och syfte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80C4293-6476-AD3A-1BFB-0C0434E28D9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sz="1800" dirty="0">
                <a:ea typeface="Calibri" panose="020F0502020204030204" pitchFamily="34" charset="0"/>
              </a:rPr>
              <a:t>Det g</a:t>
            </a:r>
            <a:r>
              <a:rPr lang="sv-SE" sz="1800" dirty="0">
                <a:effectLst/>
                <a:ea typeface="Calibri" panose="020F0502020204030204" pitchFamily="34" charset="0"/>
              </a:rPr>
              <a:t>enomförs fastighetstaxering i Sverige avseende småhus.</a:t>
            </a:r>
          </a:p>
          <a:p>
            <a:r>
              <a:rPr lang="sv-SE" sz="1800" dirty="0">
                <a:effectLst/>
                <a:ea typeface="Calibri" panose="020F0502020204030204" pitchFamily="34" charset="0"/>
              </a:rPr>
              <a:t>Över tiden förlorar ett småhus sin förmågan att generera samma nytta som tidigare – det sker en åldersrelaterad värdeminskning över tiden.</a:t>
            </a:r>
          </a:p>
          <a:p>
            <a:r>
              <a:rPr lang="sv-SE" dirty="0"/>
              <a:t>Underhåll kan minska eller fördröja denna värdeminskning/depreciering</a:t>
            </a:r>
          </a:p>
          <a:p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6A8A17B8-BCE2-6BF7-41CD-B1207AECC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271" y="2859992"/>
            <a:ext cx="5718810" cy="19627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17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E441AF9-3B14-F873-44EF-533040CBF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Bakgrund och syfte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80C4293-6476-AD3A-1BFB-0C0434E28D9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sz="1800" dirty="0">
                <a:effectLst/>
                <a:ea typeface="Calibri" panose="020F0502020204030204" pitchFamily="34" charset="0"/>
              </a:rPr>
              <a:t>För äldre fastigheter så vet </a:t>
            </a:r>
            <a:r>
              <a:rPr lang="sv-SE" sz="1800" u="sng" dirty="0">
                <a:effectLst/>
                <a:ea typeface="Calibri" panose="020F0502020204030204" pitchFamily="34" charset="0"/>
              </a:rPr>
              <a:t>vi</a:t>
            </a:r>
            <a:r>
              <a:rPr lang="sv-SE" sz="1800" dirty="0">
                <a:effectLst/>
                <a:ea typeface="Calibri" panose="020F0502020204030204" pitchFamily="34" charset="0"/>
              </a:rPr>
              <a:t> väldigt lite om fastighetens skick och vilka åtgärder som har skett. </a:t>
            </a:r>
          </a:p>
          <a:p>
            <a:r>
              <a:rPr lang="sv-SE" sz="1800" dirty="0"/>
              <a:t>Finns registerinformation angående byggår, ombyggnadsår och standardpoäng men</a:t>
            </a:r>
          </a:p>
          <a:p>
            <a:r>
              <a:rPr lang="sv-SE" sz="1800" dirty="0"/>
              <a:t>Värdet av denna information tenderar att sjunka ju äldre fastigheten är.</a:t>
            </a:r>
          </a:p>
          <a:p>
            <a:r>
              <a:rPr lang="sv-SE" sz="1800" dirty="0"/>
              <a:t>Prediktionsfelet i värderingsmodellen blir större.</a:t>
            </a:r>
          </a:p>
          <a:p>
            <a:endParaRPr lang="sv-SE" sz="1800" dirty="0"/>
          </a:p>
          <a:p>
            <a:r>
              <a:rPr lang="sv-SE" sz="1800" dirty="0"/>
              <a:t>Syftet med projektet är att analysera om ytterligare information kan tas in från fastighetsägaren som förbättrar värderingsmodellen generellt och i synnerhet dess prediktionsförmåga.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1383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D997320-D294-16F6-9932-A52BF600C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Teoretisk utgångspunkt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A4C99F71-3846-662A-48AE-F31A5262E68C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endParaRPr lang="sv-SE" sz="1800" i="1" dirty="0">
                  <a:effectLst/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sv-SE" sz="1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𝑃𝑟𝑖𝑠</m:t>
                    </m:r>
                    <m:r>
                      <a:rPr lang="sv-SE" sz="1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sv-SE" sz="18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𝐻𝑦𝑟𝑎</m:t>
                        </m:r>
                      </m:num>
                      <m:den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𝑟</m:t>
                        </m:r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sv-SE" sz="1800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𝑐</m:t>
                        </m:r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𝑠</m:t>
                        </m:r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sv-SE" sz="1800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𝑑</m:t>
                        </m:r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𝜋</m:t>
                        </m:r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sv-SE" dirty="0"/>
              </a:p>
              <a:p>
                <a:endParaRPr lang="sv-SE" dirty="0"/>
              </a:p>
              <a:p>
                <a:endParaRPr lang="sv-SE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sv-SE" sz="1800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𝑌</m:t>
                        </m:r>
                      </m:e>
                      <m:sub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sv-SE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sv-SE" sz="18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𝛼</m:t>
                        </m:r>
                      </m:e>
                      <m:sub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</m:sSub>
                    <m:r>
                      <a:rPr lang="sv-SE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sv-SE" sz="18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sv-SE" sz="18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  <m:sub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  <m:r>
                      <a:rPr lang="sv-SE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sSub>
                      <m:sSubPr>
                        <m:ctrlPr>
                          <a:rPr lang="sv-SE" sz="18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𝛾</m:t>
                        </m:r>
                      </m:e>
                      <m:sub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</m:t>
                        </m:r>
                      </m:sub>
                    </m:sSub>
                    <m:sSub>
                      <m:sSubPr>
                        <m:ctrlPr>
                          <a:rPr lang="sv-SE" sz="18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v-SE" sz="1800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𝐸𝐹</m:t>
                        </m:r>
                      </m:e>
                      <m:sub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sv-SE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sv-SE" sz="18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𝛾</m:t>
                        </m:r>
                      </m:e>
                      <m:sub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sSubSup>
                      <m:sSubSupPr>
                        <m:ctrlPr>
                          <a:rPr lang="sv-SE" sz="18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sv-SE" sz="1800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𝐸𝐹</m:t>
                        </m:r>
                      </m:e>
                      <m:sub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  <m:sup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bSup>
                    <m:r>
                      <a:rPr lang="sv-SE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sv-SE" sz="18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𝜀</m:t>
                        </m:r>
                      </m:e>
                      <m:sub>
                        <m:r>
                          <a:rPr lang="sv-SE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sv-SE" dirty="0"/>
              </a:p>
              <a:p>
                <a:endParaRPr lang="sv-SE" dirty="0"/>
              </a:p>
              <a:p>
                <a:endParaRPr lang="sv-SE" dirty="0"/>
              </a:p>
            </p:txBody>
          </p:sp>
        </mc:Choice>
        <mc:Fallback xmlns="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A4C99F71-3846-662A-48AE-F31A5262E6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484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057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3545DE-8623-6BE7-7EFD-82D1E68BC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Modelleringsansats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3CC74A49-E7A9-7204-5D7F-B8C8C3FE8A2F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sv-SE" sz="1800" dirty="0">
                    <a:effectLst/>
                    <a:cs typeface="Times New Roman" panose="02020603050405020304" pitchFamily="18" charset="0"/>
                  </a:rPr>
                  <a:t>Hedonisk prisekvation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sv-SE" sz="1600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v-SE" sz="1600" b="0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𝑌</m:t>
                        </m:r>
                      </m:e>
                      <m:sub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sv-SE" sz="1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sv-SE" sz="16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𝛼</m:t>
                        </m:r>
                      </m:e>
                      <m:sub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</m:sSub>
                    <m:r>
                      <a:rPr lang="sv-SE" sz="1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sv-SE" sz="16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sv-SE" sz="16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  <m:sub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  <m:r>
                      <a:rPr lang="sv-SE" sz="1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sSub>
                      <m:sSubPr>
                        <m:ctrlPr>
                          <a:rPr lang="sv-SE" sz="16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𝛾</m:t>
                        </m:r>
                      </m:e>
                      <m:sub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</m:t>
                        </m:r>
                      </m:sub>
                    </m:sSub>
                    <m:sSub>
                      <m:sSubPr>
                        <m:ctrlPr>
                          <a:rPr lang="sv-SE" sz="16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𝐸𝐹</m:t>
                        </m:r>
                      </m:e>
                      <m:sub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sv-SE" sz="1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sv-SE" sz="16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𝛾</m:t>
                        </m:r>
                      </m:e>
                      <m:sub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sSubSup>
                      <m:sSubSupPr>
                        <m:ctrlPr>
                          <a:rPr lang="sv-SE" sz="16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𝐸𝐹</m:t>
                        </m:r>
                      </m:e>
                      <m:sub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  <m:sup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bSup>
                    <m:r>
                      <a:rPr lang="sv-SE" sz="1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sv-SE" sz="16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𝜀</m:t>
                        </m:r>
                      </m:e>
                      <m:sub>
                        <m:r>
                          <a:rPr lang="sv-SE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sv-SE" sz="1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</a:p>
              <a:p>
                <a:endParaRPr lang="sv-SE" sz="1800" dirty="0">
                  <a:latin typeface="Times New Roman" panose="02020603050405020304" pitchFamily="18" charset="0"/>
                </a:endParaRPr>
              </a:p>
              <a:p>
                <a:r>
                  <a:rPr lang="sv-SE" dirty="0"/>
                  <a:t>Faktoranalys		- flera variabler mäter samma sak</a:t>
                </a:r>
              </a:p>
              <a:p>
                <a:r>
                  <a:rPr lang="sv-SE" dirty="0"/>
                  <a:t>Stegvisa regressioner	- vilka är mest värdefulla </a:t>
                </a:r>
              </a:p>
              <a:p>
                <a:r>
                  <a:rPr lang="sv-SE" dirty="0"/>
                  <a:t>Kohortsanalys		- varierar deprecieringen beroende på byggår</a:t>
                </a:r>
              </a:p>
              <a:p>
                <a:r>
                  <a:rPr lang="sv-SE" dirty="0" err="1"/>
                  <a:t>Kvantila</a:t>
                </a:r>
                <a:r>
                  <a:rPr lang="sv-SE" dirty="0"/>
                  <a:t> modeller		- varierar deprecieringen beroende på prisnivå</a:t>
                </a:r>
              </a:p>
              <a:p>
                <a:r>
                  <a:rPr lang="sv-SE" dirty="0"/>
                  <a:t>Regionala modeller	- varierar deprecieringen regionalt</a:t>
                </a:r>
              </a:p>
            </p:txBody>
          </p:sp>
        </mc:Choice>
        <mc:Fallback xmlns="">
          <p:sp>
            <p:nvSpPr>
              <p:cNvPr id="3" name="Platshållare för innehåll 2">
                <a:extLst>
                  <a:ext uri="{FF2B5EF4-FFF2-40B4-BE49-F238E27FC236}">
                    <a16:creationId xmlns:a16="http://schemas.microsoft.com/office/drawing/2014/main" id="{3CC74A49-E7A9-7204-5D7F-B8C8C3FE8A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484" t="-151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816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88A6049-F317-312A-9292-B0408C8C5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Data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3D74902-834E-94AD-6D5A-7781D80F838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/>
              <a:t>10 000 småhustransaktioner år 2021 (våren 2022)</a:t>
            </a:r>
          </a:p>
          <a:p>
            <a:r>
              <a:rPr lang="sv-SE" dirty="0"/>
              <a:t>Flera olika regioner</a:t>
            </a:r>
          </a:p>
          <a:p>
            <a:r>
              <a:rPr lang="sv-SE" dirty="0"/>
              <a:t>Fastigheter vars byggnad är </a:t>
            </a:r>
            <a:r>
              <a:rPr lang="sv-SE" dirty="0">
                <a:solidFill>
                  <a:srgbClr val="FF0000"/>
                </a:solidFill>
              </a:rPr>
              <a:t>äldre än 29 år</a:t>
            </a:r>
          </a:p>
          <a:p>
            <a:r>
              <a:rPr lang="sv-SE" dirty="0">
                <a:solidFill>
                  <a:srgbClr val="FF0000"/>
                </a:solidFill>
              </a:rPr>
              <a:t>Befintlig information: </a:t>
            </a:r>
            <a:r>
              <a:rPr lang="sv-SE" dirty="0"/>
              <a:t>pris, taxeringsvärde, bostadsyta, </a:t>
            </a:r>
            <a:r>
              <a:rPr lang="sv-SE" dirty="0" err="1"/>
              <a:t>biyta</a:t>
            </a:r>
            <a:r>
              <a:rPr lang="sv-SE" dirty="0"/>
              <a:t>, värdeyta, tomtareal, standardpoäng med des delkomponenter, byggår, ombyggnadsår, </a:t>
            </a:r>
            <a:r>
              <a:rPr lang="sv-SE" dirty="0" err="1"/>
              <a:t>värdeår</a:t>
            </a:r>
            <a:r>
              <a:rPr lang="sv-SE" dirty="0"/>
              <a:t>, värdeområde, kommun, koordinater</a:t>
            </a:r>
          </a:p>
          <a:p>
            <a:r>
              <a:rPr lang="sv-SE" dirty="0">
                <a:solidFill>
                  <a:srgbClr val="FF0000"/>
                </a:solidFill>
              </a:rPr>
              <a:t>Ny information (från fastighetsägarna): </a:t>
            </a:r>
            <a:r>
              <a:rPr lang="sv-SE" dirty="0"/>
              <a:t>tak, fasad, fönster, grund, värme, el, avlopp, kök och bad. </a:t>
            </a:r>
          </a:p>
          <a:p>
            <a:r>
              <a:rPr lang="sv-SE" dirty="0">
                <a:solidFill>
                  <a:srgbClr val="FF0000"/>
                </a:solidFill>
              </a:rPr>
              <a:t>Effektiv ålder</a:t>
            </a:r>
          </a:p>
          <a:p>
            <a:pPr lvl="1"/>
            <a:r>
              <a:rPr lang="sv-SE" dirty="0"/>
              <a:t>Försäljningsår - Byggnadsår/ombyggnadsår</a:t>
            </a:r>
          </a:p>
          <a:p>
            <a:pPr lvl="1"/>
            <a:r>
              <a:rPr lang="sv-SE" dirty="0"/>
              <a:t>Baserat på ny information</a:t>
            </a:r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8703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58EF6C-F227-CD29-4C83-4A3F3F969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Befintlig data</a:t>
            </a:r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27A60D31-0440-2EEF-B5A0-3BAB959850A3}"/>
              </a:ext>
            </a:extLst>
          </p:cNvPr>
          <p:cNvGraphicFramePr>
            <a:graphicFrameLocks noGrp="1"/>
          </p:cNvGraphicFramePr>
          <p:nvPr/>
        </p:nvGraphicFramePr>
        <p:xfrm>
          <a:off x="1145982" y="1280448"/>
          <a:ext cx="6438934" cy="2468499"/>
        </p:xfrm>
        <a:graphic>
          <a:graphicData uri="http://schemas.openxmlformats.org/drawingml/2006/table">
            <a:tbl>
              <a:tblPr firstRow="1" firstCol="1">
                <a:tableStyleId>{8EC20E35-A176-4012-BC5E-935CFFF8708E}</a:tableStyleId>
              </a:tblPr>
              <a:tblGrid>
                <a:gridCol w="2793317">
                  <a:extLst>
                    <a:ext uri="{9D8B030D-6E8A-4147-A177-3AD203B41FA5}">
                      <a16:colId xmlns:a16="http://schemas.microsoft.com/office/drawing/2014/main" val="665044913"/>
                    </a:ext>
                  </a:extLst>
                </a:gridCol>
                <a:gridCol w="564556">
                  <a:extLst>
                    <a:ext uri="{9D8B030D-6E8A-4147-A177-3AD203B41FA5}">
                      <a16:colId xmlns:a16="http://schemas.microsoft.com/office/drawing/2014/main" val="2822324490"/>
                    </a:ext>
                  </a:extLst>
                </a:gridCol>
                <a:gridCol w="1377250">
                  <a:extLst>
                    <a:ext uri="{9D8B030D-6E8A-4147-A177-3AD203B41FA5}">
                      <a16:colId xmlns:a16="http://schemas.microsoft.com/office/drawing/2014/main" val="1455473497"/>
                    </a:ext>
                  </a:extLst>
                </a:gridCol>
                <a:gridCol w="1703811">
                  <a:extLst>
                    <a:ext uri="{9D8B030D-6E8A-4147-A177-3AD203B41FA5}">
                      <a16:colId xmlns:a16="http://schemas.microsoft.com/office/drawing/2014/main" val="22018999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 u="none" dirty="0">
                          <a:effectLst/>
                        </a:rPr>
                        <a:t>Variabel</a:t>
                      </a:r>
                      <a:endParaRPr lang="sv-SE" sz="1100" u="non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 u="none" dirty="0">
                          <a:effectLst/>
                        </a:rPr>
                        <a:t>Antal</a:t>
                      </a:r>
                      <a:endParaRPr lang="sv-SE" sz="1100" u="non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 u="none" dirty="0">
                          <a:effectLst/>
                        </a:rPr>
                        <a:t>Medelvärde</a:t>
                      </a:r>
                      <a:endParaRPr lang="sv-SE" sz="1100" u="non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 u="none" dirty="0">
                          <a:effectLst/>
                        </a:rPr>
                        <a:t>Standardavvikelse</a:t>
                      </a:r>
                      <a:endParaRPr lang="sv-SE" sz="1100" u="non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9919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Transaktionspris (SEK)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9509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3 969 116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2 711 460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23394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Bostadsyta (kvm)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9509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130,18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33,05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62359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Biyta (kvm)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7669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68,56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40,77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26441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Värdeyta (kvm)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9509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 dirty="0">
                          <a:effectLst/>
                        </a:rPr>
                        <a:t>140,33  </a:t>
                      </a:r>
                      <a:endParaRPr lang="sv-SE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33,44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80452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Areal (kvm)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9509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1351,71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1536,32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35931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Standardpoäng (poäng)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9509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 dirty="0">
                          <a:solidFill>
                            <a:srgbClr val="62922E"/>
                          </a:solidFill>
                          <a:effectLst/>
                        </a:rPr>
                        <a:t>32,82</a:t>
                      </a:r>
                      <a:endParaRPr lang="sv-SE" sz="1100" dirty="0">
                        <a:solidFill>
                          <a:srgbClr val="62922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 dirty="0">
                          <a:solidFill>
                            <a:srgbClr val="62922E"/>
                          </a:solidFill>
                          <a:effectLst/>
                        </a:rPr>
                        <a:t>5,76</a:t>
                      </a:r>
                      <a:endParaRPr lang="sv-SE" sz="1100" dirty="0">
                        <a:solidFill>
                          <a:srgbClr val="62922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12601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Justerad standardpoäng (poäng)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9509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 dirty="0">
                          <a:solidFill>
                            <a:srgbClr val="62922E"/>
                          </a:solidFill>
                          <a:effectLst/>
                        </a:rPr>
                        <a:t>30,08</a:t>
                      </a:r>
                      <a:endParaRPr lang="sv-SE" sz="1100" dirty="0">
                        <a:solidFill>
                          <a:srgbClr val="62922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 dirty="0">
                          <a:solidFill>
                            <a:srgbClr val="62922E"/>
                          </a:solidFill>
                          <a:effectLst/>
                        </a:rPr>
                        <a:t>3,34</a:t>
                      </a:r>
                      <a:endParaRPr lang="sv-SE" sz="1100" dirty="0">
                        <a:solidFill>
                          <a:srgbClr val="62922E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4199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Byggår (årtal)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9509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 dirty="0">
                          <a:solidFill>
                            <a:srgbClr val="FF0000"/>
                          </a:solidFill>
                          <a:effectLst/>
                        </a:rPr>
                        <a:t>1956</a:t>
                      </a:r>
                      <a:endParaRPr lang="sv-SE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 dirty="0">
                          <a:solidFill>
                            <a:srgbClr val="FF0000"/>
                          </a:solidFill>
                          <a:effectLst/>
                        </a:rPr>
                        <a:t>25</a:t>
                      </a:r>
                      <a:endParaRPr lang="sv-SE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34039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Ombyggnadsår (årtal)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2248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 dirty="0">
                          <a:solidFill>
                            <a:srgbClr val="FF0000"/>
                          </a:solidFill>
                          <a:effectLst/>
                        </a:rPr>
                        <a:t>1994</a:t>
                      </a:r>
                      <a:endParaRPr lang="sv-SE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 dirty="0">
                          <a:solidFill>
                            <a:srgbClr val="FF0000"/>
                          </a:solidFill>
                          <a:effectLst/>
                        </a:rPr>
                        <a:t>17</a:t>
                      </a:r>
                      <a:endParaRPr lang="sv-SE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38197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>
                          <a:effectLst/>
                        </a:rPr>
                        <a:t>Värdeår (årtal)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 dirty="0">
                          <a:effectLst/>
                        </a:rPr>
                        <a:t>9509</a:t>
                      </a:r>
                      <a:endParaRPr lang="sv-SE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 dirty="0">
                          <a:solidFill>
                            <a:srgbClr val="FF0000"/>
                          </a:solidFill>
                          <a:effectLst/>
                        </a:rPr>
                        <a:t>1962</a:t>
                      </a:r>
                      <a:endParaRPr lang="sv-SE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v-SE" sz="1100" dirty="0">
                          <a:solidFill>
                            <a:srgbClr val="FF0000"/>
                          </a:solidFill>
                          <a:effectLst/>
                        </a:rPr>
                        <a:t>33</a:t>
                      </a:r>
                      <a:endParaRPr lang="sv-SE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262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631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A665EF-DC2B-63CD-19CD-E01CEB64D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Ny data – uppgift om när åtgärd genomfördes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2DCEE7F-A586-27B0-727C-DC14BC9A3BFD}"/>
              </a:ext>
            </a:extLst>
          </p:cNvPr>
          <p:cNvGraphicFramePr>
            <a:graphicFrameLocks/>
          </p:cNvGraphicFramePr>
          <p:nvPr/>
        </p:nvGraphicFramePr>
        <p:xfrm>
          <a:off x="1060463" y="1034987"/>
          <a:ext cx="3267075" cy="3481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C16EC2F5-56B8-1C2B-008A-D885EAC81CFA}"/>
              </a:ext>
            </a:extLst>
          </p:cNvPr>
          <p:cNvGraphicFramePr>
            <a:graphicFrameLocks/>
          </p:cNvGraphicFramePr>
          <p:nvPr/>
        </p:nvGraphicFramePr>
        <p:xfrm>
          <a:off x="4836891" y="1387412"/>
          <a:ext cx="3409950" cy="3128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0497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4808C4-5EA9-54E2-B422-752CB5A29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Ny data – uppgift om bedömt skick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0BFCAEC-13E3-0E19-6895-C77A9391EB7B}"/>
              </a:ext>
            </a:extLst>
          </p:cNvPr>
          <p:cNvGraphicFramePr>
            <a:graphicFrameLocks/>
          </p:cNvGraphicFramePr>
          <p:nvPr/>
        </p:nvGraphicFramePr>
        <p:xfrm>
          <a:off x="1060463" y="1431969"/>
          <a:ext cx="3457575" cy="2647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4E376E3-83EF-FB63-16AB-06095F6E063F}"/>
              </a:ext>
            </a:extLst>
          </p:cNvPr>
          <p:cNvGraphicFramePr>
            <a:graphicFrameLocks/>
          </p:cNvGraphicFramePr>
          <p:nvPr/>
        </p:nvGraphicFramePr>
        <p:xfrm>
          <a:off x="4803320" y="1431969"/>
          <a:ext cx="3810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2764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B670B4-4F55-AC51-7614-B71313038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Ny data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3D1DBEC-C75C-BED4-5D31-D75EF377195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1999" y="1112400"/>
            <a:ext cx="4937517" cy="3612000"/>
          </a:xfrm>
        </p:spPr>
        <p:txBody>
          <a:bodyPr/>
          <a:lstStyle/>
          <a:p>
            <a:r>
              <a:rPr lang="sv-SE" dirty="0"/>
              <a:t>På basis av den nya information har en </a:t>
            </a:r>
            <a:r>
              <a:rPr lang="sv-SE" dirty="0">
                <a:solidFill>
                  <a:srgbClr val="FF0000"/>
                </a:solidFill>
              </a:rPr>
              <a:t>ny effektiv ålder </a:t>
            </a:r>
            <a:r>
              <a:rPr lang="sv-SE" dirty="0"/>
              <a:t>skapats</a:t>
            </a:r>
          </a:p>
          <a:p>
            <a:pPr lvl="1"/>
            <a:r>
              <a:rPr lang="sv-SE" dirty="0"/>
              <a:t>1971-1980 </a:t>
            </a:r>
            <a:r>
              <a:rPr lang="sv-SE" dirty="0">
                <a:sym typeface="Wingdings" panose="05000000000000000000" pitchFamily="2" charset="2"/>
              </a:rPr>
              <a:t></a:t>
            </a:r>
            <a:r>
              <a:rPr lang="sv-SE" dirty="0"/>
              <a:t>	45 år i effektiv ålder</a:t>
            </a:r>
          </a:p>
          <a:p>
            <a:pPr lvl="1"/>
            <a:r>
              <a:rPr lang="sv-SE" dirty="0"/>
              <a:t>1981-1987 </a:t>
            </a:r>
            <a:r>
              <a:rPr lang="sv-SE" dirty="0">
                <a:sym typeface="Wingdings" panose="05000000000000000000" pitchFamily="2" charset="2"/>
              </a:rPr>
              <a:t></a:t>
            </a:r>
            <a:r>
              <a:rPr lang="sv-SE" dirty="0"/>
              <a:t>	37 år ”-”</a:t>
            </a:r>
          </a:p>
          <a:p>
            <a:pPr lvl="1"/>
            <a:r>
              <a:rPr lang="sv-SE" dirty="0"/>
              <a:t>osv….</a:t>
            </a:r>
          </a:p>
          <a:p>
            <a:pPr lvl="1"/>
            <a:endParaRPr lang="sv-SE" dirty="0"/>
          </a:p>
          <a:p>
            <a:pPr lvl="1"/>
            <a:r>
              <a:rPr lang="sv-SE" dirty="0"/>
              <a:t>Mkt bättre </a:t>
            </a:r>
            <a:r>
              <a:rPr lang="sv-SE" dirty="0">
                <a:sym typeface="Wingdings" panose="05000000000000000000" pitchFamily="2" charset="2"/>
              </a:rPr>
              <a:t>	15 år </a:t>
            </a:r>
            <a:r>
              <a:rPr lang="sv-SE" dirty="0"/>
              <a:t>”-”</a:t>
            </a:r>
          </a:p>
          <a:p>
            <a:pPr lvl="1"/>
            <a:r>
              <a:rPr lang="sv-SE" dirty="0"/>
              <a:t>Bättre </a:t>
            </a:r>
            <a:r>
              <a:rPr lang="sv-SE" dirty="0">
                <a:sym typeface="Wingdings" panose="05000000000000000000" pitchFamily="2" charset="2"/>
              </a:rPr>
              <a:t>	22 år </a:t>
            </a:r>
            <a:r>
              <a:rPr lang="sv-SE" dirty="0"/>
              <a:t>”-”</a:t>
            </a:r>
          </a:p>
          <a:p>
            <a:pPr lvl="1"/>
            <a:r>
              <a:rPr lang="sv-SE" dirty="0"/>
              <a:t>Normalt </a:t>
            </a:r>
            <a:r>
              <a:rPr lang="sv-SE" dirty="0">
                <a:sym typeface="Wingdings" panose="05000000000000000000" pitchFamily="2" charset="2"/>
              </a:rPr>
              <a:t></a:t>
            </a:r>
            <a:r>
              <a:rPr lang="sv-SE" dirty="0"/>
              <a:t>	30 år ”-”</a:t>
            </a:r>
          </a:p>
          <a:p>
            <a:pPr lvl="1"/>
            <a:r>
              <a:rPr lang="sv-SE" dirty="0"/>
              <a:t>…</a:t>
            </a:r>
          </a:p>
          <a:p>
            <a:pPr lvl="1"/>
            <a:r>
              <a:rPr lang="sv-SE" dirty="0"/>
              <a:t>Sämre </a:t>
            </a:r>
            <a:r>
              <a:rPr lang="sv-SE" dirty="0">
                <a:sym typeface="Wingdings" panose="05000000000000000000" pitchFamily="2" charset="2"/>
              </a:rPr>
              <a:t>	45 år </a:t>
            </a:r>
            <a:r>
              <a:rPr lang="sv-SE" dirty="0"/>
              <a:t>”-”</a:t>
            </a:r>
          </a:p>
          <a:p>
            <a:pPr lvl="1"/>
            <a:r>
              <a:rPr lang="sv-SE" dirty="0"/>
              <a:t>Mkt sämre </a:t>
            </a:r>
            <a:r>
              <a:rPr lang="sv-SE" dirty="0">
                <a:sym typeface="Wingdings" panose="05000000000000000000" pitchFamily="2" charset="2"/>
              </a:rPr>
              <a:t>	50 år </a:t>
            </a:r>
            <a:r>
              <a:rPr lang="sv-SE" dirty="0"/>
              <a:t>”-”</a:t>
            </a:r>
          </a:p>
          <a:p>
            <a:pPr lvl="1"/>
            <a:endParaRPr lang="sv-SE" dirty="0"/>
          </a:p>
          <a:p>
            <a:pPr lvl="1"/>
            <a:r>
              <a:rPr lang="sv-SE" dirty="0"/>
              <a:t>10 egenskaper </a:t>
            </a:r>
            <a:r>
              <a:rPr lang="sv-SE" dirty="0">
                <a:sym typeface="Wingdings" panose="05000000000000000000" pitchFamily="2" charset="2"/>
              </a:rPr>
              <a:t> </a:t>
            </a:r>
            <a:r>
              <a:rPr lang="sv-SE" dirty="0">
                <a:solidFill>
                  <a:srgbClr val="FF0000"/>
                </a:solidFill>
                <a:sym typeface="Wingdings" panose="05000000000000000000" pitchFamily="2" charset="2"/>
              </a:rPr>
              <a:t>medel effektiv ålder </a:t>
            </a:r>
            <a:r>
              <a:rPr lang="sv-SE" dirty="0">
                <a:sym typeface="Wingdings" panose="05000000000000000000" pitchFamily="2" charset="2"/>
              </a:rPr>
              <a:t>(lika vikt)</a:t>
            </a:r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147B8EC3-AB8C-9A4A-05E0-BF94BB0098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966" y="1315989"/>
            <a:ext cx="2887962" cy="32048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812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8BAF85-F3AD-E7CF-936A-49E83B7CD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Resultat</a:t>
            </a:r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4AC6F6FD-C08C-17D1-D249-5B75A692A577}"/>
              </a:ext>
            </a:extLst>
          </p:cNvPr>
          <p:cNvGraphicFramePr>
            <a:graphicFrameLocks noGrp="1"/>
          </p:cNvGraphicFramePr>
          <p:nvPr/>
        </p:nvGraphicFramePr>
        <p:xfrm>
          <a:off x="2670836" y="251752"/>
          <a:ext cx="6150822" cy="4293361"/>
        </p:xfrm>
        <a:graphic>
          <a:graphicData uri="http://schemas.openxmlformats.org/drawingml/2006/table">
            <a:tbl>
              <a:tblPr firstRow="1">
                <a:tableStyleId>{8EC20E35-A176-4012-BC5E-935CFFF8708E}</a:tableStyleId>
              </a:tblPr>
              <a:tblGrid>
                <a:gridCol w="1605135">
                  <a:extLst>
                    <a:ext uri="{9D8B030D-6E8A-4147-A177-3AD203B41FA5}">
                      <a16:colId xmlns:a16="http://schemas.microsoft.com/office/drawing/2014/main" val="2931052658"/>
                    </a:ext>
                  </a:extLst>
                </a:gridCol>
                <a:gridCol w="749940">
                  <a:extLst>
                    <a:ext uri="{9D8B030D-6E8A-4147-A177-3AD203B41FA5}">
                      <a16:colId xmlns:a16="http://schemas.microsoft.com/office/drawing/2014/main" val="157804365"/>
                    </a:ext>
                  </a:extLst>
                </a:gridCol>
                <a:gridCol w="1013076">
                  <a:extLst>
                    <a:ext uri="{9D8B030D-6E8A-4147-A177-3AD203B41FA5}">
                      <a16:colId xmlns:a16="http://schemas.microsoft.com/office/drawing/2014/main" val="4258485519"/>
                    </a:ext>
                  </a:extLst>
                </a:gridCol>
                <a:gridCol w="899357">
                  <a:extLst>
                    <a:ext uri="{9D8B030D-6E8A-4147-A177-3AD203B41FA5}">
                      <a16:colId xmlns:a16="http://schemas.microsoft.com/office/drawing/2014/main" val="1903184864"/>
                    </a:ext>
                  </a:extLst>
                </a:gridCol>
                <a:gridCol w="942395">
                  <a:extLst>
                    <a:ext uri="{9D8B030D-6E8A-4147-A177-3AD203B41FA5}">
                      <a16:colId xmlns:a16="http://schemas.microsoft.com/office/drawing/2014/main" val="2266614407"/>
                    </a:ext>
                  </a:extLst>
                </a:gridCol>
                <a:gridCol w="940919">
                  <a:extLst>
                    <a:ext uri="{9D8B030D-6E8A-4147-A177-3AD203B41FA5}">
                      <a16:colId xmlns:a16="http://schemas.microsoft.com/office/drawing/2014/main" val="3876103169"/>
                    </a:ext>
                  </a:extLst>
                </a:gridCol>
              </a:tblGrid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sv-S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(1)</a:t>
                      </a:r>
                      <a:endParaRPr lang="sv-S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(2)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(3)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(4)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(5)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2787485948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 err="1">
                          <a:effectLst/>
                        </a:rPr>
                        <a:t>Ålder</a:t>
                      </a:r>
                      <a:endParaRPr lang="sv-S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-0.00179</a:t>
                      </a:r>
                      <a:r>
                        <a:rPr lang="en-US" sz="900" baseline="30000" dirty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effectLst/>
                        </a:rPr>
                        <a:t>-0.00423</a:t>
                      </a:r>
                      <a:r>
                        <a:rPr lang="en-US" sz="900" baseline="3000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  <a:endParaRPr lang="sv-SE" sz="9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823299482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(-3.49)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(-8.32)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71900132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9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3128793571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- “- i kvadrat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effectLst/>
                        </a:rPr>
                        <a:t>0.00000289</a:t>
                      </a:r>
                      <a:endParaRPr lang="sv-SE" sz="9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0.0000241</a:t>
                      </a:r>
                      <a:r>
                        <a:rPr lang="en-US" sz="900" baseline="30000" dirty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3093792475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effectLst/>
                        </a:rPr>
                        <a:t>(0.68)</a:t>
                      </a:r>
                      <a:endParaRPr lang="sv-SE" sz="9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(5.64)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1624421728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2776801850"/>
                  </a:ext>
                </a:extLst>
              </a:tr>
              <a:tr h="1449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Tomtareal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0.00000952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0.00000935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0.0000104</a:t>
                      </a:r>
                      <a:r>
                        <a:rPr lang="en-US" sz="900" baseline="30000">
                          <a:effectLst/>
                        </a:rPr>
                        <a:t>*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0.00000926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0.00000767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649314608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(1.91)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(1.87)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(2.13)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(1.89)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(1.55)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3187792551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sv-S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3239891107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Värdeyta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0.00376</a:t>
                      </a:r>
                      <a:r>
                        <a:rPr lang="en-US" sz="900" baseline="30000">
                          <a:effectLst/>
                        </a:rPr>
                        <a:t>***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0.00345</a:t>
                      </a:r>
                      <a:r>
                        <a:rPr lang="en-US" sz="900" baseline="30000">
                          <a:effectLst/>
                        </a:rPr>
                        <a:t>***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0.00363</a:t>
                      </a:r>
                      <a:r>
                        <a:rPr lang="en-US" sz="900" baseline="30000">
                          <a:effectLst/>
                        </a:rPr>
                        <a:t>***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0.00366</a:t>
                      </a:r>
                      <a:r>
                        <a:rPr lang="en-US" sz="900" baseline="30000">
                          <a:effectLst/>
                        </a:rPr>
                        <a:t>***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0.00366</a:t>
                      </a:r>
                      <a:r>
                        <a:rPr lang="en-US" sz="900" baseline="30000">
                          <a:effectLst/>
                        </a:rPr>
                        <a:t>***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2138668807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(33.64)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(29.93)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(32.17)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(32.11)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(31.84)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4067723251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sv-S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3507584677"/>
                  </a:ext>
                </a:extLst>
              </a:tr>
              <a:tr h="1792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Standardpoäng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0.0121</a:t>
                      </a:r>
                      <a:r>
                        <a:rPr lang="en-US" sz="900" baseline="30000" dirty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9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4181384498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(18.94)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9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3160296730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9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3733229987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- “- justerad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9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0.0221</a:t>
                      </a:r>
                      <a:r>
                        <a:rPr lang="en-US" sz="900" baseline="30000" dirty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0.0211</a:t>
                      </a:r>
                      <a:r>
                        <a:rPr lang="en-US" sz="900" baseline="30000" dirty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0.0220</a:t>
                      </a:r>
                      <a:r>
                        <a:rPr lang="en-US" sz="900" baseline="30000">
                          <a:effectLst/>
                        </a:rPr>
                        <a:t>***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0.0231</a:t>
                      </a:r>
                      <a:r>
                        <a:rPr lang="en-US" sz="900" baseline="30000">
                          <a:effectLst/>
                        </a:rPr>
                        <a:t>***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1636349296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9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(18.38)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(18.16)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(18.88)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(19.71)</a:t>
                      </a:r>
                      <a:endParaRPr lang="sv-S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3006604553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62496181"/>
                  </a:ext>
                </a:extLst>
              </a:tr>
              <a:tr h="1753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Medel effektiv ålder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0.00773</a:t>
                      </a:r>
                      <a:r>
                        <a:rPr lang="en-US" sz="900" baseline="30000" dirty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1892578667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(4.24)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3301898910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2617958636"/>
                  </a:ext>
                </a:extLst>
              </a:tr>
              <a:tr h="1623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900" dirty="0">
                          <a:effectLst/>
                        </a:rPr>
                        <a:t>Medel effektiv ålder i kvadrat</a:t>
                      </a:r>
                      <a:endParaRPr lang="sv-S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-0.000303</a:t>
                      </a:r>
                      <a:r>
                        <a:rPr lang="en-US" sz="900" baseline="30000" dirty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4017291124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(-8.44)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2403525639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sv-S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2200334160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Bra </a:t>
                      </a:r>
                      <a:r>
                        <a:rPr lang="en-US" sz="900" dirty="0" err="1">
                          <a:effectLst/>
                        </a:rPr>
                        <a:t>kvalitet</a:t>
                      </a:r>
                      <a:endParaRPr lang="sv-S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0.1000</a:t>
                      </a:r>
                      <a:r>
                        <a:rPr lang="en-US" sz="900" baseline="30000" dirty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4041170592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(14.67)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473203912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sv-S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158168623"/>
                  </a:ext>
                </a:extLst>
              </a:tr>
              <a:tr h="1431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effectLst/>
                        </a:rPr>
                        <a:t>Bra </a:t>
                      </a:r>
                      <a:r>
                        <a:rPr lang="en-US" sz="900" dirty="0" err="1">
                          <a:effectLst/>
                        </a:rPr>
                        <a:t>kvalitet</a:t>
                      </a:r>
                      <a:r>
                        <a:rPr lang="en-US" sz="900" dirty="0">
                          <a:effectLst/>
                        </a:rPr>
                        <a:t> * </a:t>
                      </a:r>
                      <a:r>
                        <a:rPr lang="en-US" sz="900" dirty="0" err="1">
                          <a:effectLst/>
                        </a:rPr>
                        <a:t>Ålder</a:t>
                      </a:r>
                      <a:endParaRPr lang="sv-S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0.00107</a:t>
                      </a:r>
                      <a:r>
                        <a:rPr lang="en-US" sz="900" baseline="30000" dirty="0">
                          <a:solidFill>
                            <a:srgbClr val="FF0000"/>
                          </a:solidFill>
                          <a:effectLst/>
                        </a:rPr>
                        <a:t>***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2107009478"/>
                  </a:ext>
                </a:extLst>
              </a:tr>
              <a:tr h="1395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sv-S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FF0000"/>
                          </a:solidFill>
                          <a:effectLst/>
                        </a:rPr>
                        <a:t>(9.59)</a:t>
                      </a:r>
                      <a:endParaRPr lang="sv-S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158" marR="39158" marT="0" marB="0"/>
                </a:tc>
                <a:extLst>
                  <a:ext uri="{0D108BD9-81ED-4DB2-BD59-A6C34878D82A}">
                    <a16:rowId xmlns:a16="http://schemas.microsoft.com/office/drawing/2014/main" val="1175907540"/>
                  </a:ext>
                </a:extLst>
              </a:tr>
            </a:tbl>
          </a:graphicData>
        </a:graphic>
      </p:graphicFrame>
      <p:sp>
        <p:nvSpPr>
          <p:cNvPr id="5" name="Pil: nedåt 4">
            <a:extLst>
              <a:ext uri="{FF2B5EF4-FFF2-40B4-BE49-F238E27FC236}">
                <a16:creationId xmlns:a16="http://schemas.microsoft.com/office/drawing/2014/main" id="{3DDD66D1-DDD4-2749-AD84-3989C3FF7102}"/>
              </a:ext>
            </a:extLst>
          </p:cNvPr>
          <p:cNvSpPr/>
          <p:nvPr/>
        </p:nvSpPr>
        <p:spPr>
          <a:xfrm rot="10800000">
            <a:off x="4007594" y="4595623"/>
            <a:ext cx="715710" cy="384239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il: nedåt 5">
            <a:extLst>
              <a:ext uri="{FF2B5EF4-FFF2-40B4-BE49-F238E27FC236}">
                <a16:creationId xmlns:a16="http://schemas.microsoft.com/office/drawing/2014/main" id="{22DCBA81-6D40-AD01-3655-DAE5894C2517}"/>
              </a:ext>
            </a:extLst>
          </p:cNvPr>
          <p:cNvSpPr/>
          <p:nvPr/>
        </p:nvSpPr>
        <p:spPr>
          <a:xfrm rot="10800000">
            <a:off x="6034843" y="4595624"/>
            <a:ext cx="715710" cy="384239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894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D221F4-C851-8B96-6074-615E48565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Grafiskt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AE7A620-4935-6F78-3EBA-0ED890815329}"/>
              </a:ext>
            </a:extLst>
          </p:cNvPr>
          <p:cNvGraphicFramePr/>
          <p:nvPr/>
        </p:nvGraphicFramePr>
        <p:xfrm>
          <a:off x="1060463" y="974034"/>
          <a:ext cx="3906117" cy="3515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B81BCD6-F03E-747F-49EC-76A8802382EC}"/>
              </a:ext>
            </a:extLst>
          </p:cNvPr>
          <p:cNvGraphicFramePr/>
          <p:nvPr/>
        </p:nvGraphicFramePr>
        <p:xfrm>
          <a:off x="5122255" y="530086"/>
          <a:ext cx="3783207" cy="3515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3885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FDD9D17-FE9E-6EFA-2E8E-C13527C80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Slutsatser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11F2EB1-FCEF-8402-F739-1DF4516765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/>
              <a:t>Vi vet väldigt lite om skick och kvalitet hos äldre fastigheter</a:t>
            </a:r>
          </a:p>
          <a:p>
            <a:pPr lvl="1"/>
            <a:r>
              <a:rPr lang="sv-SE" dirty="0"/>
              <a:t>Prediktionsfelet är stort</a:t>
            </a:r>
          </a:p>
          <a:p>
            <a:r>
              <a:rPr lang="sv-SE" dirty="0"/>
              <a:t>Insamlad ny data i många olika dimensioner har en påverkan</a:t>
            </a:r>
          </a:p>
          <a:p>
            <a:pPr lvl="1"/>
            <a:r>
              <a:rPr lang="sv-SE" dirty="0"/>
              <a:t>Prediktionsfelet blir något mindre</a:t>
            </a:r>
          </a:p>
          <a:p>
            <a:pPr lvl="1"/>
            <a:r>
              <a:rPr lang="sv-SE" dirty="0"/>
              <a:t>Varför bara ngt mindre? – subjektiva bedömningar, osäkerhet</a:t>
            </a:r>
          </a:p>
          <a:p>
            <a:r>
              <a:rPr lang="sv-SE" dirty="0"/>
              <a:t>Deprecieringen varierar </a:t>
            </a:r>
          </a:p>
          <a:p>
            <a:pPr lvl="1"/>
            <a:r>
              <a:rPr lang="sv-SE" dirty="0"/>
              <a:t>Beroende på byggnadsår</a:t>
            </a:r>
          </a:p>
          <a:p>
            <a:pPr lvl="1"/>
            <a:r>
              <a:rPr lang="sv-SE" dirty="0"/>
              <a:t>Beroende på underhåll, men </a:t>
            </a:r>
          </a:p>
          <a:p>
            <a:pPr lvl="1"/>
            <a:r>
              <a:rPr lang="sv-SE" dirty="0"/>
              <a:t>Inte beroende på prisnivån och</a:t>
            </a:r>
          </a:p>
          <a:p>
            <a:pPr lvl="1"/>
            <a:r>
              <a:rPr lang="sv-SE" dirty="0"/>
              <a:t>Inte mellan regioner</a:t>
            </a:r>
          </a:p>
          <a:p>
            <a:r>
              <a:rPr lang="sv-SE" dirty="0"/>
              <a:t>Är det värt att via taxeringen ta in ytterligare information från fastighetsägarna?</a:t>
            </a:r>
          </a:p>
          <a:p>
            <a:pPr lvl="1"/>
            <a:r>
              <a:rPr lang="sv-SE" dirty="0"/>
              <a:t>tveksamt</a:t>
            </a:r>
          </a:p>
        </p:txBody>
      </p:sp>
    </p:spTree>
    <p:extLst>
      <p:ext uri="{BB962C8B-B14F-4D97-AF65-F5344CB8AC3E}">
        <p14:creationId xmlns:p14="http://schemas.microsoft.com/office/powerpoint/2010/main" val="332793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heme/theme1.xml><?xml version="1.0" encoding="utf-8"?>
<a:theme xmlns:a="http://schemas.openxmlformats.org/drawingml/2006/main" name="KTH_PPT-mall">
  <a:themeElements>
    <a:clrScheme name="KTH">
      <a:dk1>
        <a:srgbClr val="000000"/>
      </a:dk1>
      <a:lt1>
        <a:srgbClr val="FFFFFF"/>
      </a:lt1>
      <a:dk2>
        <a:srgbClr val="65656C"/>
      </a:dk2>
      <a:lt2>
        <a:srgbClr val="838389"/>
      </a:lt2>
      <a:accent1>
        <a:srgbClr val="1954A6"/>
      </a:accent1>
      <a:accent2>
        <a:srgbClr val="5E87C0"/>
      </a:accent2>
      <a:accent3>
        <a:srgbClr val="2091C3"/>
      </a:accent3>
      <a:accent4>
        <a:srgbClr val="D02F80"/>
      </a:accent4>
      <a:accent5>
        <a:srgbClr val="D95999"/>
      </a:accent5>
      <a:accent6>
        <a:srgbClr val="61922E"/>
      </a:accent6>
      <a:hlink>
        <a:srgbClr val="65656C"/>
      </a:hlink>
      <a:folHlink>
        <a:srgbClr val="838389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TH_PPT template 2014 flerfärgade_16_9_181002" id="{C2C482A2-B64F-1641-B856-45C1E0D0B04B}" vid="{B7923EE1-B23C-9F4E-BE98-4BD0CF59DB9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blue_16_9_181002 (002)</Template>
  <TotalTime>11977</TotalTime>
  <Words>969</Words>
  <Application>Microsoft Office PowerPoint</Application>
  <PresentationFormat>Bildspel på skärmen (16:9)</PresentationFormat>
  <Paragraphs>334</Paragraphs>
  <Slides>16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2" baseType="lpstr">
      <vt:lpstr>Arial</vt:lpstr>
      <vt:lpstr>Calibri</vt:lpstr>
      <vt:lpstr>Cambria Math</vt:lpstr>
      <vt:lpstr>Systemtypsnitt</vt:lpstr>
      <vt:lpstr>Times New Roman</vt:lpstr>
      <vt:lpstr>KTH_PPT-mall</vt:lpstr>
      <vt:lpstr>Effektiv ålder på fastigheter</vt:lpstr>
      <vt:lpstr>Frukostseminarier – Program våren 2023</vt:lpstr>
      <vt:lpstr>Initiativtagare till Bostad 2.0</vt:lpstr>
      <vt:lpstr>Effektiv ålder på fastigheter</vt:lpstr>
      <vt:lpstr>Bakgrund och syfte</vt:lpstr>
      <vt:lpstr>Bakgrund och syfte</vt:lpstr>
      <vt:lpstr>Teoretisk utgångspunkt</vt:lpstr>
      <vt:lpstr>Modelleringsansats</vt:lpstr>
      <vt:lpstr>Data</vt:lpstr>
      <vt:lpstr>Befintlig data</vt:lpstr>
      <vt:lpstr>Ny data – uppgift om när åtgärd genomfördes</vt:lpstr>
      <vt:lpstr>Ny data – uppgift om bedömt skick</vt:lpstr>
      <vt:lpstr>Ny data</vt:lpstr>
      <vt:lpstr>Resultat</vt:lpstr>
      <vt:lpstr>Grafiskt</vt:lpstr>
      <vt:lpstr>Slutsatser</vt:lpstr>
    </vt:vector>
  </TitlesOfParts>
  <Company>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Malin Söderkvist</dc:creator>
  <cp:lastModifiedBy>Mats Wilhelmsson</cp:lastModifiedBy>
  <cp:revision>605</cp:revision>
  <cp:lastPrinted>2019-09-05T13:47:56Z</cp:lastPrinted>
  <dcterms:created xsi:type="dcterms:W3CDTF">2019-02-11T09:39:15Z</dcterms:created>
  <dcterms:modified xsi:type="dcterms:W3CDTF">2023-01-19T17:19:07Z</dcterms:modified>
</cp:coreProperties>
</file>