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9" r:id="rId2"/>
    <p:sldId id="330" r:id="rId3"/>
    <p:sldId id="305" r:id="rId4"/>
    <p:sldId id="256" r:id="rId5"/>
    <p:sldId id="257" r:id="rId6"/>
    <p:sldId id="262" r:id="rId7"/>
    <p:sldId id="258" r:id="rId8"/>
    <p:sldId id="259" r:id="rId9"/>
    <p:sldId id="263" r:id="rId10"/>
    <p:sldId id="267" r:id="rId11"/>
    <p:sldId id="264" r:id="rId12"/>
    <p:sldId id="265" r:id="rId13"/>
    <p:sldId id="266" r:id="rId14"/>
    <p:sldId id="260" r:id="rId15"/>
    <p:sldId id="268" r:id="rId16"/>
    <p:sldId id="261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62922E"/>
    <a:srgbClr val="AFC92B"/>
    <a:srgbClr val="D95999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0" autoAdjust="0"/>
    <p:restoredTop sz="86228" autoAdjust="0"/>
  </p:normalViewPr>
  <p:slideViewPr>
    <p:cSldViewPr snapToGrid="0">
      <p:cViewPr varScale="1">
        <p:scale>
          <a:sx n="145" d="100"/>
          <a:sy n="145" d="100"/>
        </p:scale>
        <p:origin x="1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Tabell2a!$F$3</c:f>
              <c:strCache>
                <c:ptCount val="1"/>
                <c:pt idx="0">
                  <c:v>värme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Tabell2a!$A$4:$A$10</c:f>
              <c:strCache>
                <c:ptCount val="7"/>
                <c:pt idx="0">
                  <c:v>2020-2021</c:v>
                </c:pt>
                <c:pt idx="1">
                  <c:v>2011-2019</c:v>
                </c:pt>
                <c:pt idx="2">
                  <c:v>2004-2010</c:v>
                </c:pt>
                <c:pt idx="3">
                  <c:v>1995-2003</c:v>
                </c:pt>
                <c:pt idx="4">
                  <c:v>1988-1994</c:v>
                </c:pt>
                <c:pt idx="5">
                  <c:v>1981-1987</c:v>
                </c:pt>
                <c:pt idx="6">
                  <c:v>1971-1980</c:v>
                </c:pt>
              </c:strCache>
            </c:strRef>
          </c:cat>
          <c:val>
            <c:numRef>
              <c:f>Tabell2a!$F$4:$F$10</c:f>
              <c:numCache>
                <c:formatCode>General</c:formatCode>
                <c:ptCount val="7"/>
                <c:pt idx="0">
                  <c:v>524</c:v>
                </c:pt>
                <c:pt idx="1">
                  <c:v>1809</c:v>
                </c:pt>
                <c:pt idx="2">
                  <c:v>1547</c:v>
                </c:pt>
                <c:pt idx="3">
                  <c:v>693</c:v>
                </c:pt>
                <c:pt idx="4">
                  <c:v>75</c:v>
                </c:pt>
                <c:pt idx="5">
                  <c:v>56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5-40D5-B291-171507DB4283}"/>
            </c:ext>
          </c:extLst>
        </c:ser>
        <c:ser>
          <c:idx val="1"/>
          <c:order val="1"/>
          <c:tx>
            <c:strRef>
              <c:f>Tabell2a!$I$3</c:f>
              <c:strCache>
                <c:ptCount val="1"/>
                <c:pt idx="0">
                  <c:v>snitt</c:v>
                </c:pt>
              </c:strCache>
            </c:strRef>
          </c:tx>
          <c:spPr>
            <a:solidFill>
              <a:srgbClr val="D02F80"/>
            </a:solidFill>
            <a:ln>
              <a:noFill/>
            </a:ln>
            <a:effectLst/>
          </c:spPr>
          <c:invertIfNegative val="0"/>
          <c:cat>
            <c:strRef>
              <c:f>Tabell2a!$A$4:$A$10</c:f>
              <c:strCache>
                <c:ptCount val="7"/>
                <c:pt idx="0">
                  <c:v>2020-2021</c:v>
                </c:pt>
                <c:pt idx="1">
                  <c:v>2011-2019</c:v>
                </c:pt>
                <c:pt idx="2">
                  <c:v>2004-2010</c:v>
                </c:pt>
                <c:pt idx="3">
                  <c:v>1995-2003</c:v>
                </c:pt>
                <c:pt idx="4">
                  <c:v>1988-1994</c:v>
                </c:pt>
                <c:pt idx="5">
                  <c:v>1981-1987</c:v>
                </c:pt>
                <c:pt idx="6">
                  <c:v>1971-1980</c:v>
                </c:pt>
              </c:strCache>
            </c:strRef>
          </c:cat>
          <c:val>
            <c:numRef>
              <c:f>Tabell2a!$I$4:$I$10</c:f>
              <c:numCache>
                <c:formatCode>0</c:formatCode>
                <c:ptCount val="7"/>
                <c:pt idx="0">
                  <c:v>312.14285714285717</c:v>
                </c:pt>
                <c:pt idx="1">
                  <c:v>1053.7142857142858</c:v>
                </c:pt>
                <c:pt idx="2">
                  <c:v>681.85714285714289</c:v>
                </c:pt>
                <c:pt idx="3">
                  <c:v>349</c:v>
                </c:pt>
                <c:pt idx="4">
                  <c:v>108.42857142857143</c:v>
                </c:pt>
                <c:pt idx="5">
                  <c:v>81</c:v>
                </c:pt>
                <c:pt idx="6">
                  <c:v>119.28571428571429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5-40D5-B291-171507DB4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023695"/>
        <c:axId val="336019535"/>
      </c:barChart>
      <c:catAx>
        <c:axId val="33602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6019535"/>
        <c:crosses val="autoZero"/>
        <c:auto val="1"/>
        <c:lblAlgn val="ctr"/>
        <c:lblOffset val="100"/>
        <c:noMultiLvlLbl val="0"/>
      </c:catAx>
      <c:valAx>
        <c:axId val="33601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602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Tabell2a!$H$3</c:f>
              <c:strCache>
                <c:ptCount val="1"/>
                <c:pt idx="0">
                  <c:v>avlopp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Tabell2a!$A$4:$A$10</c:f>
              <c:strCache>
                <c:ptCount val="7"/>
                <c:pt idx="0">
                  <c:v>2020-2021</c:v>
                </c:pt>
                <c:pt idx="1">
                  <c:v>2011-2019</c:v>
                </c:pt>
                <c:pt idx="2">
                  <c:v>2004-2010</c:v>
                </c:pt>
                <c:pt idx="3">
                  <c:v>1995-2003</c:v>
                </c:pt>
                <c:pt idx="4">
                  <c:v>1988-1994</c:v>
                </c:pt>
                <c:pt idx="5">
                  <c:v>1981-1987</c:v>
                </c:pt>
                <c:pt idx="6">
                  <c:v>1971-1980</c:v>
                </c:pt>
              </c:strCache>
            </c:strRef>
          </c:cat>
          <c:val>
            <c:numRef>
              <c:f>Tabell2a!$H$4:$H$10</c:f>
              <c:numCache>
                <c:formatCode>General</c:formatCode>
                <c:ptCount val="7"/>
                <c:pt idx="0">
                  <c:v>306</c:v>
                </c:pt>
                <c:pt idx="1">
                  <c:v>654</c:v>
                </c:pt>
                <c:pt idx="2">
                  <c:v>323</c:v>
                </c:pt>
                <c:pt idx="3">
                  <c:v>171</c:v>
                </c:pt>
                <c:pt idx="4">
                  <c:v>88</c:v>
                </c:pt>
                <c:pt idx="5">
                  <c:v>55</c:v>
                </c:pt>
                <c:pt idx="6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0-4FEB-BC4A-54664EA59596}"/>
            </c:ext>
          </c:extLst>
        </c:ser>
        <c:ser>
          <c:idx val="1"/>
          <c:order val="1"/>
          <c:tx>
            <c:strRef>
              <c:f>Tabell2a!$I$3</c:f>
              <c:strCache>
                <c:ptCount val="1"/>
                <c:pt idx="0">
                  <c:v>snitt</c:v>
                </c:pt>
              </c:strCache>
            </c:strRef>
          </c:tx>
          <c:spPr>
            <a:solidFill>
              <a:srgbClr val="D02F80"/>
            </a:solidFill>
            <a:ln>
              <a:noFill/>
            </a:ln>
            <a:effectLst/>
          </c:spPr>
          <c:invertIfNegative val="0"/>
          <c:cat>
            <c:strRef>
              <c:f>Tabell2a!$A$4:$A$10</c:f>
              <c:strCache>
                <c:ptCount val="7"/>
                <c:pt idx="0">
                  <c:v>2020-2021</c:v>
                </c:pt>
                <c:pt idx="1">
                  <c:v>2011-2019</c:v>
                </c:pt>
                <c:pt idx="2">
                  <c:v>2004-2010</c:v>
                </c:pt>
                <c:pt idx="3">
                  <c:v>1995-2003</c:v>
                </c:pt>
                <c:pt idx="4">
                  <c:v>1988-1994</c:v>
                </c:pt>
                <c:pt idx="5">
                  <c:v>1981-1987</c:v>
                </c:pt>
                <c:pt idx="6">
                  <c:v>1971-1980</c:v>
                </c:pt>
              </c:strCache>
            </c:strRef>
          </c:cat>
          <c:val>
            <c:numRef>
              <c:f>Tabell2a!$I$4:$I$10</c:f>
              <c:numCache>
                <c:formatCode>0</c:formatCode>
                <c:ptCount val="7"/>
                <c:pt idx="0">
                  <c:v>312.14285714285717</c:v>
                </c:pt>
                <c:pt idx="1">
                  <c:v>1053.7142857142858</c:v>
                </c:pt>
                <c:pt idx="2">
                  <c:v>681.85714285714289</c:v>
                </c:pt>
                <c:pt idx="3">
                  <c:v>349</c:v>
                </c:pt>
                <c:pt idx="4">
                  <c:v>108.42857142857143</c:v>
                </c:pt>
                <c:pt idx="5">
                  <c:v>81</c:v>
                </c:pt>
                <c:pt idx="6">
                  <c:v>119.28571428571429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0-4FEB-BC4A-54664EA59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666063"/>
        <c:axId val="341676879"/>
      </c:barChart>
      <c:catAx>
        <c:axId val="34166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1676879"/>
        <c:crosses val="autoZero"/>
        <c:auto val="1"/>
        <c:lblAlgn val="ctr"/>
        <c:lblOffset val="100"/>
        <c:noMultiLvlLbl val="0"/>
      </c:catAx>
      <c:valAx>
        <c:axId val="341676879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166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'Tabell 3'!$F$4</c:f>
              <c:strCache>
                <c:ptCount val="1"/>
                <c:pt idx="0">
                  <c:v>värme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'Tabell 3'!$A$5:$A$10</c:f>
              <c:strCache>
                <c:ptCount val="6"/>
                <c:pt idx="0">
                  <c:v>mkt bättre</c:v>
                </c:pt>
                <c:pt idx="1">
                  <c:v>bättre</c:v>
                </c:pt>
                <c:pt idx="2">
                  <c:v>normal</c:v>
                </c:pt>
                <c:pt idx="3">
                  <c:v>ngt sämre</c:v>
                </c:pt>
                <c:pt idx="4">
                  <c:v>sämre</c:v>
                </c:pt>
                <c:pt idx="5">
                  <c:v>mkt sämre</c:v>
                </c:pt>
              </c:strCache>
            </c:strRef>
          </c:cat>
          <c:val>
            <c:numRef>
              <c:f>'Tabell 3'!$F$5:$F$10</c:f>
              <c:numCache>
                <c:formatCode>General</c:formatCode>
                <c:ptCount val="6"/>
                <c:pt idx="0">
                  <c:v>82</c:v>
                </c:pt>
                <c:pt idx="1">
                  <c:v>240</c:v>
                </c:pt>
                <c:pt idx="2">
                  <c:v>2136</c:v>
                </c:pt>
                <c:pt idx="3">
                  <c:v>598</c:v>
                </c:pt>
                <c:pt idx="4">
                  <c:v>704</c:v>
                </c:pt>
                <c:pt idx="5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6-4224-8BC0-BDDFFAAEC652}"/>
            </c:ext>
          </c:extLst>
        </c:ser>
        <c:ser>
          <c:idx val="1"/>
          <c:order val="1"/>
          <c:tx>
            <c:strRef>
              <c:f>'Tabell 3'!$L$4</c:f>
              <c:strCache>
                <c:ptCount val="1"/>
                <c:pt idx="0">
                  <c:v>snitt</c:v>
                </c:pt>
              </c:strCache>
            </c:strRef>
          </c:tx>
          <c:spPr>
            <a:solidFill>
              <a:srgbClr val="D02F80"/>
            </a:solidFill>
            <a:ln>
              <a:noFill/>
            </a:ln>
            <a:effectLst/>
          </c:spPr>
          <c:invertIfNegative val="0"/>
          <c:cat>
            <c:strRef>
              <c:f>'Tabell 3'!$A$5:$A$10</c:f>
              <c:strCache>
                <c:ptCount val="6"/>
                <c:pt idx="0">
                  <c:v>mkt bättre</c:v>
                </c:pt>
                <c:pt idx="1">
                  <c:v>bättre</c:v>
                </c:pt>
                <c:pt idx="2">
                  <c:v>normal</c:v>
                </c:pt>
                <c:pt idx="3">
                  <c:v>ngt sämre</c:v>
                </c:pt>
                <c:pt idx="4">
                  <c:v>sämre</c:v>
                </c:pt>
                <c:pt idx="5">
                  <c:v>mkt sämre</c:v>
                </c:pt>
              </c:strCache>
            </c:strRef>
          </c:cat>
          <c:val>
            <c:numRef>
              <c:f>'Tabell 3'!$L$5:$L$10</c:f>
              <c:numCache>
                <c:formatCode>0</c:formatCode>
                <c:ptCount val="6"/>
                <c:pt idx="0">
                  <c:v>89.1</c:v>
                </c:pt>
                <c:pt idx="1">
                  <c:v>262.60000000000002</c:v>
                </c:pt>
                <c:pt idx="2">
                  <c:v>3005.7</c:v>
                </c:pt>
                <c:pt idx="3">
                  <c:v>1159.5</c:v>
                </c:pt>
                <c:pt idx="4">
                  <c:v>1176.5999999999999</c:v>
                </c:pt>
                <c:pt idx="5">
                  <c:v>847.8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6-4224-8BC0-BDDFFAAEC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791455"/>
        <c:axId val="404768159"/>
      </c:barChart>
      <c:catAx>
        <c:axId val="40479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4768159"/>
        <c:crosses val="autoZero"/>
        <c:auto val="1"/>
        <c:lblAlgn val="ctr"/>
        <c:lblOffset val="100"/>
        <c:noMultiLvlLbl val="0"/>
      </c:catAx>
      <c:valAx>
        <c:axId val="40476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4791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'Tabell 3'!$B$4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'Tabell 3'!$A$5:$A$10</c:f>
              <c:strCache>
                <c:ptCount val="6"/>
                <c:pt idx="0">
                  <c:v>mkt bättre</c:v>
                </c:pt>
                <c:pt idx="1">
                  <c:v>bättre</c:v>
                </c:pt>
                <c:pt idx="2">
                  <c:v>normal</c:v>
                </c:pt>
                <c:pt idx="3">
                  <c:v>ngt sämre</c:v>
                </c:pt>
                <c:pt idx="4">
                  <c:v>sämre</c:v>
                </c:pt>
                <c:pt idx="5">
                  <c:v>mkt sämre</c:v>
                </c:pt>
              </c:strCache>
            </c:strRef>
          </c:cat>
          <c:val>
            <c:numRef>
              <c:f>'Tabell 3'!$B$5:$B$10</c:f>
              <c:numCache>
                <c:formatCode>General</c:formatCode>
                <c:ptCount val="6"/>
                <c:pt idx="0">
                  <c:v>64</c:v>
                </c:pt>
                <c:pt idx="1">
                  <c:v>161</c:v>
                </c:pt>
                <c:pt idx="2">
                  <c:v>1845</c:v>
                </c:pt>
                <c:pt idx="3">
                  <c:v>1063</c:v>
                </c:pt>
                <c:pt idx="4">
                  <c:v>1705</c:v>
                </c:pt>
                <c:pt idx="5">
                  <c:v>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E-4B13-B6F0-138F6CAD5F5B}"/>
            </c:ext>
          </c:extLst>
        </c:ser>
        <c:ser>
          <c:idx val="1"/>
          <c:order val="1"/>
          <c:tx>
            <c:strRef>
              <c:f>'Tabell 3'!$L$4</c:f>
              <c:strCache>
                <c:ptCount val="1"/>
                <c:pt idx="0">
                  <c:v>snitt</c:v>
                </c:pt>
              </c:strCache>
            </c:strRef>
          </c:tx>
          <c:spPr>
            <a:solidFill>
              <a:srgbClr val="D02F80"/>
            </a:solidFill>
            <a:ln>
              <a:noFill/>
            </a:ln>
            <a:effectLst/>
          </c:spPr>
          <c:invertIfNegative val="0"/>
          <c:cat>
            <c:strRef>
              <c:f>'Tabell 3'!$A$5:$A$10</c:f>
              <c:strCache>
                <c:ptCount val="6"/>
                <c:pt idx="0">
                  <c:v>mkt bättre</c:v>
                </c:pt>
                <c:pt idx="1">
                  <c:v>bättre</c:v>
                </c:pt>
                <c:pt idx="2">
                  <c:v>normal</c:v>
                </c:pt>
                <c:pt idx="3">
                  <c:v>ngt sämre</c:v>
                </c:pt>
                <c:pt idx="4">
                  <c:v>sämre</c:v>
                </c:pt>
                <c:pt idx="5">
                  <c:v>mkt sämre</c:v>
                </c:pt>
              </c:strCache>
            </c:strRef>
          </c:cat>
          <c:val>
            <c:numRef>
              <c:f>'Tabell 3'!$L$5:$L$10</c:f>
              <c:numCache>
                <c:formatCode>0</c:formatCode>
                <c:ptCount val="6"/>
                <c:pt idx="0">
                  <c:v>89.1</c:v>
                </c:pt>
                <c:pt idx="1">
                  <c:v>262.60000000000002</c:v>
                </c:pt>
                <c:pt idx="2">
                  <c:v>3005.7</c:v>
                </c:pt>
                <c:pt idx="3">
                  <c:v>1159.5</c:v>
                </c:pt>
                <c:pt idx="4">
                  <c:v>1176.5999999999999</c:v>
                </c:pt>
                <c:pt idx="5">
                  <c:v>847.8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E-4B13-B6F0-138F6CAD5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696175"/>
        <c:axId val="318696591"/>
      </c:barChart>
      <c:catAx>
        <c:axId val="31869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8696591"/>
        <c:crosses val="autoZero"/>
        <c:auto val="1"/>
        <c:lblAlgn val="ctr"/>
        <c:lblOffset val="100"/>
        <c:noMultiLvlLbl val="0"/>
      </c:catAx>
      <c:valAx>
        <c:axId val="31869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869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Blad2!$C$1</c:f>
              <c:strCache>
                <c:ptCount val="1"/>
                <c:pt idx="0">
                  <c:v>(1)Basmodell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Blad2!$A$2:$A$61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Blad2!$C$2:$C$61</c:f>
              <c:numCache>
                <c:formatCode>General</c:formatCode>
                <c:ptCount val="60"/>
                <c:pt idx="0">
                  <c:v>-1.78711E-3</c:v>
                </c:pt>
                <c:pt idx="1">
                  <c:v>-3.56844E-3</c:v>
                </c:pt>
                <c:pt idx="2">
                  <c:v>-5.3439899999999999E-3</c:v>
                </c:pt>
                <c:pt idx="3">
                  <c:v>-7.1137599999999994E-3</c:v>
                </c:pt>
                <c:pt idx="4">
                  <c:v>-8.8777500000000002E-3</c:v>
                </c:pt>
                <c:pt idx="5">
                  <c:v>-1.063596E-2</c:v>
                </c:pt>
                <c:pt idx="6">
                  <c:v>-1.2388389999999999E-2</c:v>
                </c:pt>
                <c:pt idx="7">
                  <c:v>-1.413504E-2</c:v>
                </c:pt>
                <c:pt idx="8">
                  <c:v>-1.587591E-2</c:v>
                </c:pt>
                <c:pt idx="9">
                  <c:v>-1.7610999999999998E-2</c:v>
                </c:pt>
                <c:pt idx="10">
                  <c:v>-1.9340309999999999E-2</c:v>
                </c:pt>
                <c:pt idx="11">
                  <c:v>-2.106384E-2</c:v>
                </c:pt>
                <c:pt idx="12">
                  <c:v>-2.2781589999999997E-2</c:v>
                </c:pt>
                <c:pt idx="13">
                  <c:v>-2.4493559999999998E-2</c:v>
                </c:pt>
                <c:pt idx="14">
                  <c:v>-2.6199749999999997E-2</c:v>
                </c:pt>
                <c:pt idx="15">
                  <c:v>-2.790016E-2</c:v>
                </c:pt>
                <c:pt idx="16">
                  <c:v>-2.9594789999999999E-2</c:v>
                </c:pt>
                <c:pt idx="17">
                  <c:v>-3.1283640000000001E-2</c:v>
                </c:pt>
                <c:pt idx="18">
                  <c:v>-3.2966709999999996E-2</c:v>
                </c:pt>
                <c:pt idx="19">
                  <c:v>-3.4644000000000001E-2</c:v>
                </c:pt>
                <c:pt idx="20">
                  <c:v>-3.6315509999999995E-2</c:v>
                </c:pt>
                <c:pt idx="21">
                  <c:v>-3.7981239999999999E-2</c:v>
                </c:pt>
                <c:pt idx="22">
                  <c:v>-3.964119E-2</c:v>
                </c:pt>
                <c:pt idx="23">
                  <c:v>-4.1295359999999996E-2</c:v>
                </c:pt>
                <c:pt idx="24">
                  <c:v>-4.2943749999999996E-2</c:v>
                </c:pt>
                <c:pt idx="25">
                  <c:v>-4.4586359999999998E-2</c:v>
                </c:pt>
                <c:pt idx="26">
                  <c:v>-4.6223189999999997E-2</c:v>
                </c:pt>
                <c:pt idx="27">
                  <c:v>-4.7854239999999999E-2</c:v>
                </c:pt>
                <c:pt idx="28">
                  <c:v>-4.9479509999999997E-2</c:v>
                </c:pt>
                <c:pt idx="29">
                  <c:v>-5.1098999999999999E-2</c:v>
                </c:pt>
                <c:pt idx="30">
                  <c:v>-5.2712709999999996E-2</c:v>
                </c:pt>
                <c:pt idx="31">
                  <c:v>-5.4320639999999996E-2</c:v>
                </c:pt>
                <c:pt idx="32">
                  <c:v>-5.592279E-2</c:v>
                </c:pt>
                <c:pt idx="33">
                  <c:v>-5.751916E-2</c:v>
                </c:pt>
                <c:pt idx="34">
                  <c:v>-5.9109749999999996E-2</c:v>
                </c:pt>
                <c:pt idx="35">
                  <c:v>-6.0694559999999995E-2</c:v>
                </c:pt>
                <c:pt idx="36">
                  <c:v>-6.2273589999999997E-2</c:v>
                </c:pt>
                <c:pt idx="37">
                  <c:v>-6.3846840000000002E-2</c:v>
                </c:pt>
                <c:pt idx="38">
                  <c:v>-6.5414310000000003E-2</c:v>
                </c:pt>
                <c:pt idx="39">
                  <c:v>-6.6975999999999994E-2</c:v>
                </c:pt>
                <c:pt idx="40">
                  <c:v>-6.8531910000000001E-2</c:v>
                </c:pt>
                <c:pt idx="41">
                  <c:v>-7.0082039999999998E-2</c:v>
                </c:pt>
                <c:pt idx="42">
                  <c:v>-7.1626389999999998E-2</c:v>
                </c:pt>
                <c:pt idx="43">
                  <c:v>-7.3164960000000001E-2</c:v>
                </c:pt>
                <c:pt idx="44">
                  <c:v>-7.4697749999999993E-2</c:v>
                </c:pt>
                <c:pt idx="45">
                  <c:v>-7.6224760000000003E-2</c:v>
                </c:pt>
                <c:pt idx="46">
                  <c:v>-7.7745990000000001E-2</c:v>
                </c:pt>
                <c:pt idx="47">
                  <c:v>-7.9261440000000002E-2</c:v>
                </c:pt>
                <c:pt idx="48">
                  <c:v>-8.0771109999999993E-2</c:v>
                </c:pt>
                <c:pt idx="49">
                  <c:v>-8.2275000000000001E-2</c:v>
                </c:pt>
                <c:pt idx="50">
                  <c:v>-8.3773109999999998E-2</c:v>
                </c:pt>
                <c:pt idx="51">
                  <c:v>-8.5265439999999998E-2</c:v>
                </c:pt>
                <c:pt idx="52">
                  <c:v>-8.6751990000000001E-2</c:v>
                </c:pt>
                <c:pt idx="53">
                  <c:v>-8.8232759999999993E-2</c:v>
                </c:pt>
                <c:pt idx="54">
                  <c:v>-8.9707750000000003E-2</c:v>
                </c:pt>
                <c:pt idx="55">
                  <c:v>-9.1176960000000001E-2</c:v>
                </c:pt>
                <c:pt idx="56">
                  <c:v>-9.2640389999999989E-2</c:v>
                </c:pt>
                <c:pt idx="57">
                  <c:v>-9.4098039999999994E-2</c:v>
                </c:pt>
                <c:pt idx="58">
                  <c:v>-9.5549910000000002E-2</c:v>
                </c:pt>
                <c:pt idx="59">
                  <c:v>-9.6995999999999999E-2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1-4FE3-B9CF-0DF387E18249}"/>
            </c:ext>
          </c:extLst>
        </c:ser>
        <c:ser>
          <c:idx val="1"/>
          <c:order val="1"/>
          <c:tx>
            <c:strRef>
              <c:f>Blad2!$D$1</c:f>
              <c:strCache>
                <c:ptCount val="1"/>
                <c:pt idx="0">
                  <c:v>(3) Effektiv ålder</c:v>
                </c:pt>
              </c:strCache>
            </c:strRef>
          </c:tx>
          <c:spPr>
            <a:ln w="28575" cap="rnd">
              <a:solidFill>
                <a:srgbClr val="D02F80"/>
              </a:solidFill>
              <a:round/>
            </a:ln>
            <a:effectLst/>
          </c:spPr>
          <c:marker>
            <c:symbol val="none"/>
          </c:marker>
          <c:cat>
            <c:numRef>
              <c:f>Blad2!$A$2:$A$61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Blad2!$D$2:$D$61</c:f>
              <c:numCache>
                <c:formatCode>General</c:formatCode>
                <c:ptCount val="60"/>
                <c:pt idx="0">
                  <c:v>7.4269999999999996E-3</c:v>
                </c:pt>
                <c:pt idx="1">
                  <c:v>1.4248E-2</c:v>
                </c:pt>
                <c:pt idx="2">
                  <c:v>2.0462999999999999E-2</c:v>
                </c:pt>
                <c:pt idx="3">
                  <c:v>2.6071999999999998E-2</c:v>
                </c:pt>
                <c:pt idx="4">
                  <c:v>3.1074999999999998E-2</c:v>
                </c:pt>
                <c:pt idx="5">
                  <c:v>3.5471999999999997E-2</c:v>
                </c:pt>
                <c:pt idx="6">
                  <c:v>3.9262999999999999E-2</c:v>
                </c:pt>
                <c:pt idx="7">
                  <c:v>4.2448E-2</c:v>
                </c:pt>
                <c:pt idx="8">
                  <c:v>4.5026999999999998E-2</c:v>
                </c:pt>
                <c:pt idx="9">
                  <c:v>4.6999999999999993E-2</c:v>
                </c:pt>
                <c:pt idx="10">
                  <c:v>4.8366999999999993E-2</c:v>
                </c:pt>
                <c:pt idx="11">
                  <c:v>4.9127999999999998E-2</c:v>
                </c:pt>
                <c:pt idx="12">
                  <c:v>4.9283E-2</c:v>
                </c:pt>
                <c:pt idx="13">
                  <c:v>4.8832E-2</c:v>
                </c:pt>
                <c:pt idx="14">
                  <c:v>4.7774999999999998E-2</c:v>
                </c:pt>
                <c:pt idx="15">
                  <c:v>4.6112E-2</c:v>
                </c:pt>
                <c:pt idx="16">
                  <c:v>4.3843000000000007E-2</c:v>
                </c:pt>
                <c:pt idx="17">
                  <c:v>4.0967999999999991E-2</c:v>
                </c:pt>
                <c:pt idx="18">
                  <c:v>3.7487000000000006E-2</c:v>
                </c:pt>
                <c:pt idx="19">
                  <c:v>3.3399999999999985E-2</c:v>
                </c:pt>
                <c:pt idx="20">
                  <c:v>2.870700000000001E-2</c:v>
                </c:pt>
                <c:pt idx="21">
                  <c:v>2.3407999999999984E-2</c:v>
                </c:pt>
                <c:pt idx="22">
                  <c:v>1.7503000000000019E-2</c:v>
                </c:pt>
                <c:pt idx="23">
                  <c:v>1.0992000000000002E-2</c:v>
                </c:pt>
                <c:pt idx="24">
                  <c:v>3.8750000000000173E-3</c:v>
                </c:pt>
                <c:pt idx="25">
                  <c:v>-3.8479999999999903E-3</c:v>
                </c:pt>
                <c:pt idx="26">
                  <c:v>-1.2176999999999993E-2</c:v>
                </c:pt>
                <c:pt idx="27">
                  <c:v>-2.1111999999999992E-2</c:v>
                </c:pt>
                <c:pt idx="28">
                  <c:v>-3.0652999999999958E-2</c:v>
                </c:pt>
                <c:pt idx="29">
                  <c:v>-4.0800000000000003E-2</c:v>
                </c:pt>
                <c:pt idx="30">
                  <c:v>-5.155299999999996E-2</c:v>
                </c:pt>
                <c:pt idx="31">
                  <c:v>-6.2911999999999996E-2</c:v>
                </c:pt>
                <c:pt idx="32">
                  <c:v>-7.4877000000000027E-2</c:v>
                </c:pt>
                <c:pt idx="33">
                  <c:v>-8.744799999999997E-2</c:v>
                </c:pt>
                <c:pt idx="34">
                  <c:v>-0.10062499999999996</c:v>
                </c:pt>
                <c:pt idx="35">
                  <c:v>-0.11440800000000001</c:v>
                </c:pt>
                <c:pt idx="36">
                  <c:v>-0.12879699999999999</c:v>
                </c:pt>
                <c:pt idx="37">
                  <c:v>-0.14379199999999998</c:v>
                </c:pt>
                <c:pt idx="38">
                  <c:v>-0.15939299999999995</c:v>
                </c:pt>
                <c:pt idx="39">
                  <c:v>-0.17560000000000003</c:v>
                </c:pt>
                <c:pt idx="40">
                  <c:v>-0.192413</c:v>
                </c:pt>
                <c:pt idx="41">
                  <c:v>-0.20983199999999996</c:v>
                </c:pt>
                <c:pt idx="42">
                  <c:v>-0.22785699999999992</c:v>
                </c:pt>
                <c:pt idx="43">
                  <c:v>-0.24648800000000004</c:v>
                </c:pt>
                <c:pt idx="44">
                  <c:v>-0.26572499999999999</c:v>
                </c:pt>
                <c:pt idx="45">
                  <c:v>-0.28556799999999993</c:v>
                </c:pt>
                <c:pt idx="46">
                  <c:v>-0.30601699999999998</c:v>
                </c:pt>
                <c:pt idx="47">
                  <c:v>-0.32707199999999997</c:v>
                </c:pt>
                <c:pt idx="48">
                  <c:v>-0.34873300000000002</c:v>
                </c:pt>
                <c:pt idx="49">
                  <c:v>-0.37099999999999994</c:v>
                </c:pt>
                <c:pt idx="50">
                  <c:v>-0.39387300000000003</c:v>
                </c:pt>
                <c:pt idx="51">
                  <c:v>-0.41735199999999995</c:v>
                </c:pt>
                <c:pt idx="52">
                  <c:v>-0.44143699999999997</c:v>
                </c:pt>
                <c:pt idx="53">
                  <c:v>-0.46612799999999999</c:v>
                </c:pt>
                <c:pt idx="54">
                  <c:v>-0.49142500000000006</c:v>
                </c:pt>
                <c:pt idx="55">
                  <c:v>-0.51732800000000001</c:v>
                </c:pt>
                <c:pt idx="56">
                  <c:v>-0.5438369999999999</c:v>
                </c:pt>
                <c:pt idx="57">
                  <c:v>-0.5709519999999999</c:v>
                </c:pt>
                <c:pt idx="58">
                  <c:v>-0.59867300000000001</c:v>
                </c:pt>
                <c:pt idx="59">
                  <c:v>-0.627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71-4FE3-B9CF-0DF387E18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7599"/>
        <c:axId val="11790895"/>
      </c:lineChart>
      <c:catAx>
        <c:axId val="1176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90895"/>
        <c:crosses val="autoZero"/>
        <c:auto val="1"/>
        <c:lblAlgn val="ctr"/>
        <c:lblOffset val="100"/>
        <c:noMultiLvlLbl val="0"/>
      </c:catAx>
      <c:valAx>
        <c:axId val="1179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6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(1) -1939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Blad1!$C$2:$C$61</c:f>
              <c:numCache>
                <c:formatCode>General</c:formatCode>
                <c:ptCount val="60"/>
                <c:pt idx="0">
                  <c:v>1.8667999999999997E-2</c:v>
                </c:pt>
                <c:pt idx="1">
                  <c:v>3.6271999999999999E-2</c:v>
                </c:pt>
                <c:pt idx="2">
                  <c:v>5.2811999999999998E-2</c:v>
                </c:pt>
                <c:pt idx="3">
                  <c:v>6.8287999999999988E-2</c:v>
                </c:pt>
                <c:pt idx="4">
                  <c:v>8.2699999999999982E-2</c:v>
                </c:pt>
                <c:pt idx="5">
                  <c:v>9.6047999999999994E-2</c:v>
                </c:pt>
                <c:pt idx="6">
                  <c:v>0.10833199999999998</c:v>
                </c:pt>
                <c:pt idx="7">
                  <c:v>0.11955199999999999</c:v>
                </c:pt>
                <c:pt idx="8">
                  <c:v>0.12970799999999999</c:v>
                </c:pt>
                <c:pt idx="9">
                  <c:v>0.13879999999999998</c:v>
                </c:pt>
                <c:pt idx="10">
                  <c:v>0.14682799999999996</c:v>
                </c:pt>
                <c:pt idx="11">
                  <c:v>0.15379199999999998</c:v>
                </c:pt>
                <c:pt idx="12">
                  <c:v>0.159692</c:v>
                </c:pt>
                <c:pt idx="13">
                  <c:v>0.16452799999999998</c:v>
                </c:pt>
                <c:pt idx="14">
                  <c:v>0.16829999999999998</c:v>
                </c:pt>
                <c:pt idx="15">
                  <c:v>0.17100799999999997</c:v>
                </c:pt>
                <c:pt idx="16">
                  <c:v>0.17265199999999997</c:v>
                </c:pt>
                <c:pt idx="17">
                  <c:v>0.17323199999999994</c:v>
                </c:pt>
                <c:pt idx="18">
                  <c:v>0.17274799999999996</c:v>
                </c:pt>
                <c:pt idx="19">
                  <c:v>0.17119999999999994</c:v>
                </c:pt>
                <c:pt idx="20">
                  <c:v>0.16858799999999993</c:v>
                </c:pt>
                <c:pt idx="21">
                  <c:v>0.16491199999999995</c:v>
                </c:pt>
                <c:pt idx="22">
                  <c:v>0.16017199999999993</c:v>
                </c:pt>
                <c:pt idx="23">
                  <c:v>0.15436799999999995</c:v>
                </c:pt>
                <c:pt idx="24">
                  <c:v>0.14749999999999996</c:v>
                </c:pt>
                <c:pt idx="25">
                  <c:v>0.13956799999999997</c:v>
                </c:pt>
                <c:pt idx="26">
                  <c:v>0.13057199999999997</c:v>
                </c:pt>
                <c:pt idx="27">
                  <c:v>0.12051199999999995</c:v>
                </c:pt>
                <c:pt idx="28">
                  <c:v>0.10938799999999993</c:v>
                </c:pt>
                <c:pt idx="29">
                  <c:v>9.7199999999999953E-2</c:v>
                </c:pt>
                <c:pt idx="30">
                  <c:v>8.3947999999999912E-2</c:v>
                </c:pt>
                <c:pt idx="31">
                  <c:v>6.9631999999999916E-2</c:v>
                </c:pt>
                <c:pt idx="32">
                  <c:v>5.4251999999999856E-2</c:v>
                </c:pt>
                <c:pt idx="33">
                  <c:v>3.7807999999999953E-2</c:v>
                </c:pt>
                <c:pt idx="34">
                  <c:v>2.0299999999999874E-2</c:v>
                </c:pt>
                <c:pt idx="35">
                  <c:v>1.7279999999998408E-3</c:v>
                </c:pt>
                <c:pt idx="36">
                  <c:v>-1.7908000000000146E-2</c:v>
                </c:pt>
                <c:pt idx="37">
                  <c:v>-3.8608000000000087E-2</c:v>
                </c:pt>
                <c:pt idx="38">
                  <c:v>-6.0372000000000092E-2</c:v>
                </c:pt>
                <c:pt idx="39">
                  <c:v>-8.3200000000000163E-2</c:v>
                </c:pt>
                <c:pt idx="40">
                  <c:v>-0.10709200000000019</c:v>
                </c:pt>
                <c:pt idx="41">
                  <c:v>-0.13204800000000017</c:v>
                </c:pt>
                <c:pt idx="42">
                  <c:v>-0.15806800000000021</c:v>
                </c:pt>
                <c:pt idx="43">
                  <c:v>-0.18515200000000009</c:v>
                </c:pt>
                <c:pt idx="44">
                  <c:v>-0.21330000000000027</c:v>
                </c:pt>
                <c:pt idx="45">
                  <c:v>-0.24251200000000017</c:v>
                </c:pt>
                <c:pt idx="46">
                  <c:v>-0.27278800000000025</c:v>
                </c:pt>
                <c:pt idx="47">
                  <c:v>-0.30412800000000018</c:v>
                </c:pt>
                <c:pt idx="48">
                  <c:v>-0.33653200000000016</c:v>
                </c:pt>
                <c:pt idx="49">
                  <c:v>-0.37000000000000011</c:v>
                </c:pt>
                <c:pt idx="50">
                  <c:v>-0.40453200000000022</c:v>
                </c:pt>
                <c:pt idx="51">
                  <c:v>-0.44012800000000007</c:v>
                </c:pt>
                <c:pt idx="52">
                  <c:v>-0.47678800000000021</c:v>
                </c:pt>
                <c:pt idx="53">
                  <c:v>-0.51451200000000008</c:v>
                </c:pt>
                <c:pt idx="54">
                  <c:v>-0.55330000000000035</c:v>
                </c:pt>
                <c:pt idx="55">
                  <c:v>-0.59315200000000012</c:v>
                </c:pt>
                <c:pt idx="56">
                  <c:v>-0.6340680000000003</c:v>
                </c:pt>
                <c:pt idx="57">
                  <c:v>-0.6760480000000002</c:v>
                </c:pt>
                <c:pt idx="58">
                  <c:v>-0.71909200000000029</c:v>
                </c:pt>
                <c:pt idx="59">
                  <c:v>-0.7632000000000001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E9-439F-963F-96F1659A208A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(2) 1940-1964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Blad1!$D$2:$D$61</c:f>
              <c:numCache>
                <c:formatCode>General</c:formatCode>
                <c:ptCount val="60"/>
                <c:pt idx="0">
                  <c:v>5.3639999999999998E-3</c:v>
                </c:pt>
                <c:pt idx="1">
                  <c:v>1.0195999999999998E-2</c:v>
                </c:pt>
                <c:pt idx="2">
                  <c:v>1.4495999999999998E-2</c:v>
                </c:pt>
                <c:pt idx="3">
                  <c:v>1.8263999999999999E-2</c:v>
                </c:pt>
                <c:pt idx="4">
                  <c:v>2.1499999999999998E-2</c:v>
                </c:pt>
                <c:pt idx="5">
                  <c:v>2.4203999999999996E-2</c:v>
                </c:pt>
                <c:pt idx="6">
                  <c:v>2.6376E-2</c:v>
                </c:pt>
                <c:pt idx="7">
                  <c:v>2.8015999999999996E-2</c:v>
                </c:pt>
                <c:pt idx="8">
                  <c:v>2.912399999999999E-2</c:v>
                </c:pt>
                <c:pt idx="9">
                  <c:v>2.9699999999999994E-2</c:v>
                </c:pt>
                <c:pt idx="10">
                  <c:v>2.9744E-2</c:v>
                </c:pt>
                <c:pt idx="11">
                  <c:v>2.925599999999999E-2</c:v>
                </c:pt>
                <c:pt idx="12">
                  <c:v>2.823599999999999E-2</c:v>
                </c:pt>
                <c:pt idx="13">
                  <c:v>2.6683999999999999E-2</c:v>
                </c:pt>
                <c:pt idx="14">
                  <c:v>2.4599999999999997E-2</c:v>
                </c:pt>
                <c:pt idx="15">
                  <c:v>2.198399999999999E-2</c:v>
                </c:pt>
                <c:pt idx="16">
                  <c:v>1.8835999999999992E-2</c:v>
                </c:pt>
                <c:pt idx="17">
                  <c:v>1.5155999999999975E-2</c:v>
                </c:pt>
                <c:pt idx="18">
                  <c:v>1.0943999999999995E-2</c:v>
                </c:pt>
                <c:pt idx="19">
                  <c:v>6.1999999999999833E-3</c:v>
                </c:pt>
                <c:pt idx="20">
                  <c:v>9.2399999999998039E-4</c:v>
                </c:pt>
                <c:pt idx="21">
                  <c:v>-4.8839999999999995E-3</c:v>
                </c:pt>
                <c:pt idx="22">
                  <c:v>-1.1224000000000012E-2</c:v>
                </c:pt>
                <c:pt idx="23">
                  <c:v>-1.8096000000000029E-2</c:v>
                </c:pt>
                <c:pt idx="24">
                  <c:v>-2.5500000000000023E-2</c:v>
                </c:pt>
                <c:pt idx="25">
                  <c:v>-3.3436000000000021E-2</c:v>
                </c:pt>
                <c:pt idx="26">
                  <c:v>-4.1904000000000025E-2</c:v>
                </c:pt>
                <c:pt idx="27">
                  <c:v>-5.0904000000000005E-2</c:v>
                </c:pt>
                <c:pt idx="28">
                  <c:v>-6.0436000000000017E-2</c:v>
                </c:pt>
                <c:pt idx="29">
                  <c:v>-7.0500000000000007E-2</c:v>
                </c:pt>
                <c:pt idx="30">
                  <c:v>-8.1096000000000029E-2</c:v>
                </c:pt>
                <c:pt idx="31">
                  <c:v>-9.2224000000000028E-2</c:v>
                </c:pt>
                <c:pt idx="32">
                  <c:v>-0.10388400000000006</c:v>
                </c:pt>
                <c:pt idx="33">
                  <c:v>-0.11607600000000001</c:v>
                </c:pt>
                <c:pt idx="34">
                  <c:v>-0.12880000000000005</c:v>
                </c:pt>
                <c:pt idx="35">
                  <c:v>-0.14205600000000007</c:v>
                </c:pt>
                <c:pt idx="36">
                  <c:v>-0.15584400000000004</c:v>
                </c:pt>
                <c:pt idx="37">
                  <c:v>-0.17016400000000001</c:v>
                </c:pt>
                <c:pt idx="38">
                  <c:v>-0.18501600000000001</c:v>
                </c:pt>
                <c:pt idx="39">
                  <c:v>-0.20040000000000005</c:v>
                </c:pt>
                <c:pt idx="40">
                  <c:v>-0.21631600000000006</c:v>
                </c:pt>
                <c:pt idx="41">
                  <c:v>-0.23276400000000005</c:v>
                </c:pt>
                <c:pt idx="42">
                  <c:v>-0.24974400000000008</c:v>
                </c:pt>
                <c:pt idx="43">
                  <c:v>-0.26725599999999999</c:v>
                </c:pt>
                <c:pt idx="44">
                  <c:v>-0.28530000000000011</c:v>
                </c:pt>
                <c:pt idx="45">
                  <c:v>-0.30387600000000003</c:v>
                </c:pt>
                <c:pt idx="46">
                  <c:v>-0.3229840000000001</c:v>
                </c:pt>
                <c:pt idx="47">
                  <c:v>-0.3426240000000001</c:v>
                </c:pt>
                <c:pt idx="48">
                  <c:v>-0.36279600000000006</c:v>
                </c:pt>
                <c:pt idx="49">
                  <c:v>-0.38350000000000006</c:v>
                </c:pt>
                <c:pt idx="50">
                  <c:v>-0.4047360000000001</c:v>
                </c:pt>
                <c:pt idx="51">
                  <c:v>-0.42650400000000005</c:v>
                </c:pt>
                <c:pt idx="52">
                  <c:v>-0.44880400000000004</c:v>
                </c:pt>
                <c:pt idx="53">
                  <c:v>-0.47163600000000006</c:v>
                </c:pt>
                <c:pt idx="54">
                  <c:v>-0.49500000000000011</c:v>
                </c:pt>
                <c:pt idx="55">
                  <c:v>-0.51889600000000002</c:v>
                </c:pt>
                <c:pt idx="56">
                  <c:v>-0.54332400000000014</c:v>
                </c:pt>
                <c:pt idx="57">
                  <c:v>-0.56828400000000001</c:v>
                </c:pt>
                <c:pt idx="58">
                  <c:v>-0.59377600000000008</c:v>
                </c:pt>
                <c:pt idx="59">
                  <c:v>-0.61980000000000002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E9-439F-963F-96F1659A208A}"/>
            </c:ext>
          </c:extLst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(3) 1965-1974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Blad1!$E$2:$E$61</c:f>
              <c:numCache>
                <c:formatCode>General</c:formatCode>
                <c:ptCount val="60"/>
                <c:pt idx="0">
                  <c:v>2.8929999999999997E-3</c:v>
                </c:pt>
                <c:pt idx="1">
                  <c:v>5.372E-3</c:v>
                </c:pt>
                <c:pt idx="2">
                  <c:v>7.4369999999999992E-3</c:v>
                </c:pt>
                <c:pt idx="3">
                  <c:v>9.0879999999999989E-3</c:v>
                </c:pt>
                <c:pt idx="4">
                  <c:v>1.0325000000000001E-2</c:v>
                </c:pt>
                <c:pt idx="5">
                  <c:v>1.1147999999999998E-2</c:v>
                </c:pt>
                <c:pt idx="6">
                  <c:v>1.1557000000000001E-2</c:v>
                </c:pt>
                <c:pt idx="7">
                  <c:v>1.1552E-2</c:v>
                </c:pt>
                <c:pt idx="8">
                  <c:v>1.1132999999999997E-2</c:v>
                </c:pt>
                <c:pt idx="9">
                  <c:v>1.03E-2</c:v>
                </c:pt>
                <c:pt idx="10">
                  <c:v>9.0529999999999985E-3</c:v>
                </c:pt>
                <c:pt idx="11">
                  <c:v>7.3919999999999993E-3</c:v>
                </c:pt>
                <c:pt idx="12">
                  <c:v>5.3169999999999953E-3</c:v>
                </c:pt>
                <c:pt idx="13">
                  <c:v>2.8280000000000041E-3</c:v>
                </c:pt>
                <c:pt idx="14">
                  <c:v>-7.4999999999998679E-5</c:v>
                </c:pt>
                <c:pt idx="15">
                  <c:v>-3.3919999999999992E-3</c:v>
                </c:pt>
                <c:pt idx="16">
                  <c:v>-7.1229999999999974E-3</c:v>
                </c:pt>
                <c:pt idx="17">
                  <c:v>-1.1268000000000007E-2</c:v>
                </c:pt>
                <c:pt idx="18">
                  <c:v>-1.5827000000000001E-2</c:v>
                </c:pt>
                <c:pt idx="19">
                  <c:v>-2.0799999999999999E-2</c:v>
                </c:pt>
                <c:pt idx="20">
                  <c:v>-2.6187000000000002E-2</c:v>
                </c:pt>
                <c:pt idx="21">
                  <c:v>-3.1988000000000003E-2</c:v>
                </c:pt>
                <c:pt idx="22">
                  <c:v>-3.8202999999999987E-2</c:v>
                </c:pt>
                <c:pt idx="23">
                  <c:v>-4.4831999999999997E-2</c:v>
                </c:pt>
                <c:pt idx="24">
                  <c:v>-5.1874999999999991E-2</c:v>
                </c:pt>
                <c:pt idx="25">
                  <c:v>-5.933200000000001E-2</c:v>
                </c:pt>
                <c:pt idx="26">
                  <c:v>-6.7202999999999985E-2</c:v>
                </c:pt>
                <c:pt idx="27">
                  <c:v>-7.5487999999999986E-2</c:v>
                </c:pt>
                <c:pt idx="28">
                  <c:v>-8.4186999999999998E-2</c:v>
                </c:pt>
                <c:pt idx="29">
                  <c:v>-9.3299999999999994E-2</c:v>
                </c:pt>
                <c:pt idx="30">
                  <c:v>-0.102827</c:v>
                </c:pt>
                <c:pt idx="31">
                  <c:v>-0.11276799999999999</c:v>
                </c:pt>
                <c:pt idx="32">
                  <c:v>-0.12312299999999998</c:v>
                </c:pt>
                <c:pt idx="33">
                  <c:v>-0.13389199999999998</c:v>
                </c:pt>
                <c:pt idx="34">
                  <c:v>-0.14507500000000001</c:v>
                </c:pt>
                <c:pt idx="35">
                  <c:v>-0.15667200000000003</c:v>
                </c:pt>
                <c:pt idx="36">
                  <c:v>-0.168683</c:v>
                </c:pt>
                <c:pt idx="37">
                  <c:v>-0.18110799999999999</c:v>
                </c:pt>
                <c:pt idx="38">
                  <c:v>-0.19394699999999998</c:v>
                </c:pt>
                <c:pt idx="39">
                  <c:v>-0.2072</c:v>
                </c:pt>
                <c:pt idx="40">
                  <c:v>-0.22086699999999998</c:v>
                </c:pt>
                <c:pt idx="41">
                  <c:v>-0.23494799999999999</c:v>
                </c:pt>
                <c:pt idx="42">
                  <c:v>-0.249443</c:v>
                </c:pt>
                <c:pt idx="43">
                  <c:v>-0.26435200000000003</c:v>
                </c:pt>
                <c:pt idx="44">
                  <c:v>-0.27967500000000001</c:v>
                </c:pt>
                <c:pt idx="45">
                  <c:v>-0.29541199999999995</c:v>
                </c:pt>
                <c:pt idx="46">
                  <c:v>-0.31156299999999998</c:v>
                </c:pt>
                <c:pt idx="47">
                  <c:v>-0.32812799999999998</c:v>
                </c:pt>
                <c:pt idx="48">
                  <c:v>-0.34510699999999994</c:v>
                </c:pt>
                <c:pt idx="49">
                  <c:v>-0.36249999999999993</c:v>
                </c:pt>
                <c:pt idx="50">
                  <c:v>-0.38030699999999995</c:v>
                </c:pt>
                <c:pt idx="51">
                  <c:v>-0.39852799999999999</c:v>
                </c:pt>
                <c:pt idx="52">
                  <c:v>-0.41716299999999995</c:v>
                </c:pt>
                <c:pt idx="53">
                  <c:v>-0.43621199999999993</c:v>
                </c:pt>
                <c:pt idx="54">
                  <c:v>-0.45567499999999994</c:v>
                </c:pt>
                <c:pt idx="55">
                  <c:v>-0.47555199999999997</c:v>
                </c:pt>
                <c:pt idx="56">
                  <c:v>-0.49584300000000003</c:v>
                </c:pt>
                <c:pt idx="57">
                  <c:v>-0.51654800000000001</c:v>
                </c:pt>
                <c:pt idx="58">
                  <c:v>-0.5376669999999999</c:v>
                </c:pt>
                <c:pt idx="59">
                  <c:v>-0.55919999999999992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E9-439F-963F-96F1659A208A}"/>
            </c:ext>
          </c:extLst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(4) 1975-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Blad1!$F$2:$F$61</c:f>
              <c:numCache>
                <c:formatCode>General</c:formatCode>
                <c:ptCount val="60"/>
                <c:pt idx="0">
                  <c:v>4.816E-3</c:v>
                </c:pt>
                <c:pt idx="1">
                  <c:v>9.1640000000000003E-3</c:v>
                </c:pt>
                <c:pt idx="2">
                  <c:v>1.3044E-2</c:v>
                </c:pt>
                <c:pt idx="3">
                  <c:v>1.6455999999999998E-2</c:v>
                </c:pt>
                <c:pt idx="4">
                  <c:v>1.9399999999999997E-2</c:v>
                </c:pt>
                <c:pt idx="5">
                  <c:v>2.1876E-2</c:v>
                </c:pt>
                <c:pt idx="6">
                  <c:v>2.3883999999999999E-2</c:v>
                </c:pt>
                <c:pt idx="7">
                  <c:v>2.5423999999999999E-2</c:v>
                </c:pt>
                <c:pt idx="8">
                  <c:v>2.6495999999999999E-2</c:v>
                </c:pt>
                <c:pt idx="9">
                  <c:v>2.7099999999999996E-2</c:v>
                </c:pt>
                <c:pt idx="10">
                  <c:v>2.7235999999999996E-2</c:v>
                </c:pt>
                <c:pt idx="11">
                  <c:v>2.6904000000000004E-2</c:v>
                </c:pt>
                <c:pt idx="12">
                  <c:v>2.6104000000000002E-2</c:v>
                </c:pt>
                <c:pt idx="13">
                  <c:v>2.4835999999999997E-2</c:v>
                </c:pt>
                <c:pt idx="14">
                  <c:v>2.3099999999999996E-2</c:v>
                </c:pt>
                <c:pt idx="15">
                  <c:v>2.0895999999999998E-2</c:v>
                </c:pt>
                <c:pt idx="16">
                  <c:v>1.822399999999999E-2</c:v>
                </c:pt>
                <c:pt idx="17">
                  <c:v>1.5084E-2</c:v>
                </c:pt>
                <c:pt idx="18">
                  <c:v>1.1476E-2</c:v>
                </c:pt>
                <c:pt idx="19">
                  <c:v>7.3999999999999899E-3</c:v>
                </c:pt>
                <c:pt idx="20">
                  <c:v>2.8559999999999974E-3</c:v>
                </c:pt>
                <c:pt idx="21">
                  <c:v>-2.1560000000000051E-3</c:v>
                </c:pt>
                <c:pt idx="22">
                  <c:v>-7.6360000000000039E-3</c:v>
                </c:pt>
                <c:pt idx="23">
                  <c:v>-1.3583999999999985E-2</c:v>
                </c:pt>
                <c:pt idx="24">
                  <c:v>-1.999999999999999E-2</c:v>
                </c:pt>
                <c:pt idx="25">
                  <c:v>-2.6883999999999991E-2</c:v>
                </c:pt>
                <c:pt idx="26">
                  <c:v>-3.4235999999999989E-2</c:v>
                </c:pt>
                <c:pt idx="27">
                  <c:v>-4.205600000000001E-2</c:v>
                </c:pt>
                <c:pt idx="28">
                  <c:v>-5.0344E-2</c:v>
                </c:pt>
                <c:pt idx="29">
                  <c:v>-5.9100000000000014E-2</c:v>
                </c:pt>
                <c:pt idx="30">
                  <c:v>-6.8323999999999996E-2</c:v>
                </c:pt>
                <c:pt idx="31">
                  <c:v>-7.8016000000000002E-2</c:v>
                </c:pt>
                <c:pt idx="32">
                  <c:v>-8.8176000000000004E-2</c:v>
                </c:pt>
                <c:pt idx="33">
                  <c:v>-9.8804000000000031E-2</c:v>
                </c:pt>
                <c:pt idx="34">
                  <c:v>-0.10990000000000003</c:v>
                </c:pt>
                <c:pt idx="35">
                  <c:v>-0.12146399999999999</c:v>
                </c:pt>
                <c:pt idx="36">
                  <c:v>-0.13349600000000003</c:v>
                </c:pt>
                <c:pt idx="37">
                  <c:v>-0.14599599999999999</c:v>
                </c:pt>
                <c:pt idx="38">
                  <c:v>-0.15896400000000002</c:v>
                </c:pt>
                <c:pt idx="39">
                  <c:v>-0.17240000000000003</c:v>
                </c:pt>
                <c:pt idx="40">
                  <c:v>-0.186304</c:v>
                </c:pt>
                <c:pt idx="41">
                  <c:v>-0.20067599999999999</c:v>
                </c:pt>
                <c:pt idx="42">
                  <c:v>-0.21551600000000001</c:v>
                </c:pt>
                <c:pt idx="43">
                  <c:v>-0.230824</c:v>
                </c:pt>
                <c:pt idx="44">
                  <c:v>-0.24660000000000001</c:v>
                </c:pt>
                <c:pt idx="45">
                  <c:v>-0.26284399999999997</c:v>
                </c:pt>
                <c:pt idx="46">
                  <c:v>-0.27955600000000003</c:v>
                </c:pt>
                <c:pt idx="47">
                  <c:v>-0.29673599999999994</c:v>
                </c:pt>
                <c:pt idx="48">
                  <c:v>-0.31438399999999994</c:v>
                </c:pt>
                <c:pt idx="49">
                  <c:v>-0.33249999999999996</c:v>
                </c:pt>
                <c:pt idx="50">
                  <c:v>-0.35108400000000001</c:v>
                </c:pt>
                <c:pt idx="51">
                  <c:v>-0.37013599999999997</c:v>
                </c:pt>
                <c:pt idx="52">
                  <c:v>-0.38965599999999995</c:v>
                </c:pt>
                <c:pt idx="53">
                  <c:v>-0.40964399999999995</c:v>
                </c:pt>
                <c:pt idx="54">
                  <c:v>-0.43009999999999998</c:v>
                </c:pt>
                <c:pt idx="55">
                  <c:v>-0.45102400000000004</c:v>
                </c:pt>
                <c:pt idx="56">
                  <c:v>-0.472416</c:v>
                </c:pt>
                <c:pt idx="57">
                  <c:v>-0.49427599999999999</c:v>
                </c:pt>
                <c:pt idx="58">
                  <c:v>-0.51660400000000006</c:v>
                </c:pt>
                <c:pt idx="59">
                  <c:v>-0.5394000000000001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E9-439F-963F-96F1659A2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9410351"/>
        <c:axId val="2119408687"/>
      </c:lineChart>
      <c:catAx>
        <c:axId val="211941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19408687"/>
        <c:crosses val="autoZero"/>
        <c:auto val="1"/>
        <c:lblAlgn val="ctr"/>
        <c:lblOffset val="100"/>
        <c:noMultiLvlLbl val="0"/>
      </c:catAx>
      <c:valAx>
        <c:axId val="211940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1941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2023-01-19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223063" cy="1775336"/>
          </a:xfrm>
        </p:spPr>
        <p:txBody>
          <a:bodyPr/>
          <a:lstStyle/>
          <a:p>
            <a:r>
              <a:rPr lang="sv-SE" dirty="0"/>
              <a:t>Mats Wilhelmsson, professor, KTH</a:t>
            </a:r>
            <a:endParaRPr lang="sv-SE" dirty="0">
              <a:cs typeface="Arial" panose="020B0604020202020204" pitchFamily="34" charset="0"/>
            </a:endParaRP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Henrik Roos, chef fastighetsvärdering, Lantmäteriet</a:t>
            </a:r>
          </a:p>
          <a:p>
            <a:endParaRPr lang="sv-SE" dirty="0"/>
          </a:p>
          <a:p>
            <a:r>
              <a:rPr lang="sv-SE" dirty="0"/>
              <a:t>Moderator: Cecilia Hermansson, docent,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809348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9 december 2022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8207224-5408-9F42-AD9E-ED6DE270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56" y="280935"/>
            <a:ext cx="7795063" cy="1110120"/>
          </a:xfrm>
        </p:spPr>
        <p:txBody>
          <a:bodyPr/>
          <a:lstStyle/>
          <a:p>
            <a:pPr lvl="0">
              <a:defRPr/>
            </a:pPr>
            <a:r>
              <a:rPr lang="sv-SE" b="1" dirty="0">
                <a:solidFill>
                  <a:schemeClr val="tx1"/>
                </a:solidFill>
              </a:rPr>
              <a:t>Effektiv ålder på fastigheter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8EF6C-F227-CD29-4C83-4A3F3F96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Befintlig data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27A60D31-0440-2EEF-B5A0-3BAB959850A3}"/>
              </a:ext>
            </a:extLst>
          </p:cNvPr>
          <p:cNvGraphicFramePr>
            <a:graphicFrameLocks noGrp="1"/>
          </p:cNvGraphicFramePr>
          <p:nvPr/>
        </p:nvGraphicFramePr>
        <p:xfrm>
          <a:off x="1145982" y="1280448"/>
          <a:ext cx="6438934" cy="2468499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2793317">
                  <a:extLst>
                    <a:ext uri="{9D8B030D-6E8A-4147-A177-3AD203B41FA5}">
                      <a16:colId xmlns:a16="http://schemas.microsoft.com/office/drawing/2014/main" val="665044913"/>
                    </a:ext>
                  </a:extLst>
                </a:gridCol>
                <a:gridCol w="564556">
                  <a:extLst>
                    <a:ext uri="{9D8B030D-6E8A-4147-A177-3AD203B41FA5}">
                      <a16:colId xmlns:a16="http://schemas.microsoft.com/office/drawing/2014/main" val="2822324490"/>
                    </a:ext>
                  </a:extLst>
                </a:gridCol>
                <a:gridCol w="1377250">
                  <a:extLst>
                    <a:ext uri="{9D8B030D-6E8A-4147-A177-3AD203B41FA5}">
                      <a16:colId xmlns:a16="http://schemas.microsoft.com/office/drawing/2014/main" val="1455473497"/>
                    </a:ext>
                  </a:extLst>
                </a:gridCol>
                <a:gridCol w="1703811">
                  <a:extLst>
                    <a:ext uri="{9D8B030D-6E8A-4147-A177-3AD203B41FA5}">
                      <a16:colId xmlns:a16="http://schemas.microsoft.com/office/drawing/2014/main" val="2201899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u="none" dirty="0">
                          <a:effectLst/>
                        </a:rPr>
                        <a:t>Variabel</a:t>
                      </a:r>
                      <a:endParaRPr lang="sv-SE" sz="11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u="none" dirty="0">
                          <a:effectLst/>
                        </a:rPr>
                        <a:t>Antal</a:t>
                      </a:r>
                      <a:endParaRPr lang="sv-SE" sz="11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u="none" dirty="0">
                          <a:effectLst/>
                        </a:rPr>
                        <a:t>Medelvärde</a:t>
                      </a:r>
                      <a:endParaRPr lang="sv-SE" sz="11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u="none" dirty="0">
                          <a:effectLst/>
                        </a:rPr>
                        <a:t>Standardavvikelse</a:t>
                      </a:r>
                      <a:endParaRPr lang="sv-SE" sz="11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919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Transaktionspris (SEK)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3 969 116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2 711 460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339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Bostadsyta (kvm)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130,18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33,05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235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Biyta (kvm)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7669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68,56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40,77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44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Värdeyta (kvm)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</a:rPr>
                        <a:t>140,33  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33,44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045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Areal (kvm)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1351,71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1536,32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593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Standardpoäng (poäng)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62922E"/>
                          </a:solidFill>
                          <a:effectLst/>
                        </a:rPr>
                        <a:t>32,82</a:t>
                      </a:r>
                      <a:endParaRPr lang="sv-SE" sz="1100" dirty="0">
                        <a:solidFill>
                          <a:srgbClr val="6292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62922E"/>
                          </a:solidFill>
                          <a:effectLst/>
                        </a:rPr>
                        <a:t>5,76</a:t>
                      </a:r>
                      <a:endParaRPr lang="sv-SE" sz="1100" dirty="0">
                        <a:solidFill>
                          <a:srgbClr val="6292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26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Justerad standardpoäng (poäng)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62922E"/>
                          </a:solidFill>
                          <a:effectLst/>
                        </a:rPr>
                        <a:t>30,08</a:t>
                      </a:r>
                      <a:endParaRPr lang="sv-SE" sz="1100" dirty="0">
                        <a:solidFill>
                          <a:srgbClr val="6292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62922E"/>
                          </a:solidFill>
                          <a:effectLst/>
                        </a:rPr>
                        <a:t>3,34</a:t>
                      </a:r>
                      <a:endParaRPr lang="sv-SE" sz="1100" dirty="0">
                        <a:solidFill>
                          <a:srgbClr val="6292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199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Byggår (årtal)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9509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</a:rPr>
                        <a:t>1956</a:t>
                      </a:r>
                      <a:endParaRPr lang="sv-S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sv-S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403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Ombyggnadsår (årtal)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2248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</a:rPr>
                        <a:t>1994</a:t>
                      </a:r>
                      <a:endParaRPr lang="sv-S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sv-S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19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</a:rPr>
                        <a:t>Värdeår (årtal)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</a:rPr>
                        <a:t>9509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</a:rPr>
                        <a:t>1962</a:t>
                      </a:r>
                      <a:endParaRPr lang="sv-S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sv-S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6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3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665EF-DC2B-63CD-19CD-E01CEB64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data – uppgift om när åtgärd genomfördes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DCEE7F-A586-27B0-727C-DC14BC9A3BFD}"/>
              </a:ext>
            </a:extLst>
          </p:cNvPr>
          <p:cNvGraphicFramePr>
            <a:graphicFrameLocks/>
          </p:cNvGraphicFramePr>
          <p:nvPr/>
        </p:nvGraphicFramePr>
        <p:xfrm>
          <a:off x="1060463" y="1034987"/>
          <a:ext cx="3267075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6EC2F5-56B8-1C2B-008A-D885EAC81CFA}"/>
              </a:ext>
            </a:extLst>
          </p:cNvPr>
          <p:cNvGraphicFramePr>
            <a:graphicFrameLocks/>
          </p:cNvGraphicFramePr>
          <p:nvPr/>
        </p:nvGraphicFramePr>
        <p:xfrm>
          <a:off x="4836891" y="1387412"/>
          <a:ext cx="3409950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9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4808C4-5EA9-54E2-B422-752CB5A2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data – uppgift om bedömt skick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BFCAEC-13E3-0E19-6895-C77A9391EB7B}"/>
              </a:ext>
            </a:extLst>
          </p:cNvPr>
          <p:cNvGraphicFramePr>
            <a:graphicFrameLocks/>
          </p:cNvGraphicFramePr>
          <p:nvPr/>
        </p:nvGraphicFramePr>
        <p:xfrm>
          <a:off x="1060463" y="1431969"/>
          <a:ext cx="3457575" cy="26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4E376E3-83EF-FB63-16AB-06095F6E063F}"/>
              </a:ext>
            </a:extLst>
          </p:cNvPr>
          <p:cNvGraphicFramePr>
            <a:graphicFrameLocks/>
          </p:cNvGraphicFramePr>
          <p:nvPr/>
        </p:nvGraphicFramePr>
        <p:xfrm>
          <a:off x="4803320" y="1431969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76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670B4-4F55-AC51-7614-B7131303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D1DBEC-C75C-BED4-5D31-D75EF37719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1999" y="1112400"/>
            <a:ext cx="4937517" cy="3612000"/>
          </a:xfrm>
        </p:spPr>
        <p:txBody>
          <a:bodyPr/>
          <a:lstStyle/>
          <a:p>
            <a:r>
              <a:rPr lang="sv-SE" dirty="0"/>
              <a:t>På basis av den nya information har en </a:t>
            </a:r>
            <a:r>
              <a:rPr lang="sv-SE" dirty="0">
                <a:solidFill>
                  <a:srgbClr val="FF0000"/>
                </a:solidFill>
              </a:rPr>
              <a:t>ny effektiv ålder </a:t>
            </a:r>
            <a:r>
              <a:rPr lang="sv-SE" dirty="0"/>
              <a:t>skapats</a:t>
            </a:r>
          </a:p>
          <a:p>
            <a:pPr lvl="1"/>
            <a:r>
              <a:rPr lang="sv-SE" dirty="0"/>
              <a:t>1971-1980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r>
              <a:rPr lang="sv-SE" dirty="0"/>
              <a:t>	45 år i effektiv ålder</a:t>
            </a:r>
          </a:p>
          <a:p>
            <a:pPr lvl="1"/>
            <a:r>
              <a:rPr lang="sv-SE" dirty="0"/>
              <a:t>1981-1987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r>
              <a:rPr lang="sv-SE" dirty="0"/>
              <a:t>	37 år ”-”</a:t>
            </a:r>
          </a:p>
          <a:p>
            <a:pPr lvl="1"/>
            <a:r>
              <a:rPr lang="sv-SE" dirty="0"/>
              <a:t>osv….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Mkt bättre </a:t>
            </a:r>
            <a:r>
              <a:rPr lang="sv-SE" dirty="0">
                <a:sym typeface="Wingdings" panose="05000000000000000000" pitchFamily="2" charset="2"/>
              </a:rPr>
              <a:t>	15 år </a:t>
            </a:r>
            <a:r>
              <a:rPr lang="sv-SE" dirty="0"/>
              <a:t>”-”</a:t>
            </a:r>
          </a:p>
          <a:p>
            <a:pPr lvl="1"/>
            <a:r>
              <a:rPr lang="sv-SE" dirty="0"/>
              <a:t>Bättre </a:t>
            </a:r>
            <a:r>
              <a:rPr lang="sv-SE" dirty="0">
                <a:sym typeface="Wingdings" panose="05000000000000000000" pitchFamily="2" charset="2"/>
              </a:rPr>
              <a:t>	22 år </a:t>
            </a:r>
            <a:r>
              <a:rPr lang="sv-SE" dirty="0"/>
              <a:t>”-”</a:t>
            </a:r>
          </a:p>
          <a:p>
            <a:pPr lvl="1"/>
            <a:r>
              <a:rPr lang="sv-SE" dirty="0"/>
              <a:t>Normalt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r>
              <a:rPr lang="sv-SE" dirty="0"/>
              <a:t>	30 år ”-”</a:t>
            </a:r>
          </a:p>
          <a:p>
            <a:pPr lvl="1"/>
            <a:r>
              <a:rPr lang="sv-SE" dirty="0"/>
              <a:t>…</a:t>
            </a:r>
          </a:p>
          <a:p>
            <a:pPr lvl="1"/>
            <a:r>
              <a:rPr lang="sv-SE" dirty="0"/>
              <a:t>Sämre </a:t>
            </a:r>
            <a:r>
              <a:rPr lang="sv-SE" dirty="0">
                <a:sym typeface="Wingdings" panose="05000000000000000000" pitchFamily="2" charset="2"/>
              </a:rPr>
              <a:t>	45 år </a:t>
            </a:r>
            <a:r>
              <a:rPr lang="sv-SE" dirty="0"/>
              <a:t>”-”</a:t>
            </a:r>
          </a:p>
          <a:p>
            <a:pPr lvl="1"/>
            <a:r>
              <a:rPr lang="sv-SE" dirty="0"/>
              <a:t>Mkt sämre </a:t>
            </a:r>
            <a:r>
              <a:rPr lang="sv-SE" dirty="0">
                <a:sym typeface="Wingdings" panose="05000000000000000000" pitchFamily="2" charset="2"/>
              </a:rPr>
              <a:t>	50 år </a:t>
            </a:r>
            <a:r>
              <a:rPr lang="sv-SE" dirty="0"/>
              <a:t>”-”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10 egenskaper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medel effektiv ålder </a:t>
            </a:r>
            <a:r>
              <a:rPr lang="sv-SE" dirty="0">
                <a:sym typeface="Wingdings" panose="05000000000000000000" pitchFamily="2" charset="2"/>
              </a:rPr>
              <a:t>(lika vikt)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7B8EC3-AB8C-9A4A-05E0-BF94BB009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66" y="1315989"/>
            <a:ext cx="2887962" cy="3204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BAF85-F3AD-E7CF-936A-49E83B7C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AC6F6FD-C08C-17D1-D249-5B75A692A577}"/>
              </a:ext>
            </a:extLst>
          </p:cNvPr>
          <p:cNvGraphicFramePr>
            <a:graphicFrameLocks noGrp="1"/>
          </p:cNvGraphicFramePr>
          <p:nvPr/>
        </p:nvGraphicFramePr>
        <p:xfrm>
          <a:off x="2670836" y="251752"/>
          <a:ext cx="6150822" cy="4293361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605135">
                  <a:extLst>
                    <a:ext uri="{9D8B030D-6E8A-4147-A177-3AD203B41FA5}">
                      <a16:colId xmlns:a16="http://schemas.microsoft.com/office/drawing/2014/main" val="2931052658"/>
                    </a:ext>
                  </a:extLst>
                </a:gridCol>
                <a:gridCol w="749940">
                  <a:extLst>
                    <a:ext uri="{9D8B030D-6E8A-4147-A177-3AD203B41FA5}">
                      <a16:colId xmlns:a16="http://schemas.microsoft.com/office/drawing/2014/main" val="157804365"/>
                    </a:ext>
                  </a:extLst>
                </a:gridCol>
                <a:gridCol w="1013076">
                  <a:extLst>
                    <a:ext uri="{9D8B030D-6E8A-4147-A177-3AD203B41FA5}">
                      <a16:colId xmlns:a16="http://schemas.microsoft.com/office/drawing/2014/main" val="4258485519"/>
                    </a:ext>
                  </a:extLst>
                </a:gridCol>
                <a:gridCol w="899357">
                  <a:extLst>
                    <a:ext uri="{9D8B030D-6E8A-4147-A177-3AD203B41FA5}">
                      <a16:colId xmlns:a16="http://schemas.microsoft.com/office/drawing/2014/main" val="1903184864"/>
                    </a:ext>
                  </a:extLst>
                </a:gridCol>
                <a:gridCol w="942395">
                  <a:extLst>
                    <a:ext uri="{9D8B030D-6E8A-4147-A177-3AD203B41FA5}">
                      <a16:colId xmlns:a16="http://schemas.microsoft.com/office/drawing/2014/main" val="2266614407"/>
                    </a:ext>
                  </a:extLst>
                </a:gridCol>
                <a:gridCol w="940919">
                  <a:extLst>
                    <a:ext uri="{9D8B030D-6E8A-4147-A177-3AD203B41FA5}">
                      <a16:colId xmlns:a16="http://schemas.microsoft.com/office/drawing/2014/main" val="3876103169"/>
                    </a:ext>
                  </a:extLst>
                </a:gridCol>
              </a:tblGrid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(1)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(3)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(4)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(5)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787485948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err="1">
                          <a:effectLst/>
                        </a:rPr>
                        <a:t>Ålder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-0.00179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-0.00423</a:t>
                      </a:r>
                      <a:r>
                        <a:rPr lang="en-US" sz="900" baseline="3000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823299482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(-3.49)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(-8.32)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71900132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128793571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- “- i kvadrat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0.00000289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0.0000241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093792475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(0.68)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(5.64)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1624421728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776801850"/>
                  </a:ext>
                </a:extLst>
              </a:tr>
              <a:tr h="144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Tomtareal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0.00000952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0.00000935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0.0000104</a:t>
                      </a:r>
                      <a:r>
                        <a:rPr lang="en-US" sz="900" baseline="30000">
                          <a:effectLst/>
                        </a:rPr>
                        <a:t>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0.00000926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0.00000767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649314608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(1.91)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(1.87)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(2.13)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(1.89)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(1.55)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187792551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239891107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Värdeyta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0.00376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0.00345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0.00363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0.00366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0.00366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138668807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(33.64)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(29.93)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(32.17)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(32.11)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(31.84)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4067723251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507584677"/>
                  </a:ext>
                </a:extLst>
              </a:tr>
              <a:tr h="179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Standardpoäng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0.0121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4181384498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(18.94)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160296730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733229987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- “- justerad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0.0221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0.0211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0.0220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0.0231</a:t>
                      </a:r>
                      <a:r>
                        <a:rPr lang="en-US" sz="900" baseline="30000">
                          <a:effectLst/>
                        </a:rPr>
                        <a:t>***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1636349296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(18.38)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(18.16)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(18.88)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(19.71)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006604553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62496181"/>
                  </a:ext>
                </a:extLst>
              </a:tr>
              <a:tr h="175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Medel effektiv ålder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0.00773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1892578667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(4.24)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3301898910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617958636"/>
                  </a:ext>
                </a:extLst>
              </a:tr>
              <a:tr h="162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</a:rPr>
                        <a:t>Medel effektiv ålder i kvadrat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-0.000303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4017291124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(-8.44)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403525639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200334160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Bra </a:t>
                      </a:r>
                      <a:r>
                        <a:rPr lang="en-US" sz="900" dirty="0" err="1">
                          <a:effectLst/>
                        </a:rPr>
                        <a:t>kvalitet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0.1000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4041170592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(14.67)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473203912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158168623"/>
                  </a:ext>
                </a:extLst>
              </a:tr>
              <a:tr h="14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Bra </a:t>
                      </a:r>
                      <a:r>
                        <a:rPr lang="en-US" sz="900" dirty="0" err="1">
                          <a:effectLst/>
                        </a:rPr>
                        <a:t>kvalitet</a:t>
                      </a:r>
                      <a:r>
                        <a:rPr lang="en-US" sz="900" dirty="0">
                          <a:effectLst/>
                        </a:rPr>
                        <a:t> * </a:t>
                      </a:r>
                      <a:r>
                        <a:rPr lang="en-US" sz="900" dirty="0" err="1">
                          <a:effectLst/>
                        </a:rPr>
                        <a:t>Ålder</a:t>
                      </a:r>
                      <a:endParaRPr lang="sv-S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0.00107</a:t>
                      </a:r>
                      <a:r>
                        <a:rPr lang="en-US" sz="900" baseline="30000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2107009478"/>
                  </a:ext>
                </a:extLst>
              </a:tr>
              <a:tr h="13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sv-S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(9.59)</a:t>
                      </a:r>
                      <a:endParaRPr lang="sv-SE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8" marR="39158" marT="0" marB="0"/>
                </a:tc>
                <a:extLst>
                  <a:ext uri="{0D108BD9-81ED-4DB2-BD59-A6C34878D82A}">
                    <a16:rowId xmlns:a16="http://schemas.microsoft.com/office/drawing/2014/main" val="1175907540"/>
                  </a:ext>
                </a:extLst>
              </a:tr>
            </a:tbl>
          </a:graphicData>
        </a:graphic>
      </p:graphicFrame>
      <p:sp>
        <p:nvSpPr>
          <p:cNvPr id="5" name="Pil: nedåt 4">
            <a:extLst>
              <a:ext uri="{FF2B5EF4-FFF2-40B4-BE49-F238E27FC236}">
                <a16:creationId xmlns:a16="http://schemas.microsoft.com/office/drawing/2014/main" id="{3DDD66D1-DDD4-2749-AD84-3989C3FF7102}"/>
              </a:ext>
            </a:extLst>
          </p:cNvPr>
          <p:cNvSpPr/>
          <p:nvPr/>
        </p:nvSpPr>
        <p:spPr>
          <a:xfrm rot="10800000">
            <a:off x="4007594" y="4595623"/>
            <a:ext cx="715710" cy="38423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22DCBA81-6D40-AD01-3655-DAE5894C2517}"/>
              </a:ext>
            </a:extLst>
          </p:cNvPr>
          <p:cNvSpPr/>
          <p:nvPr/>
        </p:nvSpPr>
        <p:spPr>
          <a:xfrm rot="10800000">
            <a:off x="6034843" y="4595624"/>
            <a:ext cx="715710" cy="38423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9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D221F4-C851-8B96-6074-615E4856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Grafiskt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AE7A620-4935-6F78-3EBA-0ED890815329}"/>
              </a:ext>
            </a:extLst>
          </p:cNvPr>
          <p:cNvGraphicFramePr/>
          <p:nvPr/>
        </p:nvGraphicFramePr>
        <p:xfrm>
          <a:off x="1060463" y="974034"/>
          <a:ext cx="3906117" cy="351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81BCD6-F03E-747F-49EC-76A8802382EC}"/>
              </a:ext>
            </a:extLst>
          </p:cNvPr>
          <p:cNvGraphicFramePr/>
          <p:nvPr/>
        </p:nvGraphicFramePr>
        <p:xfrm>
          <a:off x="5122255" y="530086"/>
          <a:ext cx="3783207" cy="351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88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D9D17-FE9E-6EFA-2E8E-C13527C8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1F2EB1-FCEF-8402-F739-1DF4516765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Vi vet väldigt lite om skick och kvalitet hos äldre fastigheter</a:t>
            </a:r>
          </a:p>
          <a:p>
            <a:pPr lvl="1"/>
            <a:r>
              <a:rPr lang="sv-SE" dirty="0"/>
              <a:t>Prediktionsfelet är stort</a:t>
            </a:r>
          </a:p>
          <a:p>
            <a:r>
              <a:rPr lang="sv-SE" dirty="0"/>
              <a:t>Insamlad ny data i många olika dimensioner har en påverkan</a:t>
            </a:r>
          </a:p>
          <a:p>
            <a:pPr lvl="1"/>
            <a:r>
              <a:rPr lang="sv-SE" dirty="0"/>
              <a:t>Prediktionsfelet blir något mindre</a:t>
            </a:r>
          </a:p>
          <a:p>
            <a:pPr lvl="1"/>
            <a:r>
              <a:rPr lang="sv-SE" dirty="0"/>
              <a:t>Varför bara ngt mindre? – subjektiva bedömningar, osäkerhet</a:t>
            </a:r>
          </a:p>
          <a:p>
            <a:r>
              <a:rPr lang="sv-SE" dirty="0"/>
              <a:t>Deprecieringen varierar </a:t>
            </a:r>
          </a:p>
          <a:p>
            <a:pPr lvl="1"/>
            <a:r>
              <a:rPr lang="sv-SE" dirty="0"/>
              <a:t>Beroende på byggnadsår</a:t>
            </a:r>
          </a:p>
          <a:p>
            <a:pPr lvl="1"/>
            <a:r>
              <a:rPr lang="sv-SE" dirty="0"/>
              <a:t>Beroende på underhåll, men </a:t>
            </a:r>
          </a:p>
          <a:p>
            <a:pPr lvl="1"/>
            <a:r>
              <a:rPr lang="sv-SE" dirty="0"/>
              <a:t>Inte beroende på prisnivån och</a:t>
            </a:r>
          </a:p>
          <a:p>
            <a:pPr lvl="1"/>
            <a:r>
              <a:rPr lang="sv-SE" dirty="0"/>
              <a:t>Inte mellan regioner</a:t>
            </a:r>
          </a:p>
          <a:p>
            <a:r>
              <a:rPr lang="sv-SE" dirty="0"/>
              <a:t>Är det värt att via taxeringen ta in ytterligare information från fastighetsägarna?</a:t>
            </a:r>
          </a:p>
          <a:p>
            <a:pPr lvl="1"/>
            <a:r>
              <a:rPr lang="sv-SE" dirty="0"/>
              <a:t>tveksamt</a:t>
            </a:r>
          </a:p>
        </p:txBody>
      </p:sp>
    </p:spTree>
    <p:extLst>
      <p:ext uri="{BB962C8B-B14F-4D97-AF65-F5344CB8AC3E}">
        <p14:creationId xmlns:p14="http://schemas.microsoft.com/office/powerpoint/2010/main" val="33279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815715" y="-38981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våren 2023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263" y="1131573"/>
            <a:ext cx="6927452" cy="3612000"/>
          </a:xfrm>
        </p:spPr>
        <p:txBody>
          <a:bodyPr/>
          <a:lstStyle/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en-GB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januari</a:t>
            </a: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sv-SE" sz="1400" dirty="0">
                <a:latin typeface="+mj-lt"/>
              </a:rPr>
              <a:t>Effektiv ålder på fastigheter</a:t>
            </a:r>
            <a:endParaRPr lang="sv-SE" sz="1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en-GB" sz="1400" b="1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februari</a:t>
            </a: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sv-SE" sz="1400" b="0" i="0" u="none" strike="noStrike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Program annonseras inom kort</a:t>
            </a:r>
            <a:endParaRPr lang="sv-SE" sz="1400" kern="1200" dirty="0">
              <a:solidFill>
                <a:schemeClr val="dk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17 </a:t>
            </a:r>
            <a:r>
              <a:rPr lang="en-GB" sz="1400" b="1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februari</a:t>
            </a: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sv-SE" sz="1400" b="0" i="0" u="none" strike="noStrike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Program annonseras inom kort</a:t>
            </a:r>
            <a:endParaRPr lang="en-GB" sz="1400" b="1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defTabSz="70133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17 </a:t>
            </a: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mars		</a:t>
            </a:r>
            <a:r>
              <a:rPr lang="sv-SE" sz="1400" dirty="0">
                <a:solidFill>
                  <a:schemeClr val="tx1"/>
                </a:solidFill>
                <a:latin typeface="+mj-lt"/>
              </a:rPr>
              <a:t>Upplåtelseformer på bostadsmarknaden</a:t>
            </a:r>
            <a:endParaRPr lang="sv-SE" sz="1400" i="0" kern="1200" dirty="0">
              <a:solidFill>
                <a:schemeClr val="dk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31 mars		</a:t>
            </a:r>
            <a:r>
              <a:rPr lang="en-GB" sz="1400" b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Processer för </a:t>
            </a:r>
            <a:r>
              <a:rPr lang="en-GB" sz="1400" b="0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medborgarinflytande</a:t>
            </a:r>
            <a:endParaRPr lang="sv-SE" sz="1400" kern="1200" dirty="0">
              <a:solidFill>
                <a:schemeClr val="dk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en-GB" sz="1400" b="1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r>
              <a:rPr lang="sv-SE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sv-SE" sz="1400">
                <a:effectLst/>
                <a:latin typeface="+mj-lt"/>
                <a:ea typeface="Calibri" panose="020F0502020204030204" pitchFamily="34" charset="0"/>
              </a:rPr>
              <a:t>Hållbar förvaltning </a:t>
            </a:r>
            <a:r>
              <a:rPr lang="sv-SE" sz="1400" dirty="0">
                <a:effectLst/>
                <a:latin typeface="+mj-lt"/>
                <a:ea typeface="Calibri" panose="020F0502020204030204" pitchFamily="34" charset="0"/>
              </a:rPr>
              <a:t>av bostäder</a:t>
            </a:r>
            <a:r>
              <a:rPr lang="sv-SE" sz="1400" dirty="0">
                <a:effectLst/>
                <a:latin typeface="+mj-lt"/>
              </a:rPr>
              <a:t> </a:t>
            </a: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28 </a:t>
            </a:r>
            <a:r>
              <a:rPr lang="en-GB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r>
              <a:rPr lang="sv-SE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sv-SE" sz="1400" b="0" i="0" u="none" strike="noStrike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Strategier för energieffektivisering av byggnader och att mäta </a:t>
            </a:r>
            <a:r>
              <a:rPr lang="sv-SE" sz="1400" dirty="0">
                <a:solidFill>
                  <a:schemeClr val="dk1"/>
                </a:solidFill>
                <a:latin typeface="+mj-lt"/>
              </a:rPr>
              <a:t>			</a:t>
            </a:r>
            <a:r>
              <a:rPr lang="sv-SE" sz="1400" b="0" i="0" u="none" strike="noStrike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potential för förbättring av en byggnad</a:t>
            </a: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en-GB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maj</a:t>
            </a:r>
            <a:r>
              <a:rPr lang="sv-SE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sv-SE" sz="1400" b="0" i="0" u="none" strike="noStrike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Allmännyttan under lupp</a:t>
            </a: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26 </a:t>
            </a:r>
            <a:r>
              <a:rPr lang="en-GB" sz="14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maj</a:t>
            </a:r>
            <a:r>
              <a:rPr lang="en-GB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        </a:t>
            </a:r>
            <a:r>
              <a:rPr lang="sv-SE" sz="140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Hundar i staden: var bor de och vilken  </a:t>
            </a:r>
          </a:p>
          <a:p>
            <a:pPr marL="0" marR="0" lvl="0" indent="0" algn="l" defTabSz="7013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                            betydelse har närhet till grönområden?</a:t>
            </a:r>
            <a:r>
              <a:rPr lang="sv-SE" sz="1400" dirty="0">
                <a:effectLst/>
                <a:latin typeface="+mj-lt"/>
              </a:rPr>
              <a:t> </a:t>
            </a:r>
            <a:endParaRPr lang="sv-SE" sz="1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8017490-2C21-E21A-0A28-F2669DEE0FFC}"/>
              </a:ext>
            </a:extLst>
          </p:cNvPr>
          <p:cNvSpPr txBox="1"/>
          <p:nvPr/>
        </p:nvSpPr>
        <p:spPr>
          <a:xfrm>
            <a:off x="301557" y="3346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8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6" y="461836"/>
            <a:ext cx="5101820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1410076"/>
            <a:ext cx="3427344" cy="5143500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1410077"/>
            <a:ext cx="3427341" cy="2874366"/>
          </a:xfrm>
        </p:spPr>
        <p:txBody>
          <a:bodyPr/>
          <a:lstStyle/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311839-BAB4-4BA4-6B7F-AF924ABA6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5589"/>
          <a:stretch/>
        </p:blipFill>
        <p:spPr>
          <a:xfrm>
            <a:off x="6580423" y="0"/>
            <a:ext cx="25681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C565D-C329-CB59-E9A6-EAC18BB95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Effektiv ålder på fastigheter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AB25835-9739-E0C7-A18D-D2FA14EC6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1200" dirty="0"/>
              <a:t>Mats Wilhelmsson</a:t>
            </a:r>
          </a:p>
          <a:p>
            <a:r>
              <a:rPr lang="sv-SE" sz="1200" dirty="0"/>
              <a:t>Kungliga Tekniska Högskolan (KTH) </a:t>
            </a:r>
          </a:p>
          <a:p>
            <a:r>
              <a:rPr lang="sv-SE" sz="1200" dirty="0"/>
              <a:t>På uppdrag av Lantmäteriet</a:t>
            </a:r>
          </a:p>
          <a:p>
            <a:r>
              <a:rPr lang="sv-SE" sz="1200" dirty="0"/>
              <a:t>(2023-01-20)</a:t>
            </a:r>
          </a:p>
        </p:txBody>
      </p:sp>
    </p:spTree>
    <p:extLst>
      <p:ext uri="{BB962C8B-B14F-4D97-AF65-F5344CB8AC3E}">
        <p14:creationId xmlns:p14="http://schemas.microsoft.com/office/powerpoint/2010/main" val="2770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441AF9-3B14-F873-44EF-533040CB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och syfte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80C4293-6476-AD3A-1BFB-0C0434E28D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>
                <a:ea typeface="Calibri" panose="020F0502020204030204" pitchFamily="34" charset="0"/>
              </a:rPr>
              <a:t>Det g</a:t>
            </a:r>
            <a:r>
              <a:rPr lang="sv-SE" sz="1800" dirty="0">
                <a:effectLst/>
                <a:ea typeface="Calibri" panose="020F0502020204030204" pitchFamily="34" charset="0"/>
              </a:rPr>
              <a:t>enomförs fastighetstaxering i Sverige avseende småhus.</a:t>
            </a:r>
          </a:p>
          <a:p>
            <a:r>
              <a:rPr lang="sv-SE" sz="1800" dirty="0">
                <a:effectLst/>
                <a:ea typeface="Calibri" panose="020F0502020204030204" pitchFamily="34" charset="0"/>
              </a:rPr>
              <a:t>Över tiden förlorar ett småhus sin förmågan att generera samma nytta som tidigare – det sker en åldersrelaterad värdeminskning över tiden.</a:t>
            </a:r>
          </a:p>
          <a:p>
            <a:r>
              <a:rPr lang="sv-SE" dirty="0"/>
              <a:t>Underhåll kan minska eller fördröja denna värdeminskning/depreciering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8A17B8-BCE2-6BF7-41CD-B1207AECC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71" y="2859992"/>
            <a:ext cx="5718810" cy="1962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441AF9-3B14-F873-44EF-533040CB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och syfte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80C4293-6476-AD3A-1BFB-0C0434E28D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>
                <a:effectLst/>
                <a:ea typeface="Calibri" panose="020F0502020204030204" pitchFamily="34" charset="0"/>
              </a:rPr>
              <a:t>För äldre fastigheter så vet </a:t>
            </a:r>
            <a:r>
              <a:rPr lang="sv-SE" sz="1800" u="sng" dirty="0">
                <a:effectLst/>
                <a:ea typeface="Calibri" panose="020F0502020204030204" pitchFamily="34" charset="0"/>
              </a:rPr>
              <a:t>vi</a:t>
            </a:r>
            <a:r>
              <a:rPr lang="sv-SE" sz="1800" dirty="0">
                <a:effectLst/>
                <a:ea typeface="Calibri" panose="020F0502020204030204" pitchFamily="34" charset="0"/>
              </a:rPr>
              <a:t> väldigt lite om fastighetens skick och vilka åtgärder som har skett. </a:t>
            </a:r>
          </a:p>
          <a:p>
            <a:r>
              <a:rPr lang="sv-SE" sz="1800" dirty="0"/>
              <a:t>Finns registerinformation angående byggår, ombyggnadsår och standardpoäng men</a:t>
            </a:r>
          </a:p>
          <a:p>
            <a:r>
              <a:rPr lang="sv-SE" sz="1800" dirty="0"/>
              <a:t>Värdet av denna information tenderar att sjunka ju äldre fastigheten är.</a:t>
            </a:r>
          </a:p>
          <a:p>
            <a:r>
              <a:rPr lang="sv-SE" sz="1800" dirty="0"/>
              <a:t>Prediktionsfelet i värderingsmodellen blir större.</a:t>
            </a:r>
          </a:p>
          <a:p>
            <a:endParaRPr lang="sv-SE" sz="1800" dirty="0"/>
          </a:p>
          <a:p>
            <a:r>
              <a:rPr lang="sv-SE" sz="1800" dirty="0"/>
              <a:t>Syftet med projektet är att analysera om ytterligare information kan tas in från fastighetsägaren som förbättrar värderingsmodellen generellt och i synnerhet dess prediktionsförmåga.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38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97320-D294-16F6-9932-A52BF600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Teoretisk utgångspunkt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A4C99F71-3846-662A-48AE-F31A5262E68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endParaRPr lang="sv-SE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v-SE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𝑃𝑟𝑖𝑠</m:t>
                    </m:r>
                    <m:r>
                      <a:rPr lang="sv-SE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𝐻𝑦𝑟𝑎</m:t>
                        </m:r>
                      </m:num>
                      <m:den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sv-SE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sv-SE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sv-S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sv-S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sv-S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sv-S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v-SE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sv-S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v-SE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sv-S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A4C99F71-3846-662A-48AE-F31A5262E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545DE-8623-6BE7-7EFD-82D1E68B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Modelleringsansats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CC74A49-E7A9-7204-5D7F-B8C8C3FE8A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sv-SE" sz="1800" dirty="0">
                    <a:effectLst/>
                    <a:cs typeface="Times New Roman" panose="02020603050405020304" pitchFamily="18" charset="0"/>
                  </a:rPr>
                  <a:t>Hedonisk prisekvation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v-SE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sv-S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sv-S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sv-S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sv-S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sv-SE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sv-SE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sv-S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v-SE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endParaRPr lang="sv-SE" sz="1800" dirty="0">
                  <a:latin typeface="Times New Roman" panose="02020603050405020304" pitchFamily="18" charset="0"/>
                </a:endParaRPr>
              </a:p>
              <a:p>
                <a:r>
                  <a:rPr lang="sv-SE" dirty="0"/>
                  <a:t>Faktoranalys		- flera variabler mäter samma sak</a:t>
                </a:r>
              </a:p>
              <a:p>
                <a:r>
                  <a:rPr lang="sv-SE" dirty="0"/>
                  <a:t>Stegvisa regressioner	- vilka är mest värdefulla </a:t>
                </a:r>
              </a:p>
              <a:p>
                <a:r>
                  <a:rPr lang="sv-SE" dirty="0"/>
                  <a:t>Kohortsanalys		- varierar deprecieringen beroende på byggår</a:t>
                </a:r>
              </a:p>
              <a:p>
                <a:r>
                  <a:rPr lang="sv-SE" dirty="0" err="1"/>
                  <a:t>Kvantila</a:t>
                </a:r>
                <a:r>
                  <a:rPr lang="sv-SE" dirty="0"/>
                  <a:t> modeller		- varierar deprecieringen beroende på prisnivå</a:t>
                </a:r>
              </a:p>
              <a:p>
                <a:r>
                  <a:rPr lang="sv-SE" dirty="0"/>
                  <a:t>Regionala modeller	- varierar deprecieringen regionalt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CC74A49-E7A9-7204-5D7F-B8C8C3FE8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484" t="-151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A6049-F317-312A-9292-B0408C8C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D74902-834E-94AD-6D5A-7781D80F83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10 000 småhustransaktioner år 2021 (våren 2022)</a:t>
            </a:r>
          </a:p>
          <a:p>
            <a:r>
              <a:rPr lang="sv-SE" dirty="0"/>
              <a:t>Flera olika regioner</a:t>
            </a:r>
          </a:p>
          <a:p>
            <a:r>
              <a:rPr lang="sv-SE" dirty="0"/>
              <a:t>Fastigheter vars byggnad är </a:t>
            </a:r>
            <a:r>
              <a:rPr lang="sv-SE" dirty="0">
                <a:solidFill>
                  <a:srgbClr val="FF0000"/>
                </a:solidFill>
              </a:rPr>
              <a:t>äldre än 29 år</a:t>
            </a:r>
          </a:p>
          <a:p>
            <a:r>
              <a:rPr lang="sv-SE" dirty="0">
                <a:solidFill>
                  <a:srgbClr val="FF0000"/>
                </a:solidFill>
              </a:rPr>
              <a:t>Befintlig information: </a:t>
            </a:r>
            <a:r>
              <a:rPr lang="sv-SE" dirty="0"/>
              <a:t>pris, taxeringsvärde, bostadsyta, </a:t>
            </a:r>
            <a:r>
              <a:rPr lang="sv-SE" dirty="0" err="1"/>
              <a:t>biyta</a:t>
            </a:r>
            <a:r>
              <a:rPr lang="sv-SE" dirty="0"/>
              <a:t>, värdeyta, tomtareal, standardpoäng med des delkomponenter, byggår, ombyggnadsår, </a:t>
            </a:r>
            <a:r>
              <a:rPr lang="sv-SE" dirty="0" err="1"/>
              <a:t>värdeår</a:t>
            </a:r>
            <a:r>
              <a:rPr lang="sv-SE" dirty="0"/>
              <a:t>, värdeområde, kommun, koordinater</a:t>
            </a:r>
          </a:p>
          <a:p>
            <a:r>
              <a:rPr lang="sv-SE" dirty="0">
                <a:solidFill>
                  <a:srgbClr val="FF0000"/>
                </a:solidFill>
              </a:rPr>
              <a:t>Ny information (från fastighetsägarna): </a:t>
            </a:r>
            <a:r>
              <a:rPr lang="sv-SE" dirty="0"/>
              <a:t>tak, fasad, fönster, grund, värme, el, avlopp, kök och bad. </a:t>
            </a:r>
          </a:p>
          <a:p>
            <a:r>
              <a:rPr lang="sv-SE" dirty="0">
                <a:solidFill>
                  <a:srgbClr val="FF0000"/>
                </a:solidFill>
              </a:rPr>
              <a:t>Effektiv ålder</a:t>
            </a:r>
          </a:p>
          <a:p>
            <a:pPr lvl="1"/>
            <a:r>
              <a:rPr lang="sv-SE" dirty="0"/>
              <a:t>Försäljningsår - Byggnadsår/ombyggnadsår</a:t>
            </a:r>
          </a:p>
          <a:p>
            <a:pPr lvl="1"/>
            <a:r>
              <a:rPr lang="sv-SE" dirty="0"/>
              <a:t>Baserat på ny information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70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11977</TotalTime>
  <Words>969</Words>
  <Application>Microsoft Office PowerPoint</Application>
  <PresentationFormat>Bildspel på skärmen (16:9)</PresentationFormat>
  <Paragraphs>334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Systemtypsnitt</vt:lpstr>
      <vt:lpstr>Times New Roman</vt:lpstr>
      <vt:lpstr>KTH_PPT-mall</vt:lpstr>
      <vt:lpstr>Effektiv ålder på fastigheter</vt:lpstr>
      <vt:lpstr>Frukostseminarier – Program våren 2023</vt:lpstr>
      <vt:lpstr>Initiativtagare till Bostad 2.0</vt:lpstr>
      <vt:lpstr>Effektiv ålder på fastigheter</vt:lpstr>
      <vt:lpstr>Bakgrund och syfte</vt:lpstr>
      <vt:lpstr>Bakgrund och syfte</vt:lpstr>
      <vt:lpstr>Teoretisk utgångspunkt</vt:lpstr>
      <vt:lpstr>Modelleringsansats</vt:lpstr>
      <vt:lpstr>Data</vt:lpstr>
      <vt:lpstr>Befintlig data</vt:lpstr>
      <vt:lpstr>Ny data – uppgift om när åtgärd genomfördes</vt:lpstr>
      <vt:lpstr>Ny data – uppgift om bedömt skick</vt:lpstr>
      <vt:lpstr>Ny data</vt:lpstr>
      <vt:lpstr>Resultat</vt:lpstr>
      <vt:lpstr>Grafiskt</vt:lpstr>
      <vt:lpstr>Slutsatser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Mats Wilhelmsson</cp:lastModifiedBy>
  <cp:revision>605</cp:revision>
  <cp:lastPrinted>2019-09-05T13:47:56Z</cp:lastPrinted>
  <dcterms:created xsi:type="dcterms:W3CDTF">2019-02-11T09:39:15Z</dcterms:created>
  <dcterms:modified xsi:type="dcterms:W3CDTF">2023-01-19T17:19:07Z</dcterms:modified>
</cp:coreProperties>
</file>