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  <p:sldMasterId id="2147483665" r:id="rId3"/>
    <p:sldMasterId id="2147483678" r:id="rId4"/>
    <p:sldMasterId id="2147483682" r:id="rId5"/>
  </p:sldMasterIdLst>
  <p:notesMasterIdLst>
    <p:notesMasterId r:id="rId33"/>
  </p:notesMasterIdLst>
  <p:sldIdLst>
    <p:sldId id="256" r:id="rId6"/>
    <p:sldId id="257" r:id="rId7"/>
    <p:sldId id="258" r:id="rId8"/>
    <p:sldId id="297" r:id="rId9"/>
    <p:sldId id="298" r:id="rId10"/>
    <p:sldId id="295" r:id="rId11"/>
    <p:sldId id="299" r:id="rId12"/>
    <p:sldId id="262" r:id="rId13"/>
    <p:sldId id="300" r:id="rId14"/>
    <p:sldId id="301" r:id="rId15"/>
    <p:sldId id="303" r:id="rId16"/>
    <p:sldId id="307" r:id="rId17"/>
    <p:sldId id="304" r:id="rId18"/>
    <p:sldId id="305" r:id="rId19"/>
    <p:sldId id="308" r:id="rId20"/>
    <p:sldId id="309" r:id="rId21"/>
    <p:sldId id="310" r:id="rId22"/>
    <p:sldId id="294" r:id="rId23"/>
    <p:sldId id="313" r:id="rId24"/>
    <p:sldId id="316" r:id="rId25"/>
    <p:sldId id="318" r:id="rId26"/>
    <p:sldId id="311" r:id="rId27"/>
    <p:sldId id="314" r:id="rId28"/>
    <p:sldId id="315" r:id="rId29"/>
    <p:sldId id="289" r:id="rId30"/>
    <p:sldId id="312" r:id="rId31"/>
    <p:sldId id="292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luEYwOaW0rLAAuRyKIza4ddlF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iana Polishchuk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9" autoAdjust="0"/>
    <p:restoredTop sz="94660"/>
  </p:normalViewPr>
  <p:slideViewPr>
    <p:cSldViewPr snapToGrid="0">
      <p:cViewPr>
        <p:scale>
          <a:sx n="125" d="100"/>
          <a:sy n="125" d="100"/>
        </p:scale>
        <p:origin x="1944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8" y="5610255"/>
            <a:ext cx="3234687" cy="11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881" y="5855305"/>
            <a:ext cx="1524130" cy="705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509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body" idx="2"/>
          </p:nvPr>
        </p:nvSpPr>
        <p:spPr>
          <a:xfrm>
            <a:off x="839788" y="2057402"/>
            <a:ext cx="3932237" cy="402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dt" idx="10"/>
          </p:nvPr>
        </p:nvSpPr>
        <p:spPr>
          <a:xfrm>
            <a:off x="8292263" y="-5129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0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0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109" name="Google Shape;109;p50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" name="Google Shape;11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2240"/>
            <a:ext cx="1821947" cy="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952" y="6268019"/>
            <a:ext cx="868189" cy="40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1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5092533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51"/>
          <p:cNvSpPr txBox="1">
            <a:spLocks noGrp="1"/>
          </p:cNvSpPr>
          <p:nvPr>
            <p:ph type="body" idx="1"/>
          </p:nvPr>
        </p:nvSpPr>
        <p:spPr>
          <a:xfrm>
            <a:off x="839788" y="2057402"/>
            <a:ext cx="3932237" cy="402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dt" idx="10"/>
          </p:nvPr>
        </p:nvSpPr>
        <p:spPr>
          <a:xfrm>
            <a:off x="8292263" y="-5129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1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1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119" name="Google Shape;119;p51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2240"/>
            <a:ext cx="1821947" cy="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952" y="6268019"/>
            <a:ext cx="868189" cy="40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2"/>
          <p:cNvSpPr txBox="1">
            <a:spLocks noGrp="1"/>
          </p:cNvSpPr>
          <p:nvPr>
            <p:ph type="body" idx="1"/>
          </p:nvPr>
        </p:nvSpPr>
        <p:spPr>
          <a:xfrm rot="5400000">
            <a:off x="3943413" y="-1279588"/>
            <a:ext cx="4305174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52"/>
          <p:cNvSpPr txBox="1">
            <a:spLocks noGrp="1"/>
          </p:cNvSpPr>
          <p:nvPr>
            <p:ph type="dt" idx="10"/>
          </p:nvPr>
        </p:nvSpPr>
        <p:spPr>
          <a:xfrm>
            <a:off x="8292263" y="-5129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2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2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3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3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53"/>
          <p:cNvSpPr txBox="1">
            <a:spLocks noGrp="1"/>
          </p:cNvSpPr>
          <p:nvPr>
            <p:ph type="dt" idx="10"/>
          </p:nvPr>
        </p:nvSpPr>
        <p:spPr>
          <a:xfrm rot="5400000">
            <a:off x="11103000" y="5049000"/>
            <a:ext cx="1818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3"/>
          <p:cNvSpPr txBox="1">
            <a:spLocks noGrp="1"/>
          </p:cNvSpPr>
          <p:nvPr>
            <p:ph type="ftr" idx="11"/>
          </p:nvPr>
        </p:nvSpPr>
        <p:spPr>
          <a:xfrm rot="5400000">
            <a:off x="9852000" y="198000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3"/>
          <p:cNvSpPr txBox="1">
            <a:spLocks noGrp="1"/>
          </p:cNvSpPr>
          <p:nvPr>
            <p:ph type="sldNum" idx="12"/>
          </p:nvPr>
        </p:nvSpPr>
        <p:spPr>
          <a:xfrm rot="5400000">
            <a:off x="11652000" y="6318000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18000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8" y="5610255"/>
            <a:ext cx="3234687" cy="11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6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6"/>
          <p:cNvSpPr txBox="1"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7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7"/>
          <p:cNvSpPr txBox="1"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7" name="Google Shape;147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8" y="5610255"/>
            <a:ext cx="3234687" cy="11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8"/>
          <p:cNvSpPr txBox="1"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8"/>
          <p:cNvSpPr txBox="1"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58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8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8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25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59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9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9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161" name="Google Shape;161;p59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2" name="Google Shape;16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0"/>
          <p:cNvSpPr txBox="1">
            <a:spLocks noGrp="1"/>
          </p:cNvSpPr>
          <p:nvPr>
            <p:ph type="body" idx="1"/>
          </p:nvPr>
        </p:nvSpPr>
        <p:spPr>
          <a:xfrm>
            <a:off x="838200" y="1825629"/>
            <a:ext cx="5181600" cy="424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60"/>
          <p:cNvSpPr txBox="1">
            <a:spLocks noGrp="1"/>
          </p:cNvSpPr>
          <p:nvPr>
            <p:ph type="body" idx="2"/>
          </p:nvPr>
        </p:nvSpPr>
        <p:spPr>
          <a:xfrm>
            <a:off x="6172200" y="1825626"/>
            <a:ext cx="5181600" cy="425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60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0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0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170" name="Google Shape;170;p60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1" name="Google Shape;17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1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61"/>
          <p:cNvSpPr txBox="1">
            <a:spLocks noGrp="1"/>
          </p:cNvSpPr>
          <p:nvPr>
            <p:ph type="body" idx="2"/>
          </p:nvPr>
        </p:nvSpPr>
        <p:spPr>
          <a:xfrm>
            <a:off x="839789" y="2505085"/>
            <a:ext cx="5157787" cy="357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61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7" name="Google Shape;177;p61"/>
          <p:cNvSpPr txBox="1">
            <a:spLocks noGrp="1"/>
          </p:cNvSpPr>
          <p:nvPr>
            <p:ph type="body" idx="4"/>
          </p:nvPr>
        </p:nvSpPr>
        <p:spPr>
          <a:xfrm>
            <a:off x="6172203" y="2505085"/>
            <a:ext cx="5183188" cy="356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61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1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1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181" name="Google Shape;181;p61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2" name="Google Shape;182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5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5"/>
          <p:cNvSpPr txBox="1"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8" y="5610255"/>
            <a:ext cx="3234687" cy="11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881" y="5855305"/>
            <a:ext cx="1524130" cy="705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62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2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2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188" name="Google Shape;188;p62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9" name="Google Shape;189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3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63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3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194" name="Google Shape;194;p63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4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509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9" name="Google Shape;199;p64"/>
          <p:cNvSpPr txBox="1">
            <a:spLocks noGrp="1"/>
          </p:cNvSpPr>
          <p:nvPr>
            <p:ph type="body" idx="2"/>
          </p:nvPr>
        </p:nvSpPr>
        <p:spPr>
          <a:xfrm>
            <a:off x="839788" y="2057402"/>
            <a:ext cx="3932237" cy="402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0" name="Google Shape;200;p64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4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4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203" name="Google Shape;203;p64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4" name="Google Shape;20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5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5092533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65"/>
          <p:cNvSpPr txBox="1">
            <a:spLocks noGrp="1"/>
          </p:cNvSpPr>
          <p:nvPr>
            <p:ph type="body" idx="1"/>
          </p:nvPr>
        </p:nvSpPr>
        <p:spPr>
          <a:xfrm>
            <a:off x="839788" y="2057402"/>
            <a:ext cx="3932237" cy="402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p65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5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5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212" name="Google Shape;212;p65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3" name="Google Shape;213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6"/>
          <p:cNvSpPr txBox="1">
            <a:spLocks noGrp="1"/>
          </p:cNvSpPr>
          <p:nvPr>
            <p:ph type="body" idx="1"/>
          </p:nvPr>
        </p:nvSpPr>
        <p:spPr>
          <a:xfrm rot="5400000">
            <a:off x="3943413" y="-1279588"/>
            <a:ext cx="4305174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6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66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66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7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67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67"/>
          <p:cNvSpPr txBox="1">
            <a:spLocks noGrp="1"/>
          </p:cNvSpPr>
          <p:nvPr>
            <p:ph type="dt" idx="10"/>
          </p:nvPr>
        </p:nvSpPr>
        <p:spPr>
          <a:xfrm rot="5400000">
            <a:off x="11103000" y="5049000"/>
            <a:ext cx="1818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7"/>
          <p:cNvSpPr txBox="1">
            <a:spLocks noGrp="1"/>
          </p:cNvSpPr>
          <p:nvPr>
            <p:ph type="ftr" idx="11"/>
          </p:nvPr>
        </p:nvSpPr>
        <p:spPr>
          <a:xfrm rot="5400000">
            <a:off x="9852000" y="198000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7"/>
          <p:cNvSpPr txBox="1">
            <a:spLocks noGrp="1"/>
          </p:cNvSpPr>
          <p:nvPr>
            <p:ph type="sldNum" idx="12"/>
          </p:nvPr>
        </p:nvSpPr>
        <p:spPr>
          <a:xfrm rot="5400000">
            <a:off x="11652000" y="6318000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18000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9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9"/>
          <p:cNvSpPr txBox="1"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5" name="Google Shape;23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8" y="5610255"/>
            <a:ext cx="3234687" cy="11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0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70"/>
          <p:cNvSpPr txBox="1"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9" name="Google Shape;239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8" y="5610255"/>
            <a:ext cx="3234687" cy="11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1"/>
          <p:cNvSpPr txBox="1"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71"/>
          <p:cNvSpPr txBox="1"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71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71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71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246" name="Google Shape;246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3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73"/>
          <p:cNvSpPr txBox="1"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56" name="Google Shape;25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8" y="5610255"/>
            <a:ext cx="3234687" cy="11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4"/>
          <p:cNvSpPr txBox="1"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4"/>
          <p:cNvSpPr txBox="1"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4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31" name="Google Shape;3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4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74"/>
          <p:cNvSpPr txBox="1"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60" name="Google Shape;260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8" y="5610255"/>
            <a:ext cx="3234687" cy="11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5"/>
          <p:cNvSpPr txBox="1"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75"/>
          <p:cNvSpPr txBox="1"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75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75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75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267" name="Google Shape;267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0800"/>
            <a:ext cx="1821947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25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44" name="Google Shape;44;p41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" name="Google Shape;4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2240"/>
            <a:ext cx="1821947" cy="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952" y="6268019"/>
            <a:ext cx="868189" cy="40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2240"/>
            <a:ext cx="1821947" cy="6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2"/>
          <p:cNvSpPr txBox="1"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292263" y="-5129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54" name="Google Shape;5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952" y="6268019"/>
            <a:ext cx="868189" cy="40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3" name="Google Shape;7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72" y="5610251"/>
            <a:ext cx="3234687" cy="11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881" y="5855305"/>
            <a:ext cx="1524130" cy="705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7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body" idx="2"/>
          </p:nvPr>
        </p:nvSpPr>
        <p:spPr>
          <a:xfrm>
            <a:off x="839789" y="2505085"/>
            <a:ext cx="5157787" cy="357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4"/>
          </p:nvPr>
        </p:nvSpPr>
        <p:spPr>
          <a:xfrm>
            <a:off x="6172203" y="2505085"/>
            <a:ext cx="5183188" cy="356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292263" y="-5129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84" name="Google Shape;84;p47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" name="Google Shape;8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2240"/>
            <a:ext cx="1821947" cy="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952" y="6268019"/>
            <a:ext cx="868189" cy="40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dt" idx="10"/>
          </p:nvPr>
        </p:nvSpPr>
        <p:spPr>
          <a:xfrm>
            <a:off x="8292263" y="-5129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92" name="Google Shape;92;p48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2240"/>
            <a:ext cx="1821947" cy="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952" y="6268019"/>
            <a:ext cx="868189" cy="40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9"/>
          <p:cNvSpPr txBox="1">
            <a:spLocks noGrp="1"/>
          </p:cNvSpPr>
          <p:nvPr>
            <p:ph type="dt" idx="10"/>
          </p:nvPr>
        </p:nvSpPr>
        <p:spPr>
          <a:xfrm>
            <a:off x="8292263" y="-5129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9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99" name="Google Shape;99;p49"/>
          <p:cNvCxnSpPr/>
          <p:nvPr/>
        </p:nvCxnSpPr>
        <p:spPr>
          <a:xfrm>
            <a:off x="180000" y="6079962"/>
            <a:ext cx="11833200" cy="32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" y="6132240"/>
            <a:ext cx="1821947" cy="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952" y="6268019"/>
            <a:ext cx="868189" cy="40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E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95">
          <p15:clr>
            <a:srgbClr val="F26B43"/>
          </p15:clr>
        </p15:guide>
        <p15:guide id="2" pos="708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dt" idx="10"/>
          </p:nvPr>
        </p:nvSpPr>
        <p:spPr>
          <a:xfrm>
            <a:off x="8292263" y="-5129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95">
          <p15:clr>
            <a:srgbClr val="F26B43"/>
          </p15:clr>
        </p15:guide>
        <p15:guide id="2" pos="708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7" name="Google Shape;137;p55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8" name="Google Shape;138;p55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9" name="Google Shape;139;p55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95">
          <p15:clr>
            <a:srgbClr val="F26B43"/>
          </p15:clr>
        </p15:guide>
        <p15:guide id="2" pos="708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C7D2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8" name="Google Shape;228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9" name="Google Shape;229;p68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0" name="Google Shape;230;p68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1" name="Google Shape;231;p68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95">
          <p15:clr>
            <a:srgbClr val="F26B43"/>
          </p15:clr>
        </p15:guide>
        <p15:guide id="2" pos="708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FB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9" name="Google Shape;249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0" name="Google Shape;250;p72"/>
          <p:cNvSpPr txBox="1">
            <a:spLocks noGrp="1"/>
          </p:cNvSpPr>
          <p:nvPr>
            <p:ph type="dt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1" name="Google Shape;251;p72"/>
          <p:cNvSpPr txBox="1">
            <a:spLocks noGrp="1"/>
          </p:cNvSpPr>
          <p:nvPr>
            <p:ph type="ft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2" name="Google Shape;252;p72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95">
          <p15:clr>
            <a:srgbClr val="F26B43"/>
          </p15:clr>
        </p15:guide>
        <p15:guide id="2" pos="708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"/>
          <p:cNvSpPr txBox="1">
            <a:spLocks noGrp="1"/>
          </p:cNvSpPr>
          <p:nvPr>
            <p:ph type="ctrTitle"/>
          </p:nvPr>
        </p:nvSpPr>
        <p:spPr>
          <a:xfrm>
            <a:off x="1524000" y="769948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v-SE" sz="4000" dirty="0" err="1"/>
              <a:t>Performance</a:t>
            </a:r>
            <a:r>
              <a:rPr lang="sv-SE" sz="4000" dirty="0"/>
              <a:t> </a:t>
            </a:r>
            <a:r>
              <a:rPr lang="sv-SE" sz="4000" dirty="0" err="1"/>
              <a:t>Evaluation</a:t>
            </a:r>
            <a:r>
              <a:rPr lang="sv-SE" sz="4000" dirty="0"/>
              <a:t> </a:t>
            </a:r>
            <a:r>
              <a:rPr lang="sv-SE" sz="4000" dirty="0" err="1"/>
              <a:t>of</a:t>
            </a:r>
            <a:r>
              <a:rPr lang="sv-SE" sz="4000" dirty="0"/>
              <a:t> the </a:t>
            </a:r>
            <a:r>
              <a:rPr lang="sv-SE" sz="4000" dirty="0" err="1"/>
              <a:t>Arrival</a:t>
            </a:r>
            <a:r>
              <a:rPr lang="sv-SE" sz="4000" dirty="0"/>
              <a:t> Operations in Terminal Area</a:t>
            </a:r>
            <a:endParaRPr dirty="0"/>
          </a:p>
        </p:txBody>
      </p:sp>
      <p:sp>
        <p:nvSpPr>
          <p:cNvPr id="273" name="Google Shape;273;p1"/>
          <p:cNvSpPr txBox="1">
            <a:spLocks noGrp="1"/>
          </p:cNvSpPr>
          <p:nvPr>
            <p:ph type="subTitle" idx="1"/>
          </p:nvPr>
        </p:nvSpPr>
        <p:spPr>
          <a:xfrm>
            <a:off x="1524000" y="3314710"/>
            <a:ext cx="9144000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E607"/>
              </a:buClr>
              <a:buSzPts val="2400"/>
              <a:buNone/>
            </a:pPr>
            <a:r>
              <a:rPr lang="sv-SE" dirty="0">
                <a:solidFill>
                  <a:srgbClr val="FBE607"/>
                </a:solidFill>
              </a:rPr>
              <a:t>Henrik Hardell</a:t>
            </a:r>
            <a:endParaRPr lang="sv-SE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sv-SE" dirty="0"/>
              <a:t>Anastasia Lemetti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sv-SE" dirty="0"/>
              <a:t>Tatiana Polishchuk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274" name="Google Shape;274;p1"/>
          <p:cNvSpPr txBox="1"/>
          <p:nvPr/>
        </p:nvSpPr>
        <p:spPr>
          <a:xfrm>
            <a:off x="9620250" y="208657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ICAS, 2022-09-05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060755-81E6-BDA6-9BB1-C797D466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893"/>
            <a:ext cx="10515600" cy="1325563"/>
          </a:xfrm>
        </p:spPr>
        <p:txBody>
          <a:bodyPr/>
          <a:lstStyle/>
          <a:p>
            <a:r>
              <a:rPr lang="sv-SE" dirty="0" err="1"/>
              <a:t>Weather</a:t>
            </a:r>
            <a:r>
              <a:rPr lang="sv-SE" dirty="0"/>
              <a:t> Data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9F703B-5D7E-3902-0B79-C92336418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ERA5 reanalysis dataset provided via the C3S Data Store</a:t>
            </a: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NimbusSanL-Regu"/>
              </a:rPr>
              <a:t>NetCDF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 files with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0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25</a:t>
            </a:r>
            <a:r>
              <a:rPr lang="en-US" sz="1800" i="1" dirty="0">
                <a:solidFill>
                  <a:srgbClr val="000000"/>
                </a:solidFill>
                <a:latin typeface="CMSY10"/>
              </a:rPr>
              <a:t>°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SY1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granularity and temporal granularity of one hour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Used for evaluation of weather impact on flight efficiency as well as for creating reference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NimbusSanL-Regu"/>
              </a:rPr>
              <a:t>continous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 descent (CDO) profiles and for fuel consumption calculation</a:t>
            </a:r>
            <a:r>
              <a:rPr lang="en-US" dirty="0"/>
              <a:t> </a:t>
            </a:r>
            <a:br>
              <a:rPr lang="en-US" dirty="0"/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E11E08-7D03-6555-46FE-BC22AB2EAB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28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6D60D3-23C3-F1EC-7BB6-1C0917EE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Clusters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5A6CDEC-E08A-DDED-9DDE-55C8C1C82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Arriving aircraft clustered into 6 different clusters, for each runway</a:t>
            </a:r>
            <a:endParaRPr lang="en-US" sz="1800" dirty="0">
              <a:solidFill>
                <a:srgbClr val="000000"/>
              </a:solidFill>
              <a:latin typeface="NimbusSanL-Regu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Horizontal reference trajectories starting at each cluster centroid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The reference trajectory goes directly to a 2 NM straight segment before </a:t>
            </a:r>
            <a:r>
              <a:rPr lang="en-US" sz="1800" dirty="0">
                <a:solidFill>
                  <a:srgbClr val="000000"/>
                </a:solidFill>
                <a:latin typeface="NimbusSanL-Regu"/>
              </a:rPr>
              <a:t>the start of the final approach segment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97D8E54-BA08-B0B8-1C62-D9BAA9F4C6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11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848F37-5193-98FD-8426-4944CD9A6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56" y="3421744"/>
            <a:ext cx="7161687" cy="26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0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A9F6B-5EEF-0894-7449-BD748D1A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5447"/>
            <a:ext cx="6223952" cy="647573"/>
          </a:xfrm>
        </p:spPr>
        <p:txBody>
          <a:bodyPr>
            <a:noAutofit/>
          </a:bodyPr>
          <a:lstStyle/>
          <a:p>
            <a:r>
              <a:rPr lang="sv-SE" sz="4400" dirty="0" err="1"/>
              <a:t>Horizontal</a:t>
            </a:r>
            <a:r>
              <a:rPr lang="sv-SE" sz="4400" dirty="0"/>
              <a:t> Flight </a:t>
            </a:r>
            <a:r>
              <a:rPr lang="sv-SE" sz="4400" dirty="0" err="1"/>
              <a:t>Efficiency</a:t>
            </a:r>
            <a:endParaRPr lang="sv-SE" sz="4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1AD46F-178E-C1F5-DB1A-451856DD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08" y="1818744"/>
            <a:ext cx="5111432" cy="4022563"/>
          </a:xfrm>
        </p:spPr>
        <p:txBody>
          <a:bodyPr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Assessed through the horizontal deviation from a reference trajectory, denoted as Additional Distance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Reference trajectories are the direct routes created for each cluster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Expressed in percentage to the corresponding reference trajectory distance</a:t>
            </a:r>
            <a:endParaRPr lang="sv-SE" sz="180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87C131-5AC6-1E33-D6B9-B8174B118D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12</a:t>
            </a:fld>
            <a:endParaRPr lang="sv-SE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52EAA1EF-4D7B-1D54-5786-AD942DB0B335}"/>
              </a:ext>
            </a:extLst>
          </p:cNvPr>
          <p:cNvPicPr preferRelativeResize="0">
            <a:picLocks noGrp="1" noChangeAspect="1"/>
          </p:cNvPicPr>
          <p:nvPr>
            <p:ph type="pic" idx="2"/>
          </p:nvPr>
        </p:nvPicPr>
        <p:blipFill>
          <a:blip r:embed="rId2"/>
          <a:stretch>
            <a:fillRect/>
          </a:stretch>
        </p:blipFill>
        <p:spPr>
          <a:xfrm>
            <a:off x="6334462" y="1974555"/>
            <a:ext cx="4126488" cy="37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0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3AACD1-C66F-12B7-F0AF-9F2A7701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CDO </a:t>
            </a:r>
            <a:r>
              <a:rPr lang="sv-SE" dirty="0" err="1"/>
              <a:t>Profiles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543ACC-2086-16DF-A5AA-A77FF210C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706100" cy="3441991"/>
          </a:xfrm>
        </p:spPr>
        <p:txBody>
          <a:bodyPr>
            <a:normAutofit lnSpcReduction="1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CDO trajectories created for all arrivals to TMA, acting as reference vertical profiles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Performance of the CDO profiles modelled using Eurocontrol Base of Aircraft Data (BADA) v4.2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Idle thrust descent without using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NimbusSanL-Regu"/>
              </a:rPr>
              <a:t>speedbrakes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, utilizing the BADA idle rating model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Engine idle thrust and drag calculated at every timestamp and fed into the BADA Total Energy Model (TEM)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Aircraft type specific speed profiles designed according to the speed schedule formulas provided in BADA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From the TEM, the vertical speed (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NimbusRomNo9L-ReguItal"/>
              </a:rPr>
              <a:t>dh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/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NimbusRomNo9L-ReguItal"/>
              </a:rPr>
              <a:t>dt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) is obtained at every timestamp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By calculating the vertical speed along the trajectory, the full vertical profile is obtained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90% of the maximum landing weight for each aircraft type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377511-3700-4C16-C90B-E58AF040FB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13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5795EB5-7CA8-B357-B6BD-9F20D8518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050" y="5193600"/>
            <a:ext cx="4290399" cy="59482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935E73D-EB56-1C68-AD45-4129337372B2}"/>
              </a:ext>
            </a:extLst>
          </p:cNvPr>
          <p:cNvSpPr txBox="1"/>
          <p:nvPr/>
        </p:nvSpPr>
        <p:spPr>
          <a:xfrm>
            <a:off x="3382720" y="5337122"/>
            <a:ext cx="903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TEM:</a:t>
            </a:r>
          </a:p>
        </p:txBody>
      </p:sp>
    </p:spTree>
    <p:extLst>
      <p:ext uri="{BB962C8B-B14F-4D97-AF65-F5344CB8AC3E}">
        <p14:creationId xmlns:p14="http://schemas.microsoft.com/office/powerpoint/2010/main" val="310995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105CFF-EDFB-CF65-DD99-911034A6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CDO </a:t>
            </a:r>
            <a:r>
              <a:rPr lang="sv-SE" dirty="0" err="1"/>
              <a:t>Profiles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0DDD01-E472-73ED-5107-4BBF4638C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Two different CDOs: Reference Trajectory 1 (RT1) and Reference Trajectory 2 (RT2)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RT1 follows the same horizontal trajectory as the real flight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RT2 follows the trajectory of the horizontal reference trajectory of the corresponding cluster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Unrestricted descent assumed, i.e. any altitude restrictions not respected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CDOs not allowed to cross the TMA border at a higher altitude than the cruise altitude of the real flight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2197B7-96A3-0CD8-C510-1D87F6C23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14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683FF1B-A884-011E-47B2-D37A9E0CE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" t="2375" r="1039" b="2631"/>
          <a:stretch/>
        </p:blipFill>
        <p:spPr>
          <a:xfrm>
            <a:off x="3954965" y="3952794"/>
            <a:ext cx="4282070" cy="20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0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D68A4B-E7B3-E2DF-D449-A16CF0F8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Vertical</a:t>
            </a:r>
            <a:r>
              <a:rPr lang="sv-SE" dirty="0"/>
              <a:t> Flight </a:t>
            </a:r>
            <a:r>
              <a:rPr lang="sv-SE" dirty="0" err="1"/>
              <a:t>Efficiency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58994D-3B6A-5324-6AB3-B1F13AF08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NimbusSanL-Regu"/>
              </a:rPr>
              <a:t>1) Time Flown Level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Calculated using the technique proposed by Eurocontrol with small changes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A level segment is detected when the aircraft is flying with a vertical speed below a certain threshold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300 feet per minute used for this threshold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Minimum time duration of the level flight is considered 30 seconds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Calculated in percentage to the total time spent in TMA</a:t>
            </a:r>
          </a:p>
          <a:p>
            <a:r>
              <a:rPr lang="en-US" sz="1800" b="1" i="0" dirty="0">
                <a:solidFill>
                  <a:srgbClr val="000000"/>
                </a:solidFill>
                <a:effectLst/>
                <a:latin typeface="NimbusSanL-Regu"/>
              </a:rPr>
              <a:t>2) Vertical Deviation</a:t>
            </a:r>
            <a:endParaRPr lang="en-US" sz="1800" b="0" i="0" dirty="0">
              <a:solidFill>
                <a:srgbClr val="000000"/>
              </a:solidFill>
              <a:effectLst/>
              <a:latin typeface="NimbusSanL-Regu"/>
            </a:endParaRP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RT1 Reference CDO profile used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Vertical deviation from the Reference Profile metric as a 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function of time to final, and the area under the curve 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measured in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NimbusSanL-Regu"/>
              </a:rPr>
              <a:t>ft·minutes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 constitutes the metric</a:t>
            </a:r>
            <a:br>
              <a:rPr lang="en-US" dirty="0"/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81EAD6B-383C-D4DF-38C9-65B0ED5725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15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89FE3E-9D9F-8C73-FB5E-CA0F4CEB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607" y="3429000"/>
            <a:ext cx="2533656" cy="24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7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6A658F-3DEC-6115-C5DC-78FDAACB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Fuel</a:t>
            </a:r>
            <a:r>
              <a:rPr lang="sv-SE" dirty="0"/>
              <a:t> </a:t>
            </a:r>
            <a:r>
              <a:rPr lang="sv-SE" dirty="0" err="1"/>
              <a:t>Efficiency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F8D308-0E0C-862A-6460-C3B810E55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2836131"/>
          </a:xfrm>
        </p:spPr>
        <p:txBody>
          <a:bodyPr>
            <a:normAutofit lnSpcReduction="1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For the reference CDOs, the idle thrust fuel coefficient from BADA is used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For the actual trajectories, the TEM is used as a reference for calculating the thrust, from which the thrust coefficient and the fuel coefficient is obtained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To ensure the calculated thrust stays within the feasible limits, the thrust at the maximum climb rating and idle rating is calculated, which bound the calculated thrust from below and above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Effects of deploying flaps at lower speeds, which will generate more drag and increase the fuel consumption, is not considered</a:t>
            </a:r>
            <a:br>
              <a:rPr lang="en-US" dirty="0"/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58DF737-0161-7A40-2A8B-10D280E17D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16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B46791C-CC73-7F25-637D-AF10F6AD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39" y="4796691"/>
            <a:ext cx="3760521" cy="61465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1E322E7-10F9-994A-D61F-AE57215425AF}"/>
              </a:ext>
            </a:extLst>
          </p:cNvPr>
          <p:cNvSpPr txBox="1"/>
          <p:nvPr/>
        </p:nvSpPr>
        <p:spPr>
          <a:xfrm>
            <a:off x="3292961" y="4995008"/>
            <a:ext cx="1060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Fuel</a:t>
            </a:r>
            <a:r>
              <a:rPr lang="sv-SE" b="1" dirty="0"/>
              <a:t> </a:t>
            </a:r>
            <a:r>
              <a:rPr lang="sv-SE" b="1" dirty="0" err="1"/>
              <a:t>flow</a:t>
            </a:r>
            <a:r>
              <a:rPr lang="sv-SE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3889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DF2E36-C012-8772-92FF-404250D5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Factors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22BA58-6A26-D68A-0B16-134867A75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233429"/>
          </a:xfrm>
        </p:spPr>
        <p:txBody>
          <a:bodyPr>
            <a:normAutofit fontScale="25000" lnSpcReduction="20000"/>
          </a:bodyPr>
          <a:lstStyle/>
          <a:p>
            <a:r>
              <a:rPr lang="sv-SE" sz="7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Weather</a:t>
            </a:r>
            <a:r>
              <a:rPr lang="sv-SE" sz="7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</a:t>
            </a:r>
            <a:r>
              <a:rPr lang="sv-SE" sz="7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Factor</a:t>
            </a:r>
            <a:endParaRPr lang="sv-SE" sz="72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sv-SE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unified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condition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metric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representing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period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weather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situation</a:t>
            </a:r>
          </a:p>
          <a:p>
            <a:pPr lvl="1"/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Choose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period (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hour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sv-SE" sz="7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Choose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factors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principal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component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analysis</a:t>
            </a:r>
            <a:r>
              <a:rPr lang="sv-SE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PCA)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24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weather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metrics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</a:t>
            </a:r>
            <a:r>
              <a:rPr lang="sv-SE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principal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components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weather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factors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sv-SE" sz="7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Sum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normalized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factors</a:t>
            </a:r>
            <a:endParaRPr lang="sv-SE" sz="7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Discretize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results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discretize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into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10 bins)</a:t>
            </a:r>
          </a:p>
          <a:p>
            <a:pPr lvl="1"/>
            <a:endParaRPr lang="sv-SE" sz="7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sv-SE" sz="7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Traffic</a:t>
            </a:r>
            <a:r>
              <a:rPr lang="sv-SE" sz="7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</a:t>
            </a:r>
            <a:r>
              <a:rPr lang="sv-SE" sz="7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Factor</a:t>
            </a:r>
            <a:r>
              <a:rPr lang="sv-SE" sz="7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lvl="1"/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Represents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period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traffic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situation</a:t>
            </a:r>
          </a:p>
          <a:p>
            <a:pPr lvl="1"/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Choose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period (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hour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lvl="1"/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Discretize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flights per period (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discretize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7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into</a:t>
            </a:r>
            <a:r>
              <a:rPr lang="sv-SE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10 bins)</a:t>
            </a:r>
            <a:endParaRPr lang="sv-SE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indent="0">
              <a:buNone/>
            </a:pPr>
            <a:br>
              <a:rPr lang="en-US" sz="1100" dirty="0"/>
            </a:br>
            <a:br>
              <a:rPr lang="en-US" sz="1400" dirty="0"/>
            </a:br>
            <a:endParaRPr lang="sv-SE" sz="1800" b="1" dirty="0"/>
          </a:p>
          <a:p>
            <a:endParaRPr lang="sv-SE" b="1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4ECA5C3-F48B-5384-5725-C870ED88F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817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5076F-75AC-13A3-66C0-FCA136BF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400" dirty="0" err="1"/>
              <a:t>Results</a:t>
            </a:r>
            <a:endParaRPr lang="sv-SE" sz="44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17C921-E7CC-93AF-7A31-B3168A0A2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35BD9C-8D2B-EF25-D646-7848252B9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6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8DF639-DDC0-4909-DA2C-34594A30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Factors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B4495C-8C1C-DE15-4E8D-3B858AC3B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" y="1699784"/>
            <a:ext cx="6076950" cy="4386258"/>
          </a:xfrm>
        </p:spPr>
        <p:txBody>
          <a:bodyPr>
            <a:norm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High impact of traffic intensity factor on the horizontal efficiency for all runways and all clusters, with exceptions: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latin typeface="NimbusSanL-Regu"/>
              </a:rPr>
              <a:t>Rwy</a:t>
            </a:r>
            <a:r>
              <a:rPr lang="en-US" sz="1800" dirty="0">
                <a:solidFill>
                  <a:srgbClr val="000000"/>
                </a:solidFill>
                <a:latin typeface="NimbusSanL-Regu"/>
              </a:rPr>
              <a:t> 01R, clusters 4 and 6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latin typeface="NimbusSanL-Regu"/>
              </a:rPr>
              <a:t>Rwy</a:t>
            </a:r>
            <a:r>
              <a:rPr lang="en-US" sz="1800" dirty="0">
                <a:solidFill>
                  <a:srgbClr val="000000"/>
                </a:solidFill>
                <a:latin typeface="NimbusSanL-Regu"/>
              </a:rPr>
              <a:t> 19L, cluster 5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latin typeface="NimbusSanL-Regu"/>
              </a:rPr>
              <a:t>Rwy</a:t>
            </a:r>
            <a:r>
              <a:rPr lang="en-US" sz="1800" dirty="0">
                <a:solidFill>
                  <a:srgbClr val="000000"/>
                </a:solidFill>
                <a:latin typeface="NimbusSanL-Regu"/>
              </a:rPr>
              <a:t> 26, cluster 2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NimbusSanL-Regu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Low impact of traffic intensity factor on the vertical efficiency for all runways and all clusters, with exceptions: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latin typeface="NimbusSanL-Regu"/>
              </a:rPr>
              <a:t>Rwy</a:t>
            </a:r>
            <a:r>
              <a:rPr lang="en-US" sz="1800" dirty="0">
                <a:solidFill>
                  <a:srgbClr val="000000"/>
                </a:solidFill>
                <a:latin typeface="NimbusSanL-Regu"/>
              </a:rPr>
              <a:t> 01R, cluster 1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NimbusSanL-Regu"/>
              </a:rPr>
              <a:t>RWY 19L, cluster 4</a:t>
            </a:r>
            <a:br>
              <a:rPr lang="en-US" sz="1800" dirty="0"/>
            </a:br>
            <a:endParaRPr lang="sv-SE" sz="18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4F89E09-428B-DB06-3258-C9A67EFE8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19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20EBF1A-EF62-63BD-3109-218420F55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87"/>
          <a:stretch/>
        </p:blipFill>
        <p:spPr>
          <a:xfrm>
            <a:off x="7547609" y="1796005"/>
            <a:ext cx="2580009" cy="19430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B5AD11B-7A3A-C327-8CEA-5019BB063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587"/>
          <a:stretch/>
        </p:blipFill>
        <p:spPr>
          <a:xfrm>
            <a:off x="7547609" y="4007213"/>
            <a:ext cx="2580009" cy="198214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A3069B1-4827-5745-7A87-A6DE8B2E8562}"/>
              </a:ext>
            </a:extLst>
          </p:cNvPr>
          <p:cNvSpPr txBox="1"/>
          <p:nvPr/>
        </p:nvSpPr>
        <p:spPr>
          <a:xfrm>
            <a:off x="7912100" y="1488228"/>
            <a:ext cx="252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Additional</a:t>
            </a:r>
            <a:r>
              <a:rPr lang="sv-SE" b="1" dirty="0"/>
              <a:t> </a:t>
            </a:r>
            <a:r>
              <a:rPr lang="sv-SE" b="1" dirty="0" err="1"/>
              <a:t>Distance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2E2D24C-EF4F-F7D7-CCFF-C46381C146C4}"/>
              </a:ext>
            </a:extLst>
          </p:cNvPr>
          <p:cNvSpPr txBox="1"/>
          <p:nvPr/>
        </p:nvSpPr>
        <p:spPr>
          <a:xfrm>
            <a:off x="8029575" y="3739024"/>
            <a:ext cx="252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Time</a:t>
            </a:r>
            <a:r>
              <a:rPr lang="sv-SE" b="1" dirty="0"/>
              <a:t> </a:t>
            </a:r>
            <a:r>
              <a:rPr lang="sv-SE" b="1" dirty="0" err="1"/>
              <a:t>Flown</a:t>
            </a:r>
            <a:r>
              <a:rPr lang="sv-SE" b="1" dirty="0"/>
              <a:t> </a:t>
            </a:r>
            <a:r>
              <a:rPr lang="sv-SE" b="1" dirty="0" err="1"/>
              <a:t>Level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02616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dirty="0"/>
              <a:t>Presentation </a:t>
            </a:r>
            <a:r>
              <a:rPr lang="sv-SE" dirty="0" err="1"/>
              <a:t>Outline</a:t>
            </a:r>
            <a:endParaRPr dirty="0"/>
          </a:p>
        </p:txBody>
      </p:sp>
      <p:sp>
        <p:nvSpPr>
          <p:cNvPr id="280" name="Google Shape;280;p2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25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83" lvl="0" indent="-2285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 dirty="0" err="1"/>
              <a:t>Introduction</a:t>
            </a:r>
            <a:endParaRPr sz="2000" dirty="0"/>
          </a:p>
          <a:p>
            <a:pPr marL="228583" lvl="0" indent="-22858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 dirty="0" err="1"/>
              <a:t>Methodology</a:t>
            </a:r>
            <a:endParaRPr sz="2000" dirty="0"/>
          </a:p>
          <a:p>
            <a:pPr marL="228583" lvl="0" indent="-22858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 dirty="0" err="1"/>
              <a:t>Results</a:t>
            </a:r>
            <a:endParaRPr sz="2000" dirty="0"/>
          </a:p>
          <a:p>
            <a:pPr marL="228583" lvl="0" indent="-22858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 dirty="0" err="1"/>
              <a:t>Conclusions</a:t>
            </a:r>
            <a:r>
              <a:rPr lang="sv-SE" sz="2000" dirty="0"/>
              <a:t> and </a:t>
            </a:r>
            <a:r>
              <a:rPr lang="sv-SE" sz="2000" dirty="0" err="1"/>
              <a:t>Future</a:t>
            </a:r>
            <a:r>
              <a:rPr lang="sv-SE" sz="2000" dirty="0"/>
              <a:t> </a:t>
            </a:r>
            <a:r>
              <a:rPr lang="sv-SE" sz="2000" dirty="0" err="1"/>
              <a:t>Work</a:t>
            </a:r>
            <a:endParaRPr sz="2000" dirty="0"/>
          </a:p>
        </p:txBody>
      </p:sp>
      <p:sp>
        <p:nvSpPr>
          <p:cNvPr id="281" name="Google Shape;281;p2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8DF639-DDC0-4909-DA2C-34594A30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Factors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B4495C-8C1C-DE15-4E8D-3B858AC3B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" y="1699784"/>
            <a:ext cx="6076950" cy="4386258"/>
          </a:xfrm>
        </p:spPr>
        <p:txBody>
          <a:bodyPr>
            <a:norm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The impact of weather factor on the chosen PIs is noticeably lower than the impact of traffic intensity</a:t>
            </a:r>
          </a:p>
          <a:p>
            <a:endParaRPr lang="en-US" sz="1800" b="0" i="0" dirty="0">
              <a:solidFill>
                <a:srgbClr val="000000"/>
              </a:solidFill>
              <a:effectLst/>
              <a:latin typeface="NimbusSanL-Regu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Moderate correlation with additional distance: </a:t>
            </a:r>
          </a:p>
          <a:p>
            <a:pPr lvl="1"/>
            <a:r>
              <a:rPr lang="en-US" sz="1800" b="0" i="0" dirty="0" err="1">
                <a:solidFill>
                  <a:srgbClr val="000000"/>
                </a:solidFill>
                <a:effectLst/>
                <a:latin typeface="NimbusSanL-Regu"/>
              </a:rPr>
              <a:t>Rwy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 01R, cluster 2</a:t>
            </a:r>
          </a:p>
          <a:p>
            <a:pPr lvl="1"/>
            <a:r>
              <a:rPr lang="en-US" sz="1800" b="0" i="0" dirty="0" err="1">
                <a:solidFill>
                  <a:srgbClr val="000000"/>
                </a:solidFill>
                <a:effectLst/>
                <a:latin typeface="NimbusSanL-Regu"/>
              </a:rPr>
              <a:t>Rwy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 26 clusters 2 and 6</a:t>
            </a:r>
          </a:p>
          <a:p>
            <a:pPr lvl="1"/>
            <a:endParaRPr lang="en-US" sz="1800" b="0" i="0" dirty="0">
              <a:solidFill>
                <a:srgbClr val="000000"/>
              </a:solidFill>
              <a:effectLst/>
              <a:latin typeface="NimbusSanL-Regu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Moderate correlation with time flown level: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latin typeface="NimbusSanL-Regu"/>
              </a:rPr>
              <a:t>Rwy</a:t>
            </a:r>
            <a:r>
              <a:rPr lang="en-US" sz="1800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01R, clusters 1 and 4 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latin typeface="NimbusSanL-Regu"/>
              </a:rPr>
              <a:t>Rwy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 19L, cluster 3</a:t>
            </a:r>
            <a:br>
              <a:rPr lang="en-US" sz="1400" dirty="0"/>
            </a:br>
            <a:br>
              <a:rPr lang="en-US" sz="1800" dirty="0"/>
            </a:br>
            <a:endParaRPr lang="sv-SE" sz="18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4F89E09-428B-DB06-3258-C9A67EFE8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20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A3069B1-4827-5745-7A87-A6DE8B2E8562}"/>
              </a:ext>
            </a:extLst>
          </p:cNvPr>
          <p:cNvSpPr txBox="1"/>
          <p:nvPr/>
        </p:nvSpPr>
        <p:spPr>
          <a:xfrm>
            <a:off x="7912100" y="1488228"/>
            <a:ext cx="252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Additional</a:t>
            </a:r>
            <a:r>
              <a:rPr lang="sv-SE" b="1" dirty="0"/>
              <a:t> </a:t>
            </a:r>
            <a:r>
              <a:rPr lang="sv-SE" b="1" dirty="0" err="1"/>
              <a:t>Distance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2E2D24C-EF4F-F7D7-CCFF-C46381C146C4}"/>
              </a:ext>
            </a:extLst>
          </p:cNvPr>
          <p:cNvSpPr txBox="1"/>
          <p:nvPr/>
        </p:nvSpPr>
        <p:spPr>
          <a:xfrm>
            <a:off x="8029575" y="3739024"/>
            <a:ext cx="252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Time</a:t>
            </a:r>
            <a:r>
              <a:rPr lang="sv-SE" b="1" dirty="0"/>
              <a:t> </a:t>
            </a:r>
            <a:r>
              <a:rPr lang="sv-SE" b="1" dirty="0" err="1"/>
              <a:t>Flown</a:t>
            </a:r>
            <a:r>
              <a:rPr lang="sv-SE" b="1" dirty="0"/>
              <a:t> </a:t>
            </a:r>
            <a:r>
              <a:rPr lang="sv-SE" b="1" dirty="0" err="1"/>
              <a:t>Level</a:t>
            </a:r>
            <a:endParaRPr lang="sv-SE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DEF9FD6-4236-E5F0-F687-1AD148521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343"/>
          <a:stretch/>
        </p:blipFill>
        <p:spPr>
          <a:xfrm>
            <a:off x="7538372" y="1795760"/>
            <a:ext cx="810567" cy="1944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DD09DFE-F8B8-6CA7-DEE0-7EC009214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51"/>
          <a:stretch/>
        </p:blipFill>
        <p:spPr>
          <a:xfrm>
            <a:off x="8312848" y="4046801"/>
            <a:ext cx="1782000" cy="198157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5E873F0-5ED4-756C-9A0A-96D6AC20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51"/>
          <a:stretch/>
        </p:blipFill>
        <p:spPr>
          <a:xfrm>
            <a:off x="8348939" y="1795270"/>
            <a:ext cx="1783412" cy="1944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072231D-E7AD-D823-0D57-42C56EFC6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2" r="81025"/>
          <a:stretch/>
        </p:blipFill>
        <p:spPr>
          <a:xfrm>
            <a:off x="7561941" y="4046801"/>
            <a:ext cx="786998" cy="198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7ED5454-EEA4-55F8-2C95-92D1DCFBC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51"/>
          <a:stretch/>
        </p:blipFill>
        <p:spPr>
          <a:xfrm>
            <a:off x="8348939" y="4026966"/>
            <a:ext cx="1782000" cy="198157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4EA2F8B-5EC3-AEBF-A1EF-8936821A4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025"/>
          <a:stretch/>
        </p:blipFill>
        <p:spPr>
          <a:xfrm>
            <a:off x="7561941" y="4026966"/>
            <a:ext cx="82308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8DF639-DDC0-4909-DA2C-34594A30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Flight </a:t>
            </a:r>
            <a:r>
              <a:rPr lang="sv-SE" dirty="0" err="1"/>
              <a:t>Efficiency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4F89E09-428B-DB06-3258-C9A67EFE8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21</a:t>
            </a:fld>
            <a:endParaRPr lang="sv-SE"/>
          </a:p>
        </p:txBody>
      </p:sp>
      <p:graphicFrame>
        <p:nvGraphicFramePr>
          <p:cNvPr id="16" name="Tabell 5">
            <a:extLst>
              <a:ext uri="{FF2B5EF4-FFF2-40B4-BE49-F238E27FC236}">
                <a16:creationId xmlns:a16="http://schemas.microsoft.com/office/drawing/2014/main" id="{1D3D581F-1B0F-ED1A-D7F8-4489F48AF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83197"/>
              </p:ext>
            </p:extLst>
          </p:nvPr>
        </p:nvGraphicFramePr>
        <p:xfrm>
          <a:off x="2032000" y="232968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150869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06011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374595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98315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01R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19L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8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Additional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distance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0% – 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1.3% – 5.6%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0% – 6.9%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19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Time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flown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level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0% – 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0% – 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0% – 1.9%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13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Additional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fuel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burn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56% – 125%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42% – 108%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37% – 82%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69272"/>
                  </a:ext>
                </a:extLst>
              </a:tr>
            </a:tbl>
          </a:graphicData>
        </a:graphic>
      </p:graphicFrame>
      <p:sp>
        <p:nvSpPr>
          <p:cNvPr id="17" name="textruta 16">
            <a:extLst>
              <a:ext uri="{FF2B5EF4-FFF2-40B4-BE49-F238E27FC236}">
                <a16:creationId xmlns:a16="http://schemas.microsoft.com/office/drawing/2014/main" id="{6CB2FF6A-CBB2-DF3D-975B-098A0FA3C3CF}"/>
              </a:ext>
            </a:extLst>
          </p:cNvPr>
          <p:cNvSpPr txBox="1"/>
          <p:nvPr/>
        </p:nvSpPr>
        <p:spPr>
          <a:xfrm>
            <a:off x="1974655" y="2067884"/>
            <a:ext cx="300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Range </a:t>
            </a:r>
            <a:r>
              <a:rPr lang="sv-SE" sz="1200" dirty="0" err="1"/>
              <a:t>of</a:t>
            </a:r>
            <a:r>
              <a:rPr lang="sv-SE" sz="1200" dirty="0"/>
              <a:t> medians for the clusters</a:t>
            </a:r>
          </a:p>
        </p:txBody>
      </p:sp>
    </p:spTree>
    <p:extLst>
      <p:ext uri="{BB962C8B-B14F-4D97-AF65-F5344CB8AC3E}">
        <p14:creationId xmlns:p14="http://schemas.microsoft.com/office/powerpoint/2010/main" val="27776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C70F9-FD4F-AB78-8919-65ECB95E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Flight </a:t>
            </a:r>
            <a:r>
              <a:rPr lang="sv-SE" dirty="0" err="1"/>
              <a:t>Efficiency</a:t>
            </a:r>
            <a:r>
              <a:rPr lang="sv-SE" dirty="0"/>
              <a:t> – 01R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828E82-75D5-0290-A3A0-5EA6226E8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22</a:t>
            </a:fld>
            <a:endParaRPr lang="sv-SE"/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F19604E0-2547-5469-C044-492C6C967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9" y="1467708"/>
            <a:ext cx="2700000" cy="2208307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EBD4790F-40BE-B1AA-86A4-C24CECAB8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29" y="3758565"/>
            <a:ext cx="2700000" cy="2208307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741520AE-5F32-17F5-BF8B-7C3D17C8C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314" y="1436121"/>
            <a:ext cx="2700000" cy="2251466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A7E5D561-3D4C-FB7D-59DC-8212EEECE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655" y="3758565"/>
            <a:ext cx="2700000" cy="2181093"/>
          </a:xfrm>
          <a:prstGeom prst="rect">
            <a:avLst/>
          </a:prstGeom>
        </p:spPr>
      </p:pic>
      <p:sp>
        <p:nvSpPr>
          <p:cNvPr id="50" name="Ellips 49">
            <a:extLst>
              <a:ext uri="{FF2B5EF4-FFF2-40B4-BE49-F238E27FC236}">
                <a16:creationId xmlns:a16="http://schemas.microsoft.com/office/drawing/2014/main" id="{125432CC-6FE1-A97B-C59C-11D442C9197D}"/>
              </a:ext>
            </a:extLst>
          </p:cNvPr>
          <p:cNvSpPr/>
          <p:nvPr/>
        </p:nvSpPr>
        <p:spPr>
          <a:xfrm>
            <a:off x="1078706" y="2055637"/>
            <a:ext cx="300038" cy="1519413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74559D61-BFC2-61B9-C123-B35C0760A23D}"/>
              </a:ext>
            </a:extLst>
          </p:cNvPr>
          <p:cNvSpPr/>
          <p:nvPr/>
        </p:nvSpPr>
        <p:spPr>
          <a:xfrm>
            <a:off x="1879600" y="2103437"/>
            <a:ext cx="268235" cy="1471613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92C0D5BA-7B7D-634C-7E22-528CA28EFE1F}"/>
              </a:ext>
            </a:extLst>
          </p:cNvPr>
          <p:cNvSpPr/>
          <p:nvPr/>
        </p:nvSpPr>
        <p:spPr>
          <a:xfrm>
            <a:off x="3854449" y="2055637"/>
            <a:ext cx="323993" cy="1519413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A3AF6001-8807-7C67-B445-04C438F95A84}"/>
              </a:ext>
            </a:extLst>
          </p:cNvPr>
          <p:cNvSpPr/>
          <p:nvPr/>
        </p:nvSpPr>
        <p:spPr>
          <a:xfrm>
            <a:off x="4656715" y="1652589"/>
            <a:ext cx="323993" cy="197026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Ellips 53">
            <a:extLst>
              <a:ext uri="{FF2B5EF4-FFF2-40B4-BE49-F238E27FC236}">
                <a16:creationId xmlns:a16="http://schemas.microsoft.com/office/drawing/2014/main" id="{7F2D04CE-7719-D5B5-8B04-B5DC53D08078}"/>
              </a:ext>
            </a:extLst>
          </p:cNvPr>
          <p:cNvSpPr/>
          <p:nvPr/>
        </p:nvSpPr>
        <p:spPr>
          <a:xfrm>
            <a:off x="1057275" y="3853068"/>
            <a:ext cx="342899" cy="2019300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4A3987E5-3F7E-4208-0D14-5BF3D0456B20}"/>
              </a:ext>
            </a:extLst>
          </p:cNvPr>
          <p:cNvSpPr/>
          <p:nvPr/>
        </p:nvSpPr>
        <p:spPr>
          <a:xfrm>
            <a:off x="1842267" y="4705350"/>
            <a:ext cx="342899" cy="121226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9543313F-CD87-E207-3179-CC591007DC5D}"/>
              </a:ext>
            </a:extLst>
          </p:cNvPr>
          <p:cNvSpPr txBox="1"/>
          <p:nvPr/>
        </p:nvSpPr>
        <p:spPr>
          <a:xfrm>
            <a:off x="6096000" y="1467708"/>
            <a:ext cx="5676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Clusters 2 and 4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distance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/>
              <a:t>Moderate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flown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vertical</a:t>
            </a:r>
            <a:r>
              <a:rPr lang="sv-SE" dirty="0"/>
              <a:t> deviation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identical</a:t>
            </a:r>
            <a:r>
              <a:rPr lang="sv-SE" dirty="0"/>
              <a:t> RT1 and RT2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fuel</a:t>
            </a:r>
            <a:r>
              <a:rPr lang="sv-SE" dirty="0"/>
              <a:t> </a:t>
            </a:r>
            <a:r>
              <a:rPr lang="sv-SE" dirty="0" err="1"/>
              <a:t>burn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lvl="2"/>
            <a:r>
              <a:rPr lang="sv-SE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Cluster 1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distance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/>
              <a:t>Moderate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flown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Significant</a:t>
            </a:r>
            <a:r>
              <a:rPr lang="sv-SE" dirty="0"/>
              <a:t> </a:t>
            </a:r>
            <a:r>
              <a:rPr lang="sv-SE" dirty="0" err="1"/>
              <a:t>difference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RT1 and RT2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fuel</a:t>
            </a:r>
            <a:r>
              <a:rPr lang="sv-SE" dirty="0"/>
              <a:t> </a:t>
            </a:r>
            <a:r>
              <a:rPr lang="sv-SE" dirty="0" err="1"/>
              <a:t>burn</a:t>
            </a:r>
            <a:endParaRPr lang="sv-SE" dirty="0"/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BCAC1035-402B-1706-2843-220C8EC28C14}"/>
              </a:ext>
            </a:extLst>
          </p:cNvPr>
          <p:cNvSpPr/>
          <p:nvPr/>
        </p:nvSpPr>
        <p:spPr>
          <a:xfrm>
            <a:off x="689551" y="1600200"/>
            <a:ext cx="300038" cy="160990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27B5A748-BEF3-1F8E-822A-000FE9DEE991}"/>
              </a:ext>
            </a:extLst>
          </p:cNvPr>
          <p:cNvSpPr/>
          <p:nvPr/>
        </p:nvSpPr>
        <p:spPr>
          <a:xfrm>
            <a:off x="3485669" y="2012946"/>
            <a:ext cx="300038" cy="160990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42872159-2A9F-00E5-E52A-856D5D1DDDA7}"/>
              </a:ext>
            </a:extLst>
          </p:cNvPr>
          <p:cNvSpPr/>
          <p:nvPr/>
        </p:nvSpPr>
        <p:spPr>
          <a:xfrm>
            <a:off x="674999" y="3945731"/>
            <a:ext cx="342899" cy="1971881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" name="Bildobjekt 60">
            <a:extLst>
              <a:ext uri="{FF2B5EF4-FFF2-40B4-BE49-F238E27FC236}">
                <a16:creationId xmlns:a16="http://schemas.microsoft.com/office/drawing/2014/main" id="{42E3E639-5FB6-4FC2-EAB4-A8F496D5E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8029" y="3785779"/>
            <a:ext cx="2007569" cy="21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55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C70F9-FD4F-AB78-8919-65ECB95E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Flight </a:t>
            </a:r>
            <a:r>
              <a:rPr lang="sv-SE" dirty="0" err="1"/>
              <a:t>Efficiency</a:t>
            </a:r>
            <a:r>
              <a:rPr lang="sv-SE" dirty="0"/>
              <a:t> – 19L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828E82-75D5-0290-A3A0-5EA6226E8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23</a:t>
            </a:fld>
            <a:endParaRPr lang="sv-SE"/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92C0D5BA-7B7D-634C-7E22-528CA28EFE1F}"/>
              </a:ext>
            </a:extLst>
          </p:cNvPr>
          <p:cNvSpPr/>
          <p:nvPr/>
        </p:nvSpPr>
        <p:spPr>
          <a:xfrm>
            <a:off x="3854449" y="2055637"/>
            <a:ext cx="323993" cy="1519413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A3AF6001-8807-7C67-B445-04C438F95A84}"/>
              </a:ext>
            </a:extLst>
          </p:cNvPr>
          <p:cNvSpPr/>
          <p:nvPr/>
        </p:nvSpPr>
        <p:spPr>
          <a:xfrm>
            <a:off x="4656715" y="1652589"/>
            <a:ext cx="323993" cy="197026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9543313F-CD87-E207-3179-CC591007DC5D}"/>
              </a:ext>
            </a:extLst>
          </p:cNvPr>
          <p:cNvSpPr txBox="1"/>
          <p:nvPr/>
        </p:nvSpPr>
        <p:spPr>
          <a:xfrm>
            <a:off x="6095999" y="1467708"/>
            <a:ext cx="58026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Cluster 4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distance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flown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/>
              <a:t>Moderate </a:t>
            </a:r>
            <a:r>
              <a:rPr lang="sv-SE" dirty="0" err="1"/>
              <a:t>vertical</a:t>
            </a:r>
            <a:r>
              <a:rPr lang="sv-SE" dirty="0"/>
              <a:t> deviation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Significant</a:t>
            </a:r>
            <a:r>
              <a:rPr lang="sv-SE" dirty="0"/>
              <a:t> </a:t>
            </a:r>
            <a:r>
              <a:rPr lang="sv-SE" dirty="0" err="1"/>
              <a:t>difference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RT1 and RT2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fuel</a:t>
            </a:r>
            <a:r>
              <a:rPr lang="sv-SE" dirty="0"/>
              <a:t> </a:t>
            </a:r>
            <a:r>
              <a:rPr lang="sv-SE" dirty="0" err="1"/>
              <a:t>burn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lvl="2"/>
            <a:r>
              <a:rPr lang="sv-SE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Cluster 5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distance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/>
              <a:t>Moderate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flown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vertical</a:t>
            </a:r>
            <a:r>
              <a:rPr lang="sv-SE" dirty="0"/>
              <a:t> deviation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difference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RT1 and RT2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fuel</a:t>
            </a:r>
            <a:r>
              <a:rPr lang="sv-SE" dirty="0"/>
              <a:t> </a:t>
            </a:r>
            <a:r>
              <a:rPr lang="sv-SE" dirty="0" err="1"/>
              <a:t>burn</a:t>
            </a:r>
            <a:endParaRPr lang="sv-SE" dirty="0"/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27B5A748-BEF3-1F8E-822A-000FE9DEE991}"/>
              </a:ext>
            </a:extLst>
          </p:cNvPr>
          <p:cNvSpPr/>
          <p:nvPr/>
        </p:nvSpPr>
        <p:spPr>
          <a:xfrm>
            <a:off x="3485669" y="2012946"/>
            <a:ext cx="300038" cy="160990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88CC50-D772-2B1A-0318-B2C0C7BB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3" y="1467708"/>
            <a:ext cx="2700000" cy="220830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C6D003D-EE90-5F24-C7BB-334FDFD6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53" y="3763456"/>
            <a:ext cx="2700000" cy="220830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209A67D-FAC4-69DD-C735-3532F273B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577" y="1467708"/>
            <a:ext cx="2700000" cy="225146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6CD184F-8254-4E69-2D1C-6957FBE9D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481" y="3763456"/>
            <a:ext cx="2700000" cy="2181094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4ED42AFF-D277-957E-3308-00950E2DA94D}"/>
              </a:ext>
            </a:extLst>
          </p:cNvPr>
          <p:cNvSpPr/>
          <p:nvPr/>
        </p:nvSpPr>
        <p:spPr>
          <a:xfrm>
            <a:off x="1881186" y="1652589"/>
            <a:ext cx="300038" cy="1932159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2C020A6C-2B31-1AD7-2566-8B447C84FD2C}"/>
              </a:ext>
            </a:extLst>
          </p:cNvPr>
          <p:cNvSpPr/>
          <p:nvPr/>
        </p:nvSpPr>
        <p:spPr>
          <a:xfrm>
            <a:off x="1859756" y="4555332"/>
            <a:ext cx="342899" cy="1337049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4751E43E-DC6A-B5D0-7BE3-6D5BB365C91D}"/>
              </a:ext>
            </a:extLst>
          </p:cNvPr>
          <p:cNvSpPr/>
          <p:nvPr/>
        </p:nvSpPr>
        <p:spPr>
          <a:xfrm>
            <a:off x="4656715" y="2393950"/>
            <a:ext cx="342899" cy="1228901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CA0AB82B-3538-CC34-0830-96863340F1CA}"/>
              </a:ext>
            </a:extLst>
          </p:cNvPr>
          <p:cNvSpPr/>
          <p:nvPr/>
        </p:nvSpPr>
        <p:spPr>
          <a:xfrm>
            <a:off x="2249966" y="2010390"/>
            <a:ext cx="300038" cy="160990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DF15EF7F-73F5-B89C-AA44-FECFCF009F58}"/>
              </a:ext>
            </a:extLst>
          </p:cNvPr>
          <p:cNvSpPr/>
          <p:nvPr/>
        </p:nvSpPr>
        <p:spPr>
          <a:xfrm>
            <a:off x="5075644" y="2324100"/>
            <a:ext cx="300038" cy="1351914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DC8F2578-0408-CD49-8660-30911B5E6584}"/>
              </a:ext>
            </a:extLst>
          </p:cNvPr>
          <p:cNvSpPr/>
          <p:nvPr/>
        </p:nvSpPr>
        <p:spPr>
          <a:xfrm>
            <a:off x="2249743" y="4514850"/>
            <a:ext cx="324080" cy="1384963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FCC8BF0B-2261-98EC-46FD-44143AAE7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671" y="3929921"/>
            <a:ext cx="1895849" cy="20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98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C70F9-FD4F-AB78-8919-65ECB95E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Flight </a:t>
            </a:r>
            <a:r>
              <a:rPr lang="sv-SE" dirty="0" err="1"/>
              <a:t>Efficiency</a:t>
            </a:r>
            <a:r>
              <a:rPr lang="sv-SE" dirty="0"/>
              <a:t> – 26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828E82-75D5-0290-A3A0-5EA6226E8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24</a:t>
            </a:fld>
            <a:endParaRPr lang="sv-SE"/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92C0D5BA-7B7D-634C-7E22-528CA28EFE1F}"/>
              </a:ext>
            </a:extLst>
          </p:cNvPr>
          <p:cNvSpPr/>
          <p:nvPr/>
        </p:nvSpPr>
        <p:spPr>
          <a:xfrm>
            <a:off x="3854449" y="2055637"/>
            <a:ext cx="323993" cy="1519413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A3AF6001-8807-7C67-B445-04C438F95A84}"/>
              </a:ext>
            </a:extLst>
          </p:cNvPr>
          <p:cNvSpPr/>
          <p:nvPr/>
        </p:nvSpPr>
        <p:spPr>
          <a:xfrm>
            <a:off x="4656715" y="1652589"/>
            <a:ext cx="323993" cy="197026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9543313F-CD87-E207-3179-CC591007DC5D}"/>
              </a:ext>
            </a:extLst>
          </p:cNvPr>
          <p:cNvSpPr txBox="1"/>
          <p:nvPr/>
        </p:nvSpPr>
        <p:spPr>
          <a:xfrm>
            <a:off x="6095999" y="1467708"/>
            <a:ext cx="5802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Clusters 3 and 4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distance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/>
              <a:t>Moderate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flown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/>
              <a:t>Moderate and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vertical</a:t>
            </a:r>
            <a:r>
              <a:rPr lang="sv-SE" dirty="0"/>
              <a:t> deviation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difference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RT1 and RT2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fuel</a:t>
            </a:r>
            <a:r>
              <a:rPr lang="sv-SE" dirty="0"/>
              <a:t> </a:t>
            </a:r>
            <a:r>
              <a:rPr lang="sv-SE" dirty="0" err="1"/>
              <a:t>burn</a:t>
            </a:r>
            <a:endParaRPr lang="sv-SE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27B5A748-BEF3-1F8E-822A-000FE9DEE991}"/>
              </a:ext>
            </a:extLst>
          </p:cNvPr>
          <p:cNvSpPr/>
          <p:nvPr/>
        </p:nvSpPr>
        <p:spPr>
          <a:xfrm>
            <a:off x="3485669" y="2012946"/>
            <a:ext cx="300038" cy="160990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4ED42AFF-D277-957E-3308-00950E2DA94D}"/>
              </a:ext>
            </a:extLst>
          </p:cNvPr>
          <p:cNvSpPr/>
          <p:nvPr/>
        </p:nvSpPr>
        <p:spPr>
          <a:xfrm>
            <a:off x="1881186" y="1652589"/>
            <a:ext cx="300038" cy="1932159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2C020A6C-2B31-1AD7-2566-8B447C84FD2C}"/>
              </a:ext>
            </a:extLst>
          </p:cNvPr>
          <p:cNvSpPr/>
          <p:nvPr/>
        </p:nvSpPr>
        <p:spPr>
          <a:xfrm>
            <a:off x="1859756" y="4555332"/>
            <a:ext cx="342899" cy="1337049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4751E43E-DC6A-B5D0-7BE3-6D5BB365C91D}"/>
              </a:ext>
            </a:extLst>
          </p:cNvPr>
          <p:cNvSpPr/>
          <p:nvPr/>
        </p:nvSpPr>
        <p:spPr>
          <a:xfrm>
            <a:off x="4656715" y="2393950"/>
            <a:ext cx="342899" cy="1228901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CA0AB82B-3538-CC34-0830-96863340F1CA}"/>
              </a:ext>
            </a:extLst>
          </p:cNvPr>
          <p:cNvSpPr/>
          <p:nvPr/>
        </p:nvSpPr>
        <p:spPr>
          <a:xfrm>
            <a:off x="2249966" y="2010390"/>
            <a:ext cx="300038" cy="160990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DF15EF7F-73F5-B89C-AA44-FECFCF009F58}"/>
              </a:ext>
            </a:extLst>
          </p:cNvPr>
          <p:cNvSpPr/>
          <p:nvPr/>
        </p:nvSpPr>
        <p:spPr>
          <a:xfrm>
            <a:off x="5075644" y="2324100"/>
            <a:ext cx="300038" cy="1351914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DC8F2578-0408-CD49-8660-30911B5E6584}"/>
              </a:ext>
            </a:extLst>
          </p:cNvPr>
          <p:cNvSpPr/>
          <p:nvPr/>
        </p:nvSpPr>
        <p:spPr>
          <a:xfrm>
            <a:off x="2249743" y="4514850"/>
            <a:ext cx="324080" cy="1384963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4602D1A-CDA5-8470-8650-AD6650825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3" y="1483199"/>
            <a:ext cx="2700000" cy="220830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DCB4920-FC29-273A-DBD0-6BE7F9F9D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53" y="3754138"/>
            <a:ext cx="2700000" cy="2208307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3C3F956-4E1B-9B1D-3FFA-1633286F5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567" y="1468101"/>
            <a:ext cx="2700000" cy="2251466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8CDD8F69-55F5-61B2-1109-22C94AEF3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563" y="3754138"/>
            <a:ext cx="2700000" cy="2181094"/>
          </a:xfrm>
          <a:prstGeom prst="rect">
            <a:avLst/>
          </a:prstGeom>
        </p:spPr>
      </p:pic>
      <p:sp>
        <p:nvSpPr>
          <p:cNvPr id="22" name="Ellips 21">
            <a:extLst>
              <a:ext uri="{FF2B5EF4-FFF2-40B4-BE49-F238E27FC236}">
                <a16:creationId xmlns:a16="http://schemas.microsoft.com/office/drawing/2014/main" id="{99B4ADA9-66DC-A4F3-E3ED-DF547480472A}"/>
              </a:ext>
            </a:extLst>
          </p:cNvPr>
          <p:cNvSpPr/>
          <p:nvPr/>
        </p:nvSpPr>
        <p:spPr>
          <a:xfrm>
            <a:off x="1484289" y="1943100"/>
            <a:ext cx="300038" cy="1641648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A88BFE65-E1C3-AB11-5F44-2C002E92F3EE}"/>
              </a:ext>
            </a:extLst>
          </p:cNvPr>
          <p:cNvSpPr/>
          <p:nvPr/>
        </p:nvSpPr>
        <p:spPr>
          <a:xfrm>
            <a:off x="1867128" y="2228850"/>
            <a:ext cx="300038" cy="1387214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BE09132F-C992-34B5-CE4B-B3C865FC53E2}"/>
              </a:ext>
            </a:extLst>
          </p:cNvPr>
          <p:cNvSpPr/>
          <p:nvPr/>
        </p:nvSpPr>
        <p:spPr>
          <a:xfrm>
            <a:off x="1484289" y="4675199"/>
            <a:ext cx="300038" cy="121718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1DC37EA8-4C6E-EF42-9DEF-3C46C748C130}"/>
              </a:ext>
            </a:extLst>
          </p:cNvPr>
          <p:cNvSpPr/>
          <p:nvPr/>
        </p:nvSpPr>
        <p:spPr>
          <a:xfrm>
            <a:off x="1867128" y="4154222"/>
            <a:ext cx="300038" cy="1745591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C6C28536-082D-DEBA-8EF7-FC3A488A38E2}"/>
              </a:ext>
            </a:extLst>
          </p:cNvPr>
          <p:cNvSpPr/>
          <p:nvPr/>
        </p:nvSpPr>
        <p:spPr>
          <a:xfrm>
            <a:off x="4287556" y="2109269"/>
            <a:ext cx="300038" cy="1609905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75857C1C-931D-E13E-F6EE-516F4D98C6ED}"/>
              </a:ext>
            </a:extLst>
          </p:cNvPr>
          <p:cNvSpPr/>
          <p:nvPr/>
        </p:nvSpPr>
        <p:spPr>
          <a:xfrm>
            <a:off x="4687432" y="2038351"/>
            <a:ext cx="300038" cy="1637664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92984FC0-237A-0167-3523-5D8A2C77A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6715" y="2899889"/>
            <a:ext cx="2728569" cy="2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56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 txBox="1"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/>
              <a:t>Conclusions and Future Work</a:t>
            </a:r>
            <a:endParaRPr sz="4400"/>
          </a:p>
        </p:txBody>
      </p:sp>
      <p:sp>
        <p:nvSpPr>
          <p:cNvPr id="534" name="Google Shape;534;p34"/>
          <p:cNvSpPr txBox="1"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535" name="Google Shape;535;p34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FF75E7-9D73-47FC-BDE9-2BFF2CD2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Conclusions</a:t>
            </a:r>
            <a:r>
              <a:rPr lang="sv-SE" dirty="0"/>
              <a:t> and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Work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1F856C-71A9-DD70-273A-755FC587D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Clustering of the arriving traffic to Stockholm-Arlanda airport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Per-flow analysis of the TMA performance</a:t>
            </a:r>
          </a:p>
          <a:p>
            <a:r>
              <a:rPr lang="en-US" sz="1800" dirty="0">
                <a:solidFill>
                  <a:srgbClr val="000000"/>
                </a:solidFill>
                <a:latin typeface="NimbusSanL-Regu"/>
              </a:rPr>
              <a:t>Weather and traffic impact assessment for whole 2019</a:t>
            </a:r>
            <a:endParaRPr lang="en-US" sz="1800" b="0" i="0" dirty="0">
              <a:solidFill>
                <a:srgbClr val="000000"/>
              </a:solidFill>
              <a:effectLst/>
              <a:latin typeface="NimbusSanL-Regu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Flight efficiency (horizontal, vertical and fuel) assessment for a busy month in 2019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Additional fuel burn ranges from 37.0% to 125%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Traffic intensity has a significant impact on the horizontal flight efficiency for most of the runways and clusters</a:t>
            </a:r>
            <a:endParaRPr lang="en-US" sz="1800" dirty="0">
              <a:solidFill>
                <a:srgbClr val="000000"/>
              </a:solidFill>
              <a:latin typeface="NimbusSanL-Regu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Plans for future work includes continuous investigation of fuel efficiency in TMA, which is a proxy to aviation’s impact on the environment, and investigate why some clusters are more influenced than others</a:t>
            </a:r>
            <a:br>
              <a:rPr lang="en-US" dirty="0"/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4F560B-D0CC-1074-6478-B431E6B9C8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61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7"/>
          <p:cNvSpPr txBox="1"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sv-SE" sz="3600"/>
              <a:t>Thank you for your attention</a:t>
            </a:r>
            <a:br>
              <a:rPr lang="sv-SE"/>
            </a:br>
            <a:endParaRPr/>
          </a:p>
        </p:txBody>
      </p:sp>
      <p:sp>
        <p:nvSpPr>
          <p:cNvPr id="555" name="Google Shape;555;p37"/>
          <p:cNvSpPr txBox="1"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sv-SE" sz="4400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"/>
          <p:cNvSpPr txBox="1"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 dirty="0" err="1"/>
              <a:t>Introduction</a:t>
            </a:r>
            <a:endParaRPr sz="4400" dirty="0"/>
          </a:p>
        </p:txBody>
      </p:sp>
      <p:sp>
        <p:nvSpPr>
          <p:cNvPr id="287" name="Google Shape;287;p3"/>
          <p:cNvSpPr txBox="1"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88" name="Google Shape;288;p3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2D9324-98D7-91D7-ED17-71FAC467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1898"/>
            <a:ext cx="3932237" cy="629397"/>
          </a:xfrm>
        </p:spPr>
        <p:txBody>
          <a:bodyPr>
            <a:noAutofit/>
          </a:bodyPr>
          <a:lstStyle/>
          <a:p>
            <a:r>
              <a:rPr lang="sv-SE" sz="4400" dirty="0" err="1"/>
              <a:t>Introduction</a:t>
            </a:r>
            <a:endParaRPr lang="sv-SE" sz="4400" dirty="0"/>
          </a:p>
        </p:txBody>
      </p:sp>
      <p:pic>
        <p:nvPicPr>
          <p:cNvPr id="9" name="Platshållare för bild 8" descr="En bild som visar karta&#10;&#10;Automatiskt genererad beskrivning">
            <a:extLst>
              <a:ext uri="{FF2B5EF4-FFF2-40B4-BE49-F238E27FC236}">
                <a16:creationId xmlns:a16="http://schemas.microsoft.com/office/drawing/2014/main" id="{6BF774ED-B56D-AF3F-B904-A423F46171B3}"/>
              </a:ext>
            </a:extLst>
          </p:cNvPr>
          <p:cNvPicPr preferRelativeResize="0">
            <a:picLocks noGrp="1" noChangeAspect="1"/>
          </p:cNvPicPr>
          <p:nvPr>
            <p:ph type="pic" idx="2"/>
          </p:nvPr>
        </p:nvPicPr>
        <p:blipFill>
          <a:blip r:embed="rId2"/>
          <a:stretch>
            <a:fillRect/>
          </a:stretch>
        </p:blipFill>
        <p:spPr>
          <a:xfrm>
            <a:off x="6552893" y="1830471"/>
            <a:ext cx="4025264" cy="359496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90588F-CF3B-5293-B109-F360557BB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322" y="1830471"/>
            <a:ext cx="4866869" cy="4022563"/>
          </a:xfrm>
        </p:spPr>
        <p:txBody>
          <a:bodyPr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NimbusSanL-Regu"/>
              </a:rPr>
              <a:t>Terminal Maneuvering Areas (TMAs)</a:t>
            </a:r>
            <a:br>
              <a:rPr lang="en-US" sz="1800" dirty="0">
                <a:solidFill>
                  <a:srgbClr val="000000"/>
                </a:solidFill>
                <a:latin typeface="NimbusSanL-Regu"/>
              </a:rPr>
            </a:br>
            <a:r>
              <a:rPr lang="en-US" sz="1800" dirty="0">
                <a:solidFill>
                  <a:srgbClr val="000000"/>
                </a:solidFill>
                <a:latin typeface="NimbusSanL-Regu"/>
              </a:rPr>
              <a:t>main contributors to inefficiencies in air transportation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NimbusSanL-Regu"/>
              </a:rPr>
              <a:t>Due to capacity limitations as well as overall traffic complexity in the airspace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NimbusSanL-Regu"/>
              </a:rPr>
              <a:t>Influenced by factors such as geographical location of the corresponding airport(s), surrounding terrain, and to a large extent by the organization and distribution of the arriving flows</a:t>
            </a:r>
            <a:endParaRPr lang="sv-SE" sz="1800" dirty="0">
              <a:solidFill>
                <a:srgbClr val="000000"/>
              </a:solidFill>
              <a:latin typeface="NimbusSanL-Regu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3872E9B-FB5A-3E58-0C63-FCD48B81DB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59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2CD517-C2D3-7C07-737A-C0429C5D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5620"/>
            <a:ext cx="3932237" cy="483124"/>
          </a:xfrm>
        </p:spPr>
        <p:txBody>
          <a:bodyPr>
            <a:noAutofit/>
          </a:bodyPr>
          <a:lstStyle/>
          <a:p>
            <a:r>
              <a:rPr lang="sv-SE" sz="4400" dirty="0" err="1"/>
              <a:t>Introduction</a:t>
            </a:r>
            <a:endParaRPr lang="sv-SE" sz="4400" dirty="0"/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FCDCA67A-3722-44BA-BEE3-8591ECEC9A14}"/>
              </a:ext>
            </a:extLst>
          </p:cNvPr>
          <p:cNvPicPr preferRelativeResize="0">
            <a:picLocks noGrp="1" noChangeAspect="1"/>
          </p:cNvPicPr>
          <p:nvPr>
            <p:ph type="pic" idx="2"/>
          </p:nvPr>
        </p:nvPicPr>
        <p:blipFill>
          <a:blip r:embed="rId2"/>
          <a:stretch>
            <a:fillRect/>
          </a:stretch>
        </p:blipFill>
        <p:spPr>
          <a:xfrm>
            <a:off x="7400232" y="3951772"/>
            <a:ext cx="2687972" cy="181009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60D500-37B2-B1F0-935D-B834C0E33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326" y="1816096"/>
            <a:ext cx="5136807" cy="4022563"/>
          </a:xfrm>
        </p:spPr>
        <p:txBody>
          <a:bodyPr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Inefficient operations in the TMA may be attributed to both the horizontal and the vertical flight performance of an aircraft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NimbusSanL-Regu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NimbusSanL-Regu"/>
              </a:rPr>
              <a:t>Optimal horizontal trajectory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: Fly shortest route from TMA entry to final approach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NimbusSanL-Regu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NimbusSanL-Regu"/>
              </a:rPr>
              <a:t>Optimal vertical trajectory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SanL-Regu"/>
              </a:rPr>
              <a:t>: Engines operating at an idle thrust setting, in combination with no speed-brakes usage, at a continuous descent (CDO)</a:t>
            </a:r>
            <a:endParaRPr lang="sv-SE" sz="180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F5DBE0-000D-BF45-CCCD-97AC37FDD4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5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34F1ED-18DA-FAB8-E825-F69320AA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063" y="1686273"/>
            <a:ext cx="2436338" cy="21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2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6E8EA2-8466-98D1-CFDB-D62BA05F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3DECD9-E61B-EFEC-9BBE-C3BC111BE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5649"/>
            <a:ext cx="10515600" cy="2827951"/>
          </a:xfrm>
        </p:spPr>
        <p:txBody>
          <a:bodyPr>
            <a:normAutofit fontScale="85000" lnSpcReduction="20000"/>
          </a:bodyPr>
          <a:lstStyle/>
          <a:p>
            <a:r>
              <a:rPr lang="en-US" sz="2100" b="0" i="0" dirty="0">
                <a:solidFill>
                  <a:srgbClr val="000000"/>
                </a:solidFill>
                <a:effectLst/>
                <a:latin typeface="NimbusSanL-Regu"/>
              </a:rPr>
              <a:t>In previous work [1] [2], significant performance inefficiencies were uncovered, resulting in excessive fuel consumption at Stockholm-Arlanda airport in 2019 and 2020</a:t>
            </a:r>
            <a:r>
              <a:rPr lang="en-US" sz="2100" dirty="0"/>
              <a:t> </a:t>
            </a:r>
          </a:p>
          <a:p>
            <a:r>
              <a:rPr lang="en-US" sz="2100" dirty="0">
                <a:solidFill>
                  <a:srgbClr val="000000"/>
                </a:solidFill>
                <a:latin typeface="NimbusSanL-Regu"/>
              </a:rPr>
              <a:t>Can we identify areas of flight inefficiency by assessing horizontal, vertical and fuel efficiency for arriving aircraft, utilizing a clustering technique?</a:t>
            </a:r>
          </a:p>
          <a:p>
            <a:r>
              <a:rPr lang="en-US" sz="2100" b="0" i="0" dirty="0">
                <a:solidFill>
                  <a:srgbClr val="000000"/>
                </a:solidFill>
                <a:effectLst/>
                <a:latin typeface="NimbusSanL-Regu"/>
              </a:rPr>
              <a:t>In addition, we analyze the impact of different factors, such as weather and traffic intensity, to understand which of the factors cause which aspects of performance degradation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DA26755-E6C9-FC1A-47E6-F629357810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6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1F62C9D-50DF-1A39-3166-799091B10C1E}"/>
              </a:ext>
            </a:extLst>
          </p:cNvPr>
          <p:cNvSpPr txBox="1"/>
          <p:nvPr/>
        </p:nvSpPr>
        <p:spPr>
          <a:xfrm>
            <a:off x="838200" y="5657850"/>
            <a:ext cx="1116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050" dirty="0"/>
              <a:t>[1] </a:t>
            </a:r>
            <a:r>
              <a:rPr lang="en-US" sz="1050" i="0" dirty="0">
                <a:solidFill>
                  <a:srgbClr val="000000"/>
                </a:solidFill>
                <a:effectLst/>
                <a:latin typeface="NimbusSanL-Regu"/>
              </a:rPr>
              <a:t>H. Hardell, T. Polishchuk, and L. </a:t>
            </a:r>
            <a:r>
              <a:rPr lang="en-US" sz="1050" i="0" dirty="0" err="1">
                <a:solidFill>
                  <a:srgbClr val="000000"/>
                </a:solidFill>
                <a:effectLst/>
                <a:latin typeface="NimbusSanL-Regu"/>
              </a:rPr>
              <a:t>Smetanova</a:t>
            </a:r>
            <a:r>
              <a:rPr lang="en-US" sz="1050" i="0" dirty="0">
                <a:solidFill>
                  <a:srgbClr val="000000"/>
                </a:solidFill>
                <a:effectLst/>
                <a:latin typeface="NimbusSanL-Regu"/>
              </a:rPr>
              <a:t>. Fine-Grained Evaluation of Arrival Operations. In </a:t>
            </a:r>
            <a:r>
              <a:rPr lang="en-US" sz="1050" i="1" dirty="0">
                <a:solidFill>
                  <a:srgbClr val="000000"/>
                </a:solidFill>
                <a:effectLst/>
                <a:latin typeface="NimbusSanL-ReguItal"/>
              </a:rPr>
              <a:t>SIDs</a:t>
            </a:r>
            <a:r>
              <a:rPr lang="en-US" sz="1050" i="0" dirty="0">
                <a:solidFill>
                  <a:srgbClr val="000000"/>
                </a:solidFill>
                <a:effectLst/>
                <a:latin typeface="NimbusSanL-Regu"/>
              </a:rPr>
              <a:t>, 2020</a:t>
            </a:r>
            <a:r>
              <a:rPr lang="en-US" sz="1050" dirty="0"/>
              <a:t> </a:t>
            </a:r>
          </a:p>
          <a:p>
            <a:pPr marL="114300" indent="0">
              <a:buNone/>
            </a:pPr>
            <a:r>
              <a:rPr lang="en-US" sz="1050" dirty="0"/>
              <a:t>[2] </a:t>
            </a:r>
            <a:r>
              <a:rPr lang="en-US" sz="1050" i="0" dirty="0">
                <a:solidFill>
                  <a:srgbClr val="000000"/>
                </a:solidFill>
                <a:effectLst/>
                <a:latin typeface="NimbusSanL-Regu"/>
              </a:rPr>
              <a:t>A. Lemetti, T. Polishchuk, and H. Hardell. Arrival Flight Efficiency in Numbers: What New the Covid-19 Crisis is Bringing to the Picture? In </a:t>
            </a:r>
            <a:r>
              <a:rPr lang="en-US" sz="1050" i="1" dirty="0">
                <a:solidFill>
                  <a:srgbClr val="000000"/>
                </a:solidFill>
                <a:effectLst/>
                <a:latin typeface="NimbusSanL-ReguItal"/>
              </a:rPr>
              <a:t>SIDs</a:t>
            </a:r>
            <a:r>
              <a:rPr lang="en-US" sz="1050" i="0" dirty="0">
                <a:solidFill>
                  <a:srgbClr val="000000"/>
                </a:solidFill>
                <a:effectLst/>
                <a:latin typeface="NimbusSanL-Regu"/>
              </a:rPr>
              <a:t>, 2020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88838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BA9DE3-BE33-FF81-5E34-C6458B8A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text 2">
                <a:extLst>
                  <a:ext uri="{FF2B5EF4-FFF2-40B4-BE49-F238E27FC236}">
                    <a16:creationId xmlns:a16="http://schemas.microsoft.com/office/drawing/2014/main" id="{A5D57CFA-5C03-AB90-432E-4163E1CEE6E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NimbusSanL-Regu"/>
                  </a:rPr>
                  <a:t>Stockholm-Arlanda (ESSA) airport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NimbusSanL-Regu"/>
                  </a:rPr>
                  <a:t>230.000 yearly movements</a:t>
                </a:r>
              </a:p>
              <a:p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NimbusSanL-Regu"/>
                  </a:rPr>
                  <a:t>Situated below the airspace of Stockholm TMA</a:t>
                </a:r>
              </a:p>
              <a:p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NimbusSanL-Regu"/>
                  </a:rPr>
                  <a:t>Four TMA entry points</a:t>
                </a:r>
              </a:p>
              <a:p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NimbusSanL-Regu"/>
                  </a:rPr>
                  <a:t>Multiple-runway airport, operating with a parallel pair of runways and an intersecting, single runway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NimbusSanL-Regu"/>
                  </a:rPr>
                  <a:t>O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NimbusSanL-Regu"/>
                  </a:rPr>
                  <a:t>pen STARs (Standard Arrival Routes) for all runways and closed STARs for the runways 01L, 19R and 26 </a:t>
                </a:r>
                <a:endParaRPr lang="sv-SE" dirty="0"/>
              </a:p>
            </p:txBody>
          </p:sp>
        </mc:Choice>
        <mc:Fallback>
          <p:sp>
            <p:nvSpPr>
              <p:cNvPr id="3" name="Platshållare för text 2">
                <a:extLst>
                  <a:ext uri="{FF2B5EF4-FFF2-40B4-BE49-F238E27FC236}">
                    <a16:creationId xmlns:a16="http://schemas.microsoft.com/office/drawing/2014/main" id="{A5D57CFA-5C03-AB90-432E-4163E1CEE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AEFC084-8340-E734-522E-04E973617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140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"/>
          <p:cNvSpPr txBox="1"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400" dirty="0" err="1"/>
              <a:t>Methodology</a:t>
            </a:r>
            <a:endParaRPr sz="4400" dirty="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320" name="Google Shape;320;p7"/>
          <p:cNvSpPr txBox="1">
            <a:spLocks noGrp="1"/>
          </p:cNvSpPr>
          <p:nvPr>
            <p:ph type="sldNum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A88C28-4655-3935-C430-CAAEBBBA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Dataset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CCB900-F1C5-AF19-21DD-E29B7AA4D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762000" cy="4254337"/>
          </a:xfrm>
        </p:spPr>
        <p:txBody>
          <a:bodyPr>
            <a:normAutofit fontScale="25000" lnSpcReduction="20000"/>
          </a:bodyPr>
          <a:lstStyle/>
          <a:p>
            <a:r>
              <a:rPr lang="en-US" sz="7200" b="0" i="0" dirty="0">
                <a:solidFill>
                  <a:srgbClr val="000000"/>
                </a:solidFill>
                <a:effectLst/>
                <a:latin typeface="NimbusSanL-Regu"/>
              </a:rPr>
              <a:t>Historical database of the </a:t>
            </a:r>
            <a:r>
              <a:rPr lang="en-US" sz="7200" b="0" i="0" dirty="0" err="1">
                <a:solidFill>
                  <a:srgbClr val="000000"/>
                </a:solidFill>
                <a:effectLst/>
                <a:latin typeface="NimbusSanL-Regu"/>
              </a:rPr>
              <a:t>OpenSky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NimbusSanL-Regu"/>
              </a:rPr>
              <a:t> Network</a:t>
            </a:r>
          </a:p>
          <a:p>
            <a:r>
              <a:rPr lang="en-US" sz="7200" dirty="0">
                <a:solidFill>
                  <a:srgbClr val="000000"/>
                </a:solidFill>
                <a:latin typeface="NimbusSanL-Regu"/>
              </a:rPr>
              <a:t>O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NimbusSanL-Regu"/>
              </a:rPr>
              <a:t>pen-source data in a form of aircraft state vectors for every second of the trajectories</a:t>
            </a:r>
          </a:p>
          <a:p>
            <a:r>
              <a:rPr lang="en-US" sz="7200" dirty="0">
                <a:solidFill>
                  <a:srgbClr val="000000"/>
                </a:solidFill>
                <a:latin typeface="NimbusSanL-Regu"/>
              </a:rPr>
              <a:t>Data 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NimbusSanL-Regu"/>
              </a:rPr>
              <a:t>transmitted by the Automatic Dependent Surveillance Broadcast (ADS-B) aircraft transponders</a:t>
            </a:r>
          </a:p>
          <a:p>
            <a:r>
              <a:rPr lang="en-US" sz="7200" b="0" i="0" dirty="0">
                <a:solidFill>
                  <a:srgbClr val="000000"/>
                </a:solidFill>
                <a:effectLst/>
                <a:latin typeface="NimbusSanL-Regu"/>
              </a:rPr>
              <a:t>Cleaning and filtering to remove any incomplete or erroneous records and non-typical flights</a:t>
            </a:r>
          </a:p>
          <a:p>
            <a:pPr lvl="1"/>
            <a:r>
              <a:rPr lang="en-US" sz="7200" b="0" i="0" dirty="0">
                <a:solidFill>
                  <a:srgbClr val="000000"/>
                </a:solidFill>
                <a:effectLst/>
                <a:latin typeface="NimbusSanL-Regu"/>
              </a:rPr>
              <a:t>Removing fluctuations in position and altitude</a:t>
            </a:r>
          </a:p>
          <a:p>
            <a:pPr lvl="1"/>
            <a:r>
              <a:rPr lang="en-US" sz="7200" dirty="0">
                <a:solidFill>
                  <a:srgbClr val="000000"/>
                </a:solidFill>
                <a:latin typeface="NimbusSanL-Regu"/>
              </a:rPr>
              <a:t>S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NimbusSanL-Regu"/>
              </a:rPr>
              <a:t>moothing</a:t>
            </a:r>
            <a:r>
              <a:rPr lang="en-US" sz="7200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US" sz="7200" b="0" i="0" dirty="0">
                <a:solidFill>
                  <a:srgbClr val="000000"/>
                </a:solidFill>
                <a:effectLst/>
                <a:latin typeface="NimbusSanL-Regu"/>
              </a:rPr>
              <a:t>of altitude inconsistencies with Gaussian filter</a:t>
            </a:r>
          </a:p>
          <a:p>
            <a:pPr lvl="1"/>
            <a:r>
              <a:rPr lang="en-US" sz="7200" b="0" i="0" dirty="0">
                <a:solidFill>
                  <a:srgbClr val="000000"/>
                </a:solidFill>
                <a:effectLst/>
                <a:latin typeface="NimbusSanL-Regu"/>
              </a:rPr>
              <a:t>Removing incomplete or too damaged trajectories</a:t>
            </a:r>
            <a:endParaRPr lang="en-US" sz="7200" dirty="0">
              <a:solidFill>
                <a:srgbClr val="000000"/>
              </a:solidFill>
              <a:latin typeface="NimbusSanL-Regu"/>
            </a:endParaRPr>
          </a:p>
          <a:p>
            <a:pPr lvl="1"/>
            <a:r>
              <a:rPr lang="en-US" sz="7200" b="0" i="0" dirty="0">
                <a:solidFill>
                  <a:srgbClr val="000000"/>
                </a:solidFill>
                <a:effectLst/>
                <a:latin typeface="NimbusSanL-Regu"/>
              </a:rPr>
              <a:t>Removing flights: go-arounds, not landing on the runway, departure and arrival at the same airport</a:t>
            </a:r>
          </a:p>
          <a:p>
            <a:r>
              <a:rPr lang="en-US" sz="7200" dirty="0">
                <a:solidFill>
                  <a:srgbClr val="000000"/>
                </a:solidFill>
                <a:latin typeface="NimbusSanL-Regu"/>
              </a:rPr>
              <a:t>01R, 19L and 26 the busiest runways for landings in 2019</a:t>
            </a:r>
            <a:endParaRPr lang="en-US" sz="7200" b="0" i="0" dirty="0">
              <a:solidFill>
                <a:srgbClr val="000000"/>
              </a:solidFill>
              <a:effectLst/>
              <a:latin typeface="NimbusSanL-Regu"/>
            </a:endParaRPr>
          </a:p>
          <a:p>
            <a:r>
              <a:rPr lang="en-US" sz="7200" b="0" i="0" dirty="0">
                <a:solidFill>
                  <a:srgbClr val="000000"/>
                </a:solidFill>
                <a:effectLst/>
                <a:latin typeface="NimbusSanL-Regu"/>
              </a:rPr>
              <a:t>For characterization of the horizontal, vertical and fuel performance, we consider only the busiest month in 2019 (October)</a:t>
            </a:r>
            <a:br>
              <a:rPr lang="en-US" sz="7200" dirty="0"/>
            </a:br>
            <a:br>
              <a:rPr lang="en-US" dirty="0"/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C4D6BA4-DCAD-D5AB-C12D-D2A88E3E9E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017517"/>
      </p:ext>
    </p:extLst>
  </p:cSld>
  <p:clrMapOvr>
    <a:masterClrMapping/>
  </p:clrMapOvr>
</p:sld>
</file>

<file path=ppt/theme/theme1.xml><?xml version="1.0" encoding="utf-8"?>
<a:theme xmlns:a="http://schemas.openxmlformats.org/drawingml/2006/main" name="LiU - BLUE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U - WHITE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U - BLACK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U - TURQUOISE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iU - GREEN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15361</TotalTime>
  <Words>1575</Words>
  <Application>Microsoft Office PowerPoint</Application>
  <PresentationFormat>Bredbild</PresentationFormat>
  <Paragraphs>211</Paragraphs>
  <Slides>27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27</vt:i4>
      </vt:variant>
    </vt:vector>
  </HeadingPairs>
  <TitlesOfParts>
    <vt:vector size="42" baseType="lpstr">
      <vt:lpstr>Arial</vt:lpstr>
      <vt:lpstr>Calibri</vt:lpstr>
      <vt:lpstr>Cambria Math</vt:lpstr>
      <vt:lpstr>CMMI10</vt:lpstr>
      <vt:lpstr>CMSY10</vt:lpstr>
      <vt:lpstr>Georgia</vt:lpstr>
      <vt:lpstr>NimbusRomNo9L-Regu</vt:lpstr>
      <vt:lpstr>NimbusRomNo9L-ReguItal</vt:lpstr>
      <vt:lpstr>NimbusSanL-Regu</vt:lpstr>
      <vt:lpstr>NimbusSanL-ReguItal</vt:lpstr>
      <vt:lpstr>LiU - BLUE</vt:lpstr>
      <vt:lpstr>LiU - WHITE</vt:lpstr>
      <vt:lpstr>LiU - BLACK</vt:lpstr>
      <vt:lpstr>LiU - TURQUOISE</vt:lpstr>
      <vt:lpstr>LiU - GREEN</vt:lpstr>
      <vt:lpstr>Performance Evaluation of the Arrival Operations in Terminal Area</vt:lpstr>
      <vt:lpstr>Presentation Outline</vt:lpstr>
      <vt:lpstr>Introduction</vt:lpstr>
      <vt:lpstr>Introduction</vt:lpstr>
      <vt:lpstr>Introduction</vt:lpstr>
      <vt:lpstr>Introduction</vt:lpstr>
      <vt:lpstr>Introduction</vt:lpstr>
      <vt:lpstr>Methodology</vt:lpstr>
      <vt:lpstr>Dataset</vt:lpstr>
      <vt:lpstr>Weather Data</vt:lpstr>
      <vt:lpstr>Clusters</vt:lpstr>
      <vt:lpstr>Horizontal Flight Efficiency</vt:lpstr>
      <vt:lpstr>CDO Profiles</vt:lpstr>
      <vt:lpstr>CDO Profiles</vt:lpstr>
      <vt:lpstr>Vertical Flight Efficiency</vt:lpstr>
      <vt:lpstr>Fuel Efficiency</vt:lpstr>
      <vt:lpstr>Impact Factors</vt:lpstr>
      <vt:lpstr>Results</vt:lpstr>
      <vt:lpstr>Impact Factors</vt:lpstr>
      <vt:lpstr>Impact Factors</vt:lpstr>
      <vt:lpstr>Flight Efficiency</vt:lpstr>
      <vt:lpstr>Flight Efficiency – 01R </vt:lpstr>
      <vt:lpstr>Flight Efficiency – 19L </vt:lpstr>
      <vt:lpstr>Flight Efficiency – 26 </vt:lpstr>
      <vt:lpstr>Conclusions and Future Work</vt:lpstr>
      <vt:lpstr>Conclusions and Future Work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Traffic Scheduling in TMA with Point Merge to Enable Greener Descents</dc:title>
  <dc:creator>Henrik Hardell</dc:creator>
  <cp:lastModifiedBy>Henrik Hardell</cp:lastModifiedBy>
  <cp:revision>30</cp:revision>
  <dcterms:created xsi:type="dcterms:W3CDTF">2022-06-07T12:23:14Z</dcterms:created>
  <dcterms:modified xsi:type="dcterms:W3CDTF">2022-09-04T13:51:36Z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0x0101007342C1095E77024AA87CEA391F48A03600CF7C807663F70743AB21C081AD9B17B8</vt:lpwstr>
  </property>
</Properties>
</file>