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99" r:id="rId2"/>
    <p:sldId id="331" r:id="rId3"/>
    <p:sldId id="337" r:id="rId4"/>
    <p:sldId id="332" r:id="rId5"/>
    <p:sldId id="333" r:id="rId6"/>
    <p:sldId id="334" r:id="rId7"/>
    <p:sldId id="336" r:id="rId8"/>
    <p:sldId id="339" r:id="rId9"/>
    <p:sldId id="338" r:id="rId10"/>
    <p:sldId id="330" r:id="rId11"/>
    <p:sldId id="305" r:id="rId12"/>
  </p:sldIdLst>
  <p:sldSz cx="9144000" cy="5143500" type="screen16x9"/>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 Söderkvist" initials="MS" lastIdx="9" clrIdx="0">
    <p:extLst>
      <p:ext uri="{19B8F6BF-5375-455C-9EA6-DF929625EA0E}">
        <p15:presenceInfo xmlns:p15="http://schemas.microsoft.com/office/powerpoint/2012/main" userId="S-1-5-21-1948194976-2510558922-1916008050-10773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4A6"/>
    <a:srgbClr val="D02F80"/>
    <a:srgbClr val="62922E"/>
    <a:srgbClr val="AFC92B"/>
    <a:srgbClr val="D95999"/>
    <a:srgbClr val="5E87C0"/>
    <a:srgbClr val="848489"/>
    <a:srgbClr val="65656C"/>
    <a:srgbClr val="2191C4"/>
    <a:srgbClr val="D85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10" autoAdjust="0"/>
    <p:restoredTop sz="86241" autoAdjust="0"/>
  </p:normalViewPr>
  <p:slideViewPr>
    <p:cSldViewPr snapToGrid="0">
      <p:cViewPr varScale="1">
        <p:scale>
          <a:sx n="68" d="100"/>
          <a:sy n="68" d="100"/>
        </p:scale>
        <p:origin x="38" y="-10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60A68EE-FC1D-154D-B0B2-8F10538CA11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Platshållare för datum 2">
            <a:extLst>
              <a:ext uri="{FF2B5EF4-FFF2-40B4-BE49-F238E27FC236}">
                <a16:creationId xmlns:a16="http://schemas.microsoft.com/office/drawing/2014/main" id="{24D638D7-DEA4-1247-A9EB-8982C7537D0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482C1D7-B25D-44E6-A2D0-D10D1D9E6077}" type="datetimeFigureOut">
              <a:rPr lang="en-GB"/>
              <a:pPr>
                <a:defRPr/>
              </a:pPr>
              <a:t>02/02/2023</a:t>
            </a:fld>
            <a:endParaRPr lang="en-GB"/>
          </a:p>
        </p:txBody>
      </p:sp>
      <p:sp>
        <p:nvSpPr>
          <p:cNvPr id="4" name="Platshållare för sidfot 3">
            <a:extLst>
              <a:ext uri="{FF2B5EF4-FFF2-40B4-BE49-F238E27FC236}">
                <a16:creationId xmlns:a16="http://schemas.microsoft.com/office/drawing/2014/main" id="{BD4AEC7E-9E0A-F348-8BEB-360ABEA8525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Platshållare för bildnummer 4">
            <a:extLst>
              <a:ext uri="{FF2B5EF4-FFF2-40B4-BE49-F238E27FC236}">
                <a16:creationId xmlns:a16="http://schemas.microsoft.com/office/drawing/2014/main" id="{56838CD8-B67A-DE4B-9D64-CF9FD9C9A62E}"/>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3538062-B7CA-4502-88E7-928089303C77}"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53AAA87-6F70-2F43-9A3C-FA3D36237EF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65F49FED-13B4-B74A-AF1E-0B5D3706DE1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7D4C97F-02FF-434B-8EAA-0F723077CD05}" type="datetimeFigureOut">
              <a:rPr lang="sv-SE"/>
              <a:pPr>
                <a:defRPr/>
              </a:pPr>
              <a:t>2023-02-02</a:t>
            </a:fld>
            <a:endParaRPr lang="sv-SE"/>
          </a:p>
        </p:txBody>
      </p:sp>
      <p:sp>
        <p:nvSpPr>
          <p:cNvPr id="4" name="Platshållare för bildobjekt 3">
            <a:extLst>
              <a:ext uri="{FF2B5EF4-FFF2-40B4-BE49-F238E27FC236}">
                <a16:creationId xmlns:a16="http://schemas.microsoft.com/office/drawing/2014/main" id="{4730BF3B-6153-7140-AD57-ECE26CA8AB1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5D978D40-EB87-4440-802D-12F96A066E2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EA429AAB-B1EE-6F47-B4D7-E30F7E497A5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CE43AB95-16A5-8F4F-9927-6A8C0839FD8F}"/>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E811775-299A-4959-BF5A-5DFB3E75F6AC}"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spTree>
      <p:nvGrpSpPr>
        <p:cNvPr id="1" name=""/>
        <p:cNvGrpSpPr/>
        <p:nvPr/>
      </p:nvGrpSpPr>
      <p:grpSpPr>
        <a:xfrm>
          <a:off x="0" y="0"/>
          <a:ext cx="0" cy="0"/>
          <a:chOff x="0" y="0"/>
          <a:chExt cx="0" cy="0"/>
        </a:xfrm>
      </p:grpSpPr>
      <p:pic>
        <p:nvPicPr>
          <p:cNvPr id="2" name="Bildobjekt 18"/>
          <p:cNvPicPr>
            <a:picLocks noChangeAspect="1" noChangeArrowheads="1"/>
          </p:cNvPicPr>
          <p:nvPr/>
        </p:nvPicPr>
        <p:blipFill>
          <a:blip r:embed="rId2">
            <a:extLst>
              <a:ext uri="{28A0092B-C50C-407E-A947-70E740481C1C}">
                <a14:useLocalDpi xmlns:a14="http://schemas.microsoft.com/office/drawing/2010/main"/>
              </a:ext>
            </a:extLst>
          </a:blip>
          <a:srcRect l="27231" t="40906" r="20988" b="17529"/>
          <a:stretch>
            <a:fillRect/>
          </a:stretch>
        </p:blipFill>
        <p:spPr bwMode="auto">
          <a:xfrm>
            <a:off x="250824" y="2542658"/>
            <a:ext cx="8642351" cy="24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ubrik 1">
            <a:extLst>
              <a:ext uri="{FF2B5EF4-FFF2-40B4-BE49-F238E27FC236}">
                <a16:creationId xmlns:a16="http://schemas.microsoft.com/office/drawing/2014/main" id="{C2E0D84A-3EC1-DD40-8DA6-147FB563C32E}"/>
              </a:ext>
            </a:extLst>
          </p:cNvPr>
          <p:cNvSpPr>
            <a:spLocks noGrp="1"/>
          </p:cNvSpPr>
          <p:nvPr>
            <p:ph type="ctrTitle" hasCustomPrompt="1"/>
          </p:nvPr>
        </p:nvSpPr>
        <p:spPr>
          <a:xfrm>
            <a:off x="459548" y="1079437"/>
            <a:ext cx="8181215" cy="643695"/>
          </a:xfrm>
        </p:spPr>
        <p:txBody>
          <a:bodyPr lIns="90000" anchor="t">
            <a:noAutofit/>
          </a:bodyPr>
          <a:lstStyle>
            <a:lvl1pPr algn="l">
              <a:lnSpc>
                <a:spcPct val="90000"/>
              </a:lnSpc>
              <a:defRPr sz="3600"/>
            </a:lvl1pPr>
          </a:lstStyle>
          <a:p>
            <a:r>
              <a:rPr lang="sv-SE" dirty="0"/>
              <a:t>Klicka för att ändra rubrikformat</a:t>
            </a:r>
            <a:endParaRPr lang="en-GB" dirty="0"/>
          </a:p>
        </p:txBody>
      </p:sp>
      <p:sp>
        <p:nvSpPr>
          <p:cNvPr id="8" name="Underrubrik 2">
            <a:extLst>
              <a:ext uri="{FF2B5EF4-FFF2-40B4-BE49-F238E27FC236}">
                <a16:creationId xmlns:a16="http://schemas.microsoft.com/office/drawing/2014/main" id="{D9708450-9178-2141-98CC-ED5077AF0A7F}"/>
              </a:ext>
            </a:extLst>
          </p:cNvPr>
          <p:cNvSpPr>
            <a:spLocks noGrp="1"/>
          </p:cNvSpPr>
          <p:nvPr>
            <p:ph type="subTitle" idx="1"/>
          </p:nvPr>
        </p:nvSpPr>
        <p:spPr>
          <a:xfrm>
            <a:off x="459548" y="1723132"/>
            <a:ext cx="8181215" cy="711031"/>
          </a:xfrm>
        </p:spPr>
        <p:txBody>
          <a:bodyPr lIns="108000" rIns="90000">
            <a:noAutofit/>
          </a:bodyPr>
          <a:lstStyle>
            <a:lvl1pPr marL="0" indent="0" algn="l">
              <a:lnSpc>
                <a:spcPct val="9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endParaRPr lang="en-GB" dirty="0"/>
          </a:p>
        </p:txBody>
      </p:sp>
      <p:grpSp>
        <p:nvGrpSpPr>
          <p:cNvPr id="12" name="Grupp 11">
            <a:extLst>
              <a:ext uri="{FF2B5EF4-FFF2-40B4-BE49-F238E27FC236}">
                <a16:creationId xmlns:a16="http://schemas.microsoft.com/office/drawing/2014/main" id="{E9331F4D-CFBF-B743-B11A-1C8047D3CFBE}"/>
              </a:ext>
            </a:extLst>
          </p:cNvPr>
          <p:cNvGrpSpPr/>
          <p:nvPr userDrawn="1"/>
        </p:nvGrpSpPr>
        <p:grpSpPr>
          <a:xfrm>
            <a:off x="0" y="0"/>
            <a:ext cx="1172780" cy="1181100"/>
            <a:chOff x="0" y="0"/>
            <a:chExt cx="1118774" cy="1126711"/>
          </a:xfrm>
          <a:noFill/>
        </p:grpSpPr>
        <p:pic>
          <p:nvPicPr>
            <p:cNvPr id="13" name="Picture 2">
              <a:extLst>
                <a:ext uri="{FF2B5EF4-FFF2-40B4-BE49-F238E27FC236}">
                  <a16:creationId xmlns:a16="http://schemas.microsoft.com/office/drawing/2014/main" id="{A58F791A-AC82-4241-9571-C01F81F86836}"/>
                </a:ext>
              </a:extLst>
            </p:cNvPr>
            <p:cNvPicPr>
              <a:picLocks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4" name="Grupp 13">
              <a:extLst>
                <a:ext uri="{FF2B5EF4-FFF2-40B4-BE49-F238E27FC236}">
                  <a16:creationId xmlns:a16="http://schemas.microsoft.com/office/drawing/2014/main" id="{8947ABFC-334D-4740-BE63-0A994ACCB788}"/>
                </a:ext>
              </a:extLst>
            </p:cNvPr>
            <p:cNvGrpSpPr>
              <a:grpSpLocks noChangeAspect="1"/>
            </p:cNvGrpSpPr>
            <p:nvPr/>
          </p:nvGrpSpPr>
          <p:grpSpPr>
            <a:xfrm>
              <a:off x="440017" y="0"/>
              <a:ext cx="238707" cy="238781"/>
              <a:chOff x="2212991" y="4839051"/>
              <a:chExt cx="754419" cy="754653"/>
            </a:xfrm>
            <a:grpFill/>
          </p:grpSpPr>
          <p:sp>
            <p:nvSpPr>
              <p:cNvPr id="52" name="Rektangel 51">
                <a:extLst>
                  <a:ext uri="{FF2B5EF4-FFF2-40B4-BE49-F238E27FC236}">
                    <a16:creationId xmlns:a16="http://schemas.microsoft.com/office/drawing/2014/main" id="{9C1F2ABF-FD0A-7047-8941-99E4FF67871B}"/>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9F776FDA-E8EC-9045-BD9F-45209E3A805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7024E031-C178-924F-A947-E6AB347889C7}"/>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9C9F9DC5-A524-D145-9011-37CC11C6EC20}"/>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64829C5F-978F-D747-8E8C-862213367E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2B47CF5B-7594-274E-B9E9-81D1789F4950}"/>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D1A397B8-832C-BE46-B490-8871281D0DD6}"/>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DE1FD1AF-8E22-CE4C-B838-C310A32D367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1DC6E4F4-0565-C244-8DCD-B715E7E69CD9}"/>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 name="Grupp 14">
              <a:extLst>
                <a:ext uri="{FF2B5EF4-FFF2-40B4-BE49-F238E27FC236}">
                  <a16:creationId xmlns:a16="http://schemas.microsoft.com/office/drawing/2014/main" id="{40184570-8C9F-D547-BFCF-47EDE34BEABF}"/>
                </a:ext>
              </a:extLst>
            </p:cNvPr>
            <p:cNvGrpSpPr>
              <a:grpSpLocks noChangeAspect="1"/>
            </p:cNvGrpSpPr>
            <p:nvPr/>
          </p:nvGrpSpPr>
          <p:grpSpPr>
            <a:xfrm>
              <a:off x="440017" y="887930"/>
              <a:ext cx="238707" cy="238781"/>
              <a:chOff x="2212991" y="4839051"/>
              <a:chExt cx="754419" cy="754653"/>
            </a:xfrm>
            <a:grpFill/>
          </p:grpSpPr>
          <p:sp>
            <p:nvSpPr>
              <p:cNvPr id="43" name="Rektangel 42">
                <a:extLst>
                  <a:ext uri="{FF2B5EF4-FFF2-40B4-BE49-F238E27FC236}">
                    <a16:creationId xmlns:a16="http://schemas.microsoft.com/office/drawing/2014/main" id="{A61EED33-3876-6C46-A702-773D24B265C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4D8A9A53-2174-6D4A-BBB7-03CDEA7B382A}"/>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3EF5D968-9105-C94D-BE78-C3D31395CC25}"/>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EC212671-72CA-9245-919A-6FA7C159FA15}"/>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3A60D9C3-D2EA-4D42-87B8-128A9096F2C9}"/>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DE94F348-690F-E540-9093-1C49199F26C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0F47886B-9D67-8945-B978-E3C38999542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B6E087E5-ED56-1F44-AB4D-4E5DC58625B2}"/>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FEAE9DDC-8E15-554D-A9F9-32C9FD82130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6" name="Grupp 15">
              <a:extLst>
                <a:ext uri="{FF2B5EF4-FFF2-40B4-BE49-F238E27FC236}">
                  <a16:creationId xmlns:a16="http://schemas.microsoft.com/office/drawing/2014/main" id="{BBD191D5-8184-A045-B6FE-5411D0DCF582}"/>
                </a:ext>
              </a:extLst>
            </p:cNvPr>
            <p:cNvGrpSpPr>
              <a:grpSpLocks noChangeAspect="1"/>
            </p:cNvGrpSpPr>
            <p:nvPr/>
          </p:nvGrpSpPr>
          <p:grpSpPr>
            <a:xfrm>
              <a:off x="0" y="443465"/>
              <a:ext cx="238707" cy="238781"/>
              <a:chOff x="2212991" y="4839051"/>
              <a:chExt cx="754419" cy="754653"/>
            </a:xfrm>
            <a:grpFill/>
          </p:grpSpPr>
          <p:sp>
            <p:nvSpPr>
              <p:cNvPr id="27" name="Rektangel 26">
                <a:extLst>
                  <a:ext uri="{FF2B5EF4-FFF2-40B4-BE49-F238E27FC236}">
                    <a16:creationId xmlns:a16="http://schemas.microsoft.com/office/drawing/2014/main" id="{8DFBCE1C-D3B2-5F49-A340-D59567749FA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1A697A31-3F22-3D42-AAC2-3D75D7AB397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1533B9DF-99E0-F148-98DF-1AE4E0DCB22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AC0994CB-1562-C84A-BC07-C3E433681627}"/>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1C45B92F-660A-FE46-AB66-EC8D8127EEE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6BFB85B6-8991-7A40-9E36-70642CC3997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DA01DD59-2BF2-D44E-92BC-D4F5118FF53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A044860E-CE54-C645-8C96-DCC0027B3850}"/>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040B73E1-2341-A342-9BFA-9F9DC4E47D90}"/>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7" name="Grupp 16">
              <a:extLst>
                <a:ext uri="{FF2B5EF4-FFF2-40B4-BE49-F238E27FC236}">
                  <a16:creationId xmlns:a16="http://schemas.microsoft.com/office/drawing/2014/main" id="{C01C7D92-822D-F247-888A-51CDBE3208C8}"/>
                </a:ext>
              </a:extLst>
            </p:cNvPr>
            <p:cNvGrpSpPr>
              <a:grpSpLocks noChangeAspect="1"/>
            </p:cNvGrpSpPr>
            <p:nvPr/>
          </p:nvGrpSpPr>
          <p:grpSpPr>
            <a:xfrm>
              <a:off x="880067" y="443465"/>
              <a:ext cx="238707" cy="238781"/>
              <a:chOff x="2212991" y="4839051"/>
              <a:chExt cx="754419" cy="754653"/>
            </a:xfrm>
            <a:grpFill/>
          </p:grpSpPr>
          <p:sp>
            <p:nvSpPr>
              <p:cNvPr id="18" name="Rektangel 17">
                <a:extLst>
                  <a:ext uri="{FF2B5EF4-FFF2-40B4-BE49-F238E27FC236}">
                    <a16:creationId xmlns:a16="http://schemas.microsoft.com/office/drawing/2014/main" id="{65FEDA4E-E961-0D49-94DF-571AD02244A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9E90C081-1629-9147-9B51-6494A7B4DB18}"/>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EEB32951-A8BB-ED4E-BAAB-C0E1FE85F8EB}"/>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0A8A807A-65D9-C54E-98D6-5949FCEA8DFA}"/>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C94C2C1C-9987-A64A-A424-C3C8AAF83EAE}"/>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BA62EF01-C788-684D-AEAC-5899616A01B7}"/>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F52962C9-79CF-D24A-AFEF-4F2634BF4BF0}"/>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CF48E26C-2B9A-4442-BC4B-E4588287A02E}"/>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C0DCEE72-5D28-C148-828F-B74EE134472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123" name="Rak 122">
            <a:extLst>
              <a:ext uri="{FF2B5EF4-FFF2-40B4-BE49-F238E27FC236}">
                <a16:creationId xmlns:a16="http://schemas.microsoft.com/office/drawing/2014/main" id="{5097A8E5-A6B9-EE40-A302-C6CF112729E0}"/>
              </a:ext>
            </a:extLst>
          </p:cNvPr>
          <p:cNvCxnSpPr>
            <a:cxnSpLocks/>
          </p:cNvCxnSpPr>
          <p:nvPr userDrawn="1"/>
        </p:nvCxnSpPr>
        <p:spPr>
          <a:xfrm>
            <a:off x="247666"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7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eng">
    <p:spTree>
      <p:nvGrpSpPr>
        <p:cNvPr id="1" name=""/>
        <p:cNvGrpSpPr/>
        <p:nvPr/>
      </p:nvGrpSpPr>
      <p:grpSpPr>
        <a:xfrm>
          <a:off x="0" y="0"/>
          <a:ext cx="0" cy="0"/>
          <a:chOff x="0" y="0"/>
          <a:chExt cx="0" cy="0"/>
        </a:xfrm>
      </p:grpSpPr>
      <p:sp>
        <p:nvSpPr>
          <p:cNvPr id="2" name="Line 6"/>
          <p:cNvSpPr>
            <a:spLocks noChangeShapeType="1"/>
          </p:cNvSpPr>
          <p:nvPr/>
        </p:nvSpPr>
        <p:spPr bwMode="gray">
          <a:xfrm>
            <a:off x="-1376363" y="4197350"/>
            <a:ext cx="0" cy="0"/>
          </a:xfrm>
          <a:prstGeom prst="line">
            <a:avLst/>
          </a:prstGeom>
          <a:noFill/>
          <a:ln w="3">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3" name="AutoShape 14"/>
          <p:cNvSpPr>
            <a:spLocks noChangeAspect="1" noChangeArrowheads="1" noTextEdit="1"/>
          </p:cNvSpPr>
          <p:nvPr/>
        </p:nvSpPr>
        <p:spPr bwMode="auto">
          <a:xfrm>
            <a:off x="-3582988" y="3049588"/>
            <a:ext cx="14508163"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p>
        </p:txBody>
      </p:sp>
      <p:pic>
        <p:nvPicPr>
          <p:cNvPr id="5" name="Bildobjekt 19"/>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428051" y="333780"/>
            <a:ext cx="138112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Bildobjekt 18">
            <a:extLst>
              <a:ext uri="{FF2B5EF4-FFF2-40B4-BE49-F238E27FC236}">
                <a16:creationId xmlns:a16="http://schemas.microsoft.com/office/drawing/2014/main" id="{9818D67E-72BB-EF4D-8650-DA1146FF8B79}"/>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l="27231" t="40906" r="20988" b="17529"/>
          <a:stretch>
            <a:fillRect/>
          </a:stretch>
        </p:blipFill>
        <p:spPr bwMode="auto">
          <a:xfrm>
            <a:off x="250824" y="2542658"/>
            <a:ext cx="8642351" cy="24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upp 14">
            <a:extLst>
              <a:ext uri="{FF2B5EF4-FFF2-40B4-BE49-F238E27FC236}">
                <a16:creationId xmlns:a16="http://schemas.microsoft.com/office/drawing/2014/main" id="{0863DBC1-93FB-FC4F-8A6E-D08EB15A346A}"/>
              </a:ext>
            </a:extLst>
          </p:cNvPr>
          <p:cNvGrpSpPr/>
          <p:nvPr userDrawn="1"/>
        </p:nvGrpSpPr>
        <p:grpSpPr>
          <a:xfrm>
            <a:off x="0" y="0"/>
            <a:ext cx="1172780" cy="1181100"/>
            <a:chOff x="0" y="0"/>
            <a:chExt cx="1118774" cy="1126711"/>
          </a:xfrm>
          <a:noFill/>
        </p:grpSpPr>
        <p:pic>
          <p:nvPicPr>
            <p:cNvPr id="16" name="Picture 2">
              <a:extLst>
                <a:ext uri="{FF2B5EF4-FFF2-40B4-BE49-F238E27FC236}">
                  <a16:creationId xmlns:a16="http://schemas.microsoft.com/office/drawing/2014/main" id="{5016C568-ADC6-B448-9875-EC43010139E3}"/>
                </a:ext>
              </a:extLst>
            </p:cNvPr>
            <p:cNvPicPr>
              <a:picLocks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7" name="Grupp 16">
              <a:extLst>
                <a:ext uri="{FF2B5EF4-FFF2-40B4-BE49-F238E27FC236}">
                  <a16:creationId xmlns:a16="http://schemas.microsoft.com/office/drawing/2014/main" id="{15EAD1A5-2C50-F14C-A922-42AECE9F76AB}"/>
                </a:ext>
              </a:extLst>
            </p:cNvPr>
            <p:cNvGrpSpPr>
              <a:grpSpLocks noChangeAspect="1"/>
            </p:cNvGrpSpPr>
            <p:nvPr/>
          </p:nvGrpSpPr>
          <p:grpSpPr>
            <a:xfrm>
              <a:off x="440017" y="0"/>
              <a:ext cx="238707" cy="238781"/>
              <a:chOff x="2212991" y="4839051"/>
              <a:chExt cx="754419" cy="754653"/>
            </a:xfrm>
            <a:grpFill/>
          </p:grpSpPr>
          <p:sp>
            <p:nvSpPr>
              <p:cNvPr id="56" name="Rektangel 55">
                <a:extLst>
                  <a:ext uri="{FF2B5EF4-FFF2-40B4-BE49-F238E27FC236}">
                    <a16:creationId xmlns:a16="http://schemas.microsoft.com/office/drawing/2014/main" id="{625FD33E-FA80-8E47-89FC-DCCC2A3C2D1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8F10E0A5-B8EE-BE47-BC4E-24E1DDB174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28EFCF7D-6529-C142-93C9-90598C42E62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9AF22970-B936-314A-824B-D4DF2AC4B85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60A421F4-0D3B-8043-8234-162B9DF4AEA4}"/>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ktangel 60">
                <a:extLst>
                  <a:ext uri="{FF2B5EF4-FFF2-40B4-BE49-F238E27FC236}">
                    <a16:creationId xmlns:a16="http://schemas.microsoft.com/office/drawing/2014/main" id="{2DB35B1D-2369-204C-9135-78149F46965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F51D08D7-925E-C84D-8090-F610717A86D9}"/>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E8F003AD-FABE-EE4D-BA89-B2742335EC11}"/>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ektangel 63">
                <a:extLst>
                  <a:ext uri="{FF2B5EF4-FFF2-40B4-BE49-F238E27FC236}">
                    <a16:creationId xmlns:a16="http://schemas.microsoft.com/office/drawing/2014/main" id="{ABB6F5C6-C885-7942-A935-9C0B32B8A98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6" name="Grupp 25">
              <a:extLst>
                <a:ext uri="{FF2B5EF4-FFF2-40B4-BE49-F238E27FC236}">
                  <a16:creationId xmlns:a16="http://schemas.microsoft.com/office/drawing/2014/main" id="{E37A3EC7-B403-FB41-9F91-C41E66E1C3F2}"/>
                </a:ext>
              </a:extLst>
            </p:cNvPr>
            <p:cNvGrpSpPr>
              <a:grpSpLocks noChangeAspect="1"/>
            </p:cNvGrpSpPr>
            <p:nvPr/>
          </p:nvGrpSpPr>
          <p:grpSpPr>
            <a:xfrm>
              <a:off x="440017" y="887930"/>
              <a:ext cx="238707" cy="238781"/>
              <a:chOff x="2212991" y="4839051"/>
              <a:chExt cx="754419" cy="754653"/>
            </a:xfrm>
            <a:grpFill/>
          </p:grpSpPr>
          <p:sp>
            <p:nvSpPr>
              <p:cNvPr id="47" name="Rektangel 46">
                <a:extLst>
                  <a:ext uri="{FF2B5EF4-FFF2-40B4-BE49-F238E27FC236}">
                    <a16:creationId xmlns:a16="http://schemas.microsoft.com/office/drawing/2014/main" id="{35D35AD7-6B39-F943-A943-C994051A3591}"/>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F607BB48-BBCD-3647-80C2-C6260F62508D}"/>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3A00F74D-012D-744D-8CD4-86F3025176A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25EFBEB2-E669-4441-A2A7-8EA23B468366}"/>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478148B7-7D92-B443-9A7B-461278601A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ktangel 51">
                <a:extLst>
                  <a:ext uri="{FF2B5EF4-FFF2-40B4-BE49-F238E27FC236}">
                    <a16:creationId xmlns:a16="http://schemas.microsoft.com/office/drawing/2014/main" id="{33F102BC-AE06-C04F-ABBD-6954A9357DA6}"/>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F1168AA4-3F32-6345-AEAD-E2EF2358B8F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EF2E7D3E-0E67-9A48-85F5-C51E73D428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34ECFF50-188A-EF4D-ABC2-ECFAF9D440A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7" name="Grupp 26">
              <a:extLst>
                <a:ext uri="{FF2B5EF4-FFF2-40B4-BE49-F238E27FC236}">
                  <a16:creationId xmlns:a16="http://schemas.microsoft.com/office/drawing/2014/main" id="{F68676DE-7159-B449-A14D-06BBB64ECB8D}"/>
                </a:ext>
              </a:extLst>
            </p:cNvPr>
            <p:cNvGrpSpPr>
              <a:grpSpLocks noChangeAspect="1"/>
            </p:cNvGrpSpPr>
            <p:nvPr/>
          </p:nvGrpSpPr>
          <p:grpSpPr>
            <a:xfrm>
              <a:off x="0" y="443465"/>
              <a:ext cx="238707" cy="238781"/>
              <a:chOff x="2212991" y="4839051"/>
              <a:chExt cx="754419" cy="754653"/>
            </a:xfrm>
            <a:grpFill/>
          </p:grpSpPr>
          <p:sp>
            <p:nvSpPr>
              <p:cNvPr id="38" name="Rektangel 37">
                <a:extLst>
                  <a:ext uri="{FF2B5EF4-FFF2-40B4-BE49-F238E27FC236}">
                    <a16:creationId xmlns:a16="http://schemas.microsoft.com/office/drawing/2014/main" id="{A435E150-EB57-B44A-8293-2C19C271A95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53C0B4FF-3765-4840-8E0A-9AA936D37216}"/>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A60EFB5C-D38B-D849-AB68-371460E2B1D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A71C6519-4CCC-D74C-A050-B08BE3BFE6AE}"/>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8625C522-5195-CA45-9C5A-7279ED5AF4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B21F9AF9-65C3-BA4E-9064-122DC8A4A49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7D8AAB2F-C807-4C4C-871F-F2E3846FF9FC}"/>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0CCC44B3-D0FF-D14E-A1C6-B6CFB2D233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3E7AF6E4-A19E-CB48-A8B3-F17A97DA27E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8" name="Grupp 27">
              <a:extLst>
                <a:ext uri="{FF2B5EF4-FFF2-40B4-BE49-F238E27FC236}">
                  <a16:creationId xmlns:a16="http://schemas.microsoft.com/office/drawing/2014/main" id="{4D7939D2-013B-8D43-AF56-65E8308D448B}"/>
                </a:ext>
              </a:extLst>
            </p:cNvPr>
            <p:cNvGrpSpPr>
              <a:grpSpLocks noChangeAspect="1"/>
            </p:cNvGrpSpPr>
            <p:nvPr/>
          </p:nvGrpSpPr>
          <p:grpSpPr>
            <a:xfrm>
              <a:off x="880067" y="443465"/>
              <a:ext cx="238707" cy="238781"/>
              <a:chOff x="2212991" y="4839051"/>
              <a:chExt cx="754419" cy="754653"/>
            </a:xfrm>
            <a:grpFill/>
          </p:grpSpPr>
          <p:sp>
            <p:nvSpPr>
              <p:cNvPr id="29" name="Rektangel 28">
                <a:extLst>
                  <a:ext uri="{FF2B5EF4-FFF2-40B4-BE49-F238E27FC236}">
                    <a16:creationId xmlns:a16="http://schemas.microsoft.com/office/drawing/2014/main" id="{2B38132A-7F88-3148-A4FC-2DA07E2A634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5209F07D-76ED-C14B-B4D2-A7765896DE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A32CA292-5FF0-A747-8736-F788E8B5030A}"/>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extLst>
                  <a:ext uri="{FF2B5EF4-FFF2-40B4-BE49-F238E27FC236}">
                    <a16:creationId xmlns:a16="http://schemas.microsoft.com/office/drawing/2014/main" id="{AF774941-1457-FE4F-99C0-D11026CE8C8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A552B882-FA01-D642-91BA-E072AF506A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extLst>
                  <a:ext uri="{FF2B5EF4-FFF2-40B4-BE49-F238E27FC236}">
                    <a16:creationId xmlns:a16="http://schemas.microsoft.com/office/drawing/2014/main" id="{10860FD5-FD3F-A44E-A3A2-6ACBE91E3C4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7864E4F5-5000-7D43-8D12-8117255CB09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a:extLst>
                  <a:ext uri="{FF2B5EF4-FFF2-40B4-BE49-F238E27FC236}">
                    <a16:creationId xmlns:a16="http://schemas.microsoft.com/office/drawing/2014/main" id="{63FCD91C-D163-694C-A6A2-A8777BB9D7EF}"/>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36">
                <a:extLst>
                  <a:ext uri="{FF2B5EF4-FFF2-40B4-BE49-F238E27FC236}">
                    <a16:creationId xmlns:a16="http://schemas.microsoft.com/office/drawing/2014/main" id="{C530E33C-0CCE-EA45-BFBA-21B929A17D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65" name="Rak 64">
            <a:extLst>
              <a:ext uri="{FF2B5EF4-FFF2-40B4-BE49-F238E27FC236}">
                <a16:creationId xmlns:a16="http://schemas.microsoft.com/office/drawing/2014/main" id="{FFF58A14-E24D-2646-87F0-D570B46FC445}"/>
              </a:ext>
            </a:extLst>
          </p:cNvPr>
          <p:cNvCxnSpPr>
            <a:cxnSpLocks/>
          </p:cNvCxnSpPr>
          <p:nvPr userDrawn="1"/>
        </p:nvCxnSpPr>
        <p:spPr>
          <a:xfrm>
            <a:off x="247666"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Rubrik 1">
            <a:extLst>
              <a:ext uri="{FF2B5EF4-FFF2-40B4-BE49-F238E27FC236}">
                <a16:creationId xmlns:a16="http://schemas.microsoft.com/office/drawing/2014/main" id="{3997965E-37C7-4D41-8C47-88DEC7D855AD}"/>
              </a:ext>
            </a:extLst>
          </p:cNvPr>
          <p:cNvSpPr>
            <a:spLocks noGrp="1"/>
          </p:cNvSpPr>
          <p:nvPr>
            <p:ph type="ctrTitle" hasCustomPrompt="1"/>
          </p:nvPr>
        </p:nvSpPr>
        <p:spPr>
          <a:xfrm>
            <a:off x="459548" y="1079437"/>
            <a:ext cx="8181215" cy="643695"/>
          </a:xfrm>
        </p:spPr>
        <p:txBody>
          <a:bodyPr lIns="90000" anchor="t">
            <a:noAutofit/>
          </a:bodyPr>
          <a:lstStyle>
            <a:lvl1pPr algn="l">
              <a:lnSpc>
                <a:spcPct val="90000"/>
              </a:lnSpc>
              <a:defRPr sz="3600"/>
            </a:lvl1pPr>
          </a:lstStyle>
          <a:p>
            <a:r>
              <a:rPr lang="sv-SE" dirty="0"/>
              <a:t>Klicka för att ändra rubrikformat</a:t>
            </a:r>
            <a:endParaRPr lang="en-GB" dirty="0"/>
          </a:p>
        </p:txBody>
      </p:sp>
      <p:sp>
        <p:nvSpPr>
          <p:cNvPr id="67" name="Underrubrik 2">
            <a:extLst>
              <a:ext uri="{FF2B5EF4-FFF2-40B4-BE49-F238E27FC236}">
                <a16:creationId xmlns:a16="http://schemas.microsoft.com/office/drawing/2014/main" id="{BE9565E6-B7A1-5E48-B793-BFB8048C99A9}"/>
              </a:ext>
            </a:extLst>
          </p:cNvPr>
          <p:cNvSpPr>
            <a:spLocks noGrp="1"/>
          </p:cNvSpPr>
          <p:nvPr>
            <p:ph type="subTitle" idx="1"/>
          </p:nvPr>
        </p:nvSpPr>
        <p:spPr>
          <a:xfrm>
            <a:off x="459548" y="1723132"/>
            <a:ext cx="8181215" cy="711031"/>
          </a:xfrm>
        </p:spPr>
        <p:txBody>
          <a:bodyPr lIns="108000" rIns="90000">
            <a:noAutofit/>
          </a:bodyPr>
          <a:lstStyle>
            <a:lvl1pPr marL="0" indent="0" algn="l">
              <a:lnSpc>
                <a:spcPct val="9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endParaRPr lang="en-GB" dirty="0"/>
          </a:p>
        </p:txBody>
      </p:sp>
    </p:spTree>
    <p:extLst>
      <p:ext uri="{BB962C8B-B14F-4D97-AF65-F5344CB8AC3E}">
        <p14:creationId xmlns:p14="http://schemas.microsoft.com/office/powerpoint/2010/main" val="385685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112400"/>
            <a:ext cx="7559674" cy="3612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58300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dirty="0"/>
              <a:t>Klicka här för att ändra mall för rubrikformat</a:t>
            </a:r>
            <a:endParaRPr lang="en-GB" dirty="0"/>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062000" y="1116000"/>
            <a:ext cx="3427344" cy="3781438"/>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4572000" y="1116000"/>
            <a:ext cx="3427341" cy="3781438"/>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159533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underrubriker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a:t>Klicka här för att ändra mall för rubrikformat</a:t>
            </a:r>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062000" y="1458000"/>
            <a:ext cx="3427344" cy="3266400"/>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4572000" y="1458000"/>
            <a:ext cx="3427341" cy="3266400"/>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9" name="Platshållare för text 2">
            <a:extLst>
              <a:ext uri="{FF2B5EF4-FFF2-40B4-BE49-F238E27FC236}">
                <a16:creationId xmlns:a16="http://schemas.microsoft.com/office/drawing/2014/main" id="{5036AF80-4CD2-454D-A2BD-8376F1D80549}"/>
              </a:ext>
            </a:extLst>
          </p:cNvPr>
          <p:cNvSpPr>
            <a:spLocks noGrp="1"/>
          </p:cNvSpPr>
          <p:nvPr>
            <p:ph type="body" idx="1"/>
          </p:nvPr>
        </p:nvSpPr>
        <p:spPr>
          <a:xfrm>
            <a:off x="1062000" y="1051200"/>
            <a:ext cx="3427342" cy="327722"/>
          </a:xfrm>
        </p:spPr>
        <p:txBody>
          <a:bodyPr anchor="b">
            <a:noAutofit/>
          </a:bodyPr>
          <a:lstStyle>
            <a:lvl1pPr marL="0" indent="0">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10" name="Platshållare för text 4">
            <a:extLst>
              <a:ext uri="{FF2B5EF4-FFF2-40B4-BE49-F238E27FC236}">
                <a16:creationId xmlns:a16="http://schemas.microsoft.com/office/drawing/2014/main" id="{BD1EFFC8-506E-5A4A-B12B-1ED4D1958FC5}"/>
              </a:ext>
            </a:extLst>
          </p:cNvPr>
          <p:cNvSpPr>
            <a:spLocks noGrp="1"/>
          </p:cNvSpPr>
          <p:nvPr>
            <p:ph type="body" sz="quarter" idx="3"/>
          </p:nvPr>
        </p:nvSpPr>
        <p:spPr>
          <a:xfrm>
            <a:off x="4572000" y="1051200"/>
            <a:ext cx="3427341" cy="327722"/>
          </a:xfrm>
        </p:spPr>
        <p:txBody>
          <a:bodyPr anchor="b">
            <a:noAutofit/>
          </a:bodyPr>
          <a:lstStyle>
            <a:lvl1pPr marL="0" indent="0">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Tree>
    <p:extLst>
      <p:ext uri="{BB962C8B-B14F-4D97-AF65-F5344CB8AC3E}">
        <p14:creationId xmlns:p14="http://schemas.microsoft.com/office/powerpoint/2010/main" val="255955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sv-SE"/>
              <a:t>Klicka här för att ändra mall för rubrikformat</a:t>
            </a:r>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5" y="1182688"/>
            <a:ext cx="8642350" cy="3541712"/>
          </a:xfrm>
        </p:spPr>
        <p:txBody>
          <a:bodyPr/>
          <a:lstStyle>
            <a:lvl1pPr marL="0" indent="0">
              <a:buNone/>
              <a:defRPr/>
            </a:lvl1pPr>
          </a:lstStyle>
          <a:p>
            <a:endParaRPr lang="en-GB" dirty="0"/>
          </a:p>
        </p:txBody>
      </p:sp>
    </p:spTree>
    <p:extLst>
      <p:ext uri="{BB962C8B-B14F-4D97-AF65-F5344CB8AC3E}">
        <p14:creationId xmlns:p14="http://schemas.microsoft.com/office/powerpoint/2010/main" val="351777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sv-SE"/>
              <a:t>Klicka här för att ändra mall för rubrikformat</a:t>
            </a:r>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5" y="1183342"/>
            <a:ext cx="4282057" cy="3541058"/>
          </a:xfrm>
        </p:spPr>
        <p:txBody>
          <a:bodyPr/>
          <a:lstStyle>
            <a:lvl1pPr marL="0" indent="0">
              <a:buNone/>
              <a:defRPr/>
            </a:lvl1pPr>
          </a:lstStyle>
          <a:p>
            <a:endParaRPr lang="en-GB" dirty="0"/>
          </a:p>
        </p:txBody>
      </p:sp>
      <p:sp>
        <p:nvSpPr>
          <p:cNvPr id="8" name="Platshållare för bild 6">
            <a:extLst>
              <a:ext uri="{FF2B5EF4-FFF2-40B4-BE49-F238E27FC236}">
                <a16:creationId xmlns:a16="http://schemas.microsoft.com/office/drawing/2014/main" id="{F471D766-023C-E042-B60C-5AA70DCA1212}"/>
              </a:ext>
            </a:extLst>
          </p:cNvPr>
          <p:cNvSpPr>
            <a:spLocks noGrp="1"/>
          </p:cNvSpPr>
          <p:nvPr>
            <p:ph type="pic" sz="quarter" idx="14"/>
          </p:nvPr>
        </p:nvSpPr>
        <p:spPr>
          <a:xfrm>
            <a:off x="4611119" y="1183342"/>
            <a:ext cx="4282055" cy="3541058"/>
          </a:xfrm>
        </p:spPr>
        <p:txBody>
          <a:bodyPr/>
          <a:lstStyle>
            <a:lvl1pPr marL="0" indent="0">
              <a:buNone/>
              <a:defRPr/>
            </a:lvl1pPr>
          </a:lstStyle>
          <a:p>
            <a:endParaRPr lang="en-GB" dirty="0"/>
          </a:p>
        </p:txBody>
      </p:sp>
    </p:spTree>
    <p:extLst>
      <p:ext uri="{BB962C8B-B14F-4D97-AF65-F5344CB8AC3E}">
        <p14:creationId xmlns:p14="http://schemas.microsoft.com/office/powerpoint/2010/main" val="190128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286D3-8649-524C-AC90-FF2F69102F70}"/>
              </a:ext>
            </a:extLst>
          </p:cNvPr>
          <p:cNvSpPr>
            <a:spLocks noGrp="1"/>
          </p:cNvSpPr>
          <p:nvPr>
            <p:ph type="title"/>
          </p:nvPr>
        </p:nvSpPr>
        <p:spPr/>
        <p:txBody>
          <a:bodyPr/>
          <a:lstStyle/>
          <a:p>
            <a:r>
              <a:rPr lang="sv-SE" dirty="0"/>
              <a:t>Klicka här för att ändra mall för rubrikformat</a:t>
            </a:r>
            <a:endParaRPr lang="en-GB" dirty="0"/>
          </a:p>
        </p:txBody>
      </p:sp>
    </p:spTree>
    <p:extLst>
      <p:ext uri="{BB962C8B-B14F-4D97-AF65-F5344CB8AC3E}">
        <p14:creationId xmlns:p14="http://schemas.microsoft.com/office/powerpoint/2010/main" val="147711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8FC9BCA9-8112-B140-ADE9-6824270029CC}"/>
              </a:ext>
            </a:extLst>
          </p:cNvPr>
          <p:cNvGrpSpPr/>
          <p:nvPr userDrawn="1"/>
        </p:nvGrpSpPr>
        <p:grpSpPr>
          <a:xfrm>
            <a:off x="0" y="0"/>
            <a:ext cx="1172780" cy="1181100"/>
            <a:chOff x="0" y="0"/>
            <a:chExt cx="1118774" cy="1126711"/>
          </a:xfrm>
          <a:noFill/>
        </p:grpSpPr>
        <p:pic>
          <p:nvPicPr>
            <p:cNvPr id="17" name="Picture 2">
              <a:extLst>
                <a:ext uri="{FF2B5EF4-FFF2-40B4-BE49-F238E27FC236}">
                  <a16:creationId xmlns:a16="http://schemas.microsoft.com/office/drawing/2014/main" id="{5CC0A999-4F7B-8C4E-8149-C4EAA0A4A500}"/>
                </a:ext>
              </a:extLst>
            </p:cNvPr>
            <p:cNvPicPr>
              <a:picLocks noChangeArrowheads="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8" name="Grupp 17">
              <a:extLst>
                <a:ext uri="{FF2B5EF4-FFF2-40B4-BE49-F238E27FC236}">
                  <a16:creationId xmlns:a16="http://schemas.microsoft.com/office/drawing/2014/main" id="{69D53D63-D667-E84D-A90C-8D11EC9E4B53}"/>
                </a:ext>
              </a:extLst>
            </p:cNvPr>
            <p:cNvGrpSpPr>
              <a:grpSpLocks noChangeAspect="1"/>
            </p:cNvGrpSpPr>
            <p:nvPr/>
          </p:nvGrpSpPr>
          <p:grpSpPr>
            <a:xfrm>
              <a:off x="440017" y="0"/>
              <a:ext cx="238707" cy="238781"/>
              <a:chOff x="2212991" y="4839051"/>
              <a:chExt cx="754419" cy="754653"/>
            </a:xfrm>
            <a:grpFill/>
          </p:grpSpPr>
          <p:sp>
            <p:nvSpPr>
              <p:cNvPr id="55" name="Rektangel 54">
                <a:extLst>
                  <a:ext uri="{FF2B5EF4-FFF2-40B4-BE49-F238E27FC236}">
                    <a16:creationId xmlns:a16="http://schemas.microsoft.com/office/drawing/2014/main" id="{9B6D8BC4-515D-A14B-BF16-35FC559D15C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6A8074B4-32D4-7D4D-99B1-C1E5BCA4C29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5DF1CC6E-E23D-7846-B935-B6D685DE5D3F}"/>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E0344D03-8FC1-6B4D-BBDE-3DAE45779BC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1ADEEFC8-FFFE-B543-9D4F-F5E7FFED095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F8D556CD-9A22-3549-83E4-AC3754C40CA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ktangel 60">
                <a:extLst>
                  <a:ext uri="{FF2B5EF4-FFF2-40B4-BE49-F238E27FC236}">
                    <a16:creationId xmlns:a16="http://schemas.microsoft.com/office/drawing/2014/main" id="{483B93B1-26EF-844F-BD73-0AB10B74D5DE}"/>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54D47BB5-122C-2748-A219-5604D6DB5EAD}"/>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39F3589B-0BFD-5640-9CF3-FAF5F7063F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9" name="Grupp 18">
              <a:extLst>
                <a:ext uri="{FF2B5EF4-FFF2-40B4-BE49-F238E27FC236}">
                  <a16:creationId xmlns:a16="http://schemas.microsoft.com/office/drawing/2014/main" id="{BFB3C6E5-14B8-784E-8FB1-95AADD256478}"/>
                </a:ext>
              </a:extLst>
            </p:cNvPr>
            <p:cNvGrpSpPr>
              <a:grpSpLocks noChangeAspect="1"/>
            </p:cNvGrpSpPr>
            <p:nvPr/>
          </p:nvGrpSpPr>
          <p:grpSpPr>
            <a:xfrm>
              <a:off x="440017" y="887930"/>
              <a:ext cx="238707" cy="238781"/>
              <a:chOff x="2212991" y="4839051"/>
              <a:chExt cx="754419" cy="754653"/>
            </a:xfrm>
            <a:grpFill/>
          </p:grpSpPr>
          <p:sp>
            <p:nvSpPr>
              <p:cNvPr id="46" name="Rektangel 45">
                <a:extLst>
                  <a:ext uri="{FF2B5EF4-FFF2-40B4-BE49-F238E27FC236}">
                    <a16:creationId xmlns:a16="http://schemas.microsoft.com/office/drawing/2014/main" id="{8FF3B2D3-7968-8841-B69E-C92F6F38316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9C6FD4FD-051C-7D44-A009-64B5F0CF97F5}"/>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D122B4FC-27BC-B84C-9081-BA4D2B8110D6}"/>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C2B70FAB-C9FA-2A44-9029-57E8DB422861}"/>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A5278468-9F40-3949-88D4-236CB2B2ABC3}"/>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14A7F17F-2E72-7B46-9CD0-02CCB8739BB5}"/>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ktangel 51">
                <a:extLst>
                  <a:ext uri="{FF2B5EF4-FFF2-40B4-BE49-F238E27FC236}">
                    <a16:creationId xmlns:a16="http://schemas.microsoft.com/office/drawing/2014/main" id="{93801361-770D-6F40-89DC-EB545DDB8AFF}"/>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08944139-F9F3-7943-BCEB-BE4B04164A2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3A4FBAF0-741B-2149-90C7-535640089BF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0" name="Grupp 19">
              <a:extLst>
                <a:ext uri="{FF2B5EF4-FFF2-40B4-BE49-F238E27FC236}">
                  <a16:creationId xmlns:a16="http://schemas.microsoft.com/office/drawing/2014/main" id="{58807A2E-9697-D74B-98B0-162AE365508C}"/>
                </a:ext>
              </a:extLst>
            </p:cNvPr>
            <p:cNvGrpSpPr>
              <a:grpSpLocks noChangeAspect="1"/>
            </p:cNvGrpSpPr>
            <p:nvPr/>
          </p:nvGrpSpPr>
          <p:grpSpPr>
            <a:xfrm>
              <a:off x="0" y="443465"/>
              <a:ext cx="238707" cy="238781"/>
              <a:chOff x="2212991" y="4839051"/>
              <a:chExt cx="754419" cy="754653"/>
            </a:xfrm>
            <a:grpFill/>
          </p:grpSpPr>
          <p:sp>
            <p:nvSpPr>
              <p:cNvPr id="37" name="Rektangel 36">
                <a:extLst>
                  <a:ext uri="{FF2B5EF4-FFF2-40B4-BE49-F238E27FC236}">
                    <a16:creationId xmlns:a16="http://schemas.microsoft.com/office/drawing/2014/main" id="{81418C15-36C2-3E44-A14C-7074CE448558}"/>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44833AF8-4999-7D4F-AE3B-8B0F9A33DFD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FF4139E5-A452-9845-824A-43F6502DE50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183BB7F3-8509-4B45-9508-7FA6F428C163}"/>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DE036BB2-A884-814F-B716-7468FF3E1938}"/>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8C10D231-9633-4D40-8745-05CD67ACEB5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23A536BF-0D41-6E4F-985C-BE1F16D015F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BA63BD33-740B-0441-BEB3-D86ED464D5A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56D57299-ADB2-AF45-A47F-34F0365988C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1" name="Grupp 20">
              <a:extLst>
                <a:ext uri="{FF2B5EF4-FFF2-40B4-BE49-F238E27FC236}">
                  <a16:creationId xmlns:a16="http://schemas.microsoft.com/office/drawing/2014/main" id="{50B193BD-04F2-AD45-A802-45224EFD42DE}"/>
                </a:ext>
              </a:extLst>
            </p:cNvPr>
            <p:cNvGrpSpPr>
              <a:grpSpLocks noChangeAspect="1"/>
            </p:cNvGrpSpPr>
            <p:nvPr/>
          </p:nvGrpSpPr>
          <p:grpSpPr>
            <a:xfrm>
              <a:off x="880067" y="443465"/>
              <a:ext cx="238707" cy="238781"/>
              <a:chOff x="2212991" y="4839051"/>
              <a:chExt cx="754419" cy="754653"/>
            </a:xfrm>
            <a:grpFill/>
          </p:grpSpPr>
          <p:sp>
            <p:nvSpPr>
              <p:cNvPr id="22" name="Rektangel 21">
                <a:extLst>
                  <a:ext uri="{FF2B5EF4-FFF2-40B4-BE49-F238E27FC236}">
                    <a16:creationId xmlns:a16="http://schemas.microsoft.com/office/drawing/2014/main" id="{B412C8AC-CE2A-8848-A20D-226D21F4CB5C}"/>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FC864472-CE46-9A45-8003-AF4F1FF1F46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A55052CE-8A2D-5242-87E6-5FAE68A5F45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C5C802A8-B3EB-504F-B960-8D1EB66A1C5F}"/>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extLst>
                  <a:ext uri="{FF2B5EF4-FFF2-40B4-BE49-F238E27FC236}">
                    <a16:creationId xmlns:a16="http://schemas.microsoft.com/office/drawing/2014/main" id="{85EABCF9-7B70-3043-AFE1-619D293FE11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479CB243-E35B-754D-AE34-43FD1DBAB31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extLst>
                  <a:ext uri="{FF2B5EF4-FFF2-40B4-BE49-F238E27FC236}">
                    <a16:creationId xmlns:a16="http://schemas.microsoft.com/office/drawing/2014/main" id="{236D23C6-AA93-C048-892B-A29832BC0F45}"/>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099F8E46-00A7-9B49-BA0B-443C1B18F619}"/>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a:extLst>
                  <a:ext uri="{FF2B5EF4-FFF2-40B4-BE49-F238E27FC236}">
                    <a16:creationId xmlns:a16="http://schemas.microsoft.com/office/drawing/2014/main" id="{1F014AEE-BA9C-5B4F-A52F-FFC2BFC66238}"/>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10" name="Rak 9">
            <a:extLst>
              <a:ext uri="{FF2B5EF4-FFF2-40B4-BE49-F238E27FC236}">
                <a16:creationId xmlns:a16="http://schemas.microsoft.com/office/drawing/2014/main" id="{F42879D5-222F-0640-AA87-3AC584B52044}"/>
              </a:ext>
            </a:extLst>
          </p:cNvPr>
          <p:cNvCxnSpPr>
            <a:cxnSpLocks/>
          </p:cNvCxnSpPr>
          <p:nvPr/>
        </p:nvCxnSpPr>
        <p:spPr>
          <a:xfrm>
            <a:off x="1625600" y="27255788"/>
            <a:ext cx="3957796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35A3ADBA-25A7-C947-B502-691111D0D9E5}"/>
              </a:ext>
            </a:extLst>
          </p:cNvPr>
          <p:cNvCxnSpPr>
            <a:cxnSpLocks/>
          </p:cNvCxnSpPr>
          <p:nvPr/>
        </p:nvCxnSpPr>
        <p:spPr>
          <a:xfrm>
            <a:off x="247666"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latshållare för rubrik 1">
            <a:extLst>
              <a:ext uri="{FF2B5EF4-FFF2-40B4-BE49-F238E27FC236}">
                <a16:creationId xmlns:a16="http://schemas.microsoft.com/office/drawing/2014/main" id="{785D31C7-D918-594B-BEA4-908A2623180A}"/>
              </a:ext>
            </a:extLst>
          </p:cNvPr>
          <p:cNvSpPr>
            <a:spLocks noGrp="1"/>
          </p:cNvSpPr>
          <p:nvPr>
            <p:ph type="title"/>
          </p:nvPr>
        </p:nvSpPr>
        <p:spPr>
          <a:xfrm>
            <a:off x="1060463" y="251752"/>
            <a:ext cx="7552857" cy="673874"/>
          </a:xfrm>
          <a:prstGeom prst="rect">
            <a:avLst/>
          </a:prstGeom>
        </p:spPr>
        <p:txBody>
          <a:bodyPr vert="horz" lIns="91440" tIns="45720" rIns="91440" bIns="45720" rtlCol="0" anchor="ctr">
            <a:no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376CF093-1E8D-FF4F-B3C9-72A2B0815CB3}"/>
              </a:ext>
            </a:extLst>
          </p:cNvPr>
          <p:cNvSpPr>
            <a:spLocks noGrp="1"/>
          </p:cNvSpPr>
          <p:nvPr>
            <p:ph type="body" idx="1"/>
          </p:nvPr>
        </p:nvSpPr>
        <p:spPr>
          <a:xfrm>
            <a:off x="1062000" y="1112400"/>
            <a:ext cx="7572358" cy="3609046"/>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86" r:id="rId3"/>
    <p:sldLayoutId id="2147483800" r:id="rId4"/>
    <p:sldLayoutId id="2147483801" r:id="rId5"/>
    <p:sldLayoutId id="2147483803" r:id="rId6"/>
    <p:sldLayoutId id="2147483802" r:id="rId7"/>
    <p:sldLayoutId id="214748379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ts val="3000"/>
        </a:lnSpc>
        <a:spcBef>
          <a:spcPct val="0"/>
        </a:spcBef>
        <a:spcAft>
          <a:spcPct val="0"/>
        </a:spcAft>
        <a:defRPr sz="2600" b="1" kern="1200">
          <a:solidFill>
            <a:schemeClr val="tx1"/>
          </a:solidFill>
          <a:latin typeface="+mj-lt"/>
          <a:ea typeface="+mj-ea"/>
          <a:cs typeface="+mj-cs"/>
        </a:defRPr>
      </a:lvl1pPr>
      <a:lvl2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2pPr>
      <a:lvl3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3pPr>
      <a:lvl4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4pPr>
      <a:lvl5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5pPr>
      <a:lvl6pPr marL="457200" algn="l" rtl="0" eaLnBrk="1" fontAlgn="base" hangingPunct="1">
        <a:lnSpc>
          <a:spcPts val="3000"/>
        </a:lnSpc>
        <a:spcBef>
          <a:spcPct val="0"/>
        </a:spcBef>
        <a:spcAft>
          <a:spcPct val="0"/>
        </a:spcAft>
        <a:defRPr sz="2600" b="1">
          <a:solidFill>
            <a:schemeClr val="tx1"/>
          </a:solidFill>
          <a:latin typeface="Arial" panose="020B0604020202020204" pitchFamily="34" charset="0"/>
        </a:defRPr>
      </a:lvl6pPr>
      <a:lvl7pPr marL="914400" algn="l" rtl="0" eaLnBrk="1" fontAlgn="base" hangingPunct="1">
        <a:lnSpc>
          <a:spcPts val="3000"/>
        </a:lnSpc>
        <a:spcBef>
          <a:spcPct val="0"/>
        </a:spcBef>
        <a:spcAft>
          <a:spcPct val="0"/>
        </a:spcAft>
        <a:defRPr sz="2600" b="1">
          <a:solidFill>
            <a:schemeClr val="tx1"/>
          </a:solidFill>
          <a:latin typeface="Arial" panose="020B0604020202020204" pitchFamily="34" charset="0"/>
        </a:defRPr>
      </a:lvl7pPr>
      <a:lvl8pPr marL="1371600" algn="l" rtl="0" eaLnBrk="1" fontAlgn="base" hangingPunct="1">
        <a:lnSpc>
          <a:spcPts val="3000"/>
        </a:lnSpc>
        <a:spcBef>
          <a:spcPct val="0"/>
        </a:spcBef>
        <a:spcAft>
          <a:spcPct val="0"/>
        </a:spcAft>
        <a:defRPr sz="2600" b="1">
          <a:solidFill>
            <a:schemeClr val="tx1"/>
          </a:solidFill>
          <a:latin typeface="Arial" panose="020B0604020202020204" pitchFamily="34" charset="0"/>
        </a:defRPr>
      </a:lvl8pPr>
      <a:lvl9pPr marL="1828800" algn="l" rtl="0" eaLnBrk="1" fontAlgn="base" hangingPunct="1">
        <a:lnSpc>
          <a:spcPts val="3000"/>
        </a:lnSpc>
        <a:spcBef>
          <a:spcPct val="0"/>
        </a:spcBef>
        <a:spcAft>
          <a:spcPct val="0"/>
        </a:spcAft>
        <a:defRPr sz="2600" b="1">
          <a:solidFill>
            <a:schemeClr val="tx1"/>
          </a:solidFill>
          <a:latin typeface="Arial" panose="020B0604020202020204" pitchFamily="34" charset="0"/>
        </a:defRPr>
      </a:lvl9pPr>
    </p:titleStyle>
    <p:bodyStyle>
      <a:lvl1pPr marL="222250" indent="-222250" algn="l" rtl="0" eaLnBrk="1" fontAlgn="base" hangingPunct="1">
        <a:lnSpc>
          <a:spcPct val="90000"/>
        </a:lnSpc>
        <a:spcBef>
          <a:spcPts val="1000"/>
        </a:spcBef>
        <a:spcAft>
          <a:spcPts val="200"/>
        </a:spcAft>
        <a:buClr>
          <a:schemeClr val="tx1"/>
        </a:buClr>
        <a:buFont typeface="Arial" panose="020B0604020202020204" pitchFamily="34" charset="0"/>
        <a:buChar char="•"/>
        <a:tabLst/>
        <a:defRPr sz="1800" kern="1200">
          <a:solidFill>
            <a:schemeClr val="tx1"/>
          </a:solidFill>
          <a:latin typeface="+mn-lt"/>
          <a:ea typeface="+mn-ea"/>
          <a:cs typeface="+mn-cs"/>
        </a:defRPr>
      </a:lvl1pPr>
      <a:lvl2pPr marL="446088" indent="-223838" algn="l" rtl="0" eaLnBrk="1" fontAlgn="base" hangingPunct="1">
        <a:lnSpc>
          <a:spcPct val="90000"/>
        </a:lnSpc>
        <a:spcBef>
          <a:spcPts val="600"/>
        </a:spcBef>
        <a:spcAft>
          <a:spcPct val="0"/>
        </a:spcAft>
        <a:buFont typeface="Systemtypsnitt"/>
        <a:buChar char="–"/>
        <a:tabLst/>
        <a:defRPr sz="1600" kern="1200">
          <a:solidFill>
            <a:schemeClr val="tx1"/>
          </a:solidFill>
          <a:latin typeface="+mn-lt"/>
          <a:ea typeface="+mn-ea"/>
          <a:cs typeface="+mn-cs"/>
        </a:defRPr>
      </a:lvl2pPr>
      <a:lvl3pPr marL="669925" indent="-223838" algn="l" rtl="0" eaLnBrk="1" fontAlgn="base" hangingPunct="1">
        <a:lnSpc>
          <a:spcPct val="90000"/>
        </a:lnSpc>
        <a:spcBef>
          <a:spcPts val="600"/>
        </a:spcBef>
        <a:spcAft>
          <a:spcPct val="0"/>
        </a:spcAft>
        <a:buFont typeface="Systemtypsnitt"/>
        <a:buChar char="&gt;"/>
        <a:tabLst/>
        <a:defRPr sz="1600" i="1" kern="1200">
          <a:solidFill>
            <a:schemeClr val="tx1"/>
          </a:solidFill>
          <a:latin typeface="+mn-lt"/>
          <a:ea typeface="+mn-ea"/>
          <a:cs typeface="+mn-cs"/>
        </a:defRPr>
      </a:lvl3pPr>
      <a:lvl4pPr marL="846138" indent="-176213"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4pPr>
      <a:lvl5pPr marL="1112838" indent="-266700"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736" userDrawn="1">
          <p15:clr>
            <a:srgbClr val="F26B43"/>
          </p15:clr>
        </p15:guide>
        <p15:guide id="4" pos="5443" userDrawn="1">
          <p15:clr>
            <a:srgbClr val="F26B43"/>
          </p15:clr>
        </p15:guide>
        <p15:guide id="5" orient="horz" pos="742" userDrawn="1">
          <p15:clr>
            <a:srgbClr val="F26B43"/>
          </p15:clr>
        </p15:guide>
        <p15:guide id="7" pos="158" userDrawn="1">
          <p15:clr>
            <a:srgbClr val="F26B43"/>
          </p15:clr>
        </p15:guide>
        <p15:guide id="9" orient="horz" pos="584" userDrawn="1">
          <p15:clr>
            <a:srgbClr val="F26B43"/>
          </p15:clr>
        </p15:guide>
        <p15:guide id="10" orient="horz" pos="156" userDrawn="1">
          <p15:clr>
            <a:srgbClr val="F26B43"/>
          </p15:clr>
        </p15:guide>
        <p15:guide id="11" pos="5602" userDrawn="1">
          <p15:clr>
            <a:srgbClr val="F26B43"/>
          </p15:clr>
        </p15:guide>
        <p15:guide id="12" pos="667" userDrawn="1">
          <p15:clr>
            <a:srgbClr val="F26B43"/>
          </p15:clr>
        </p15:guide>
        <p15:guide id="13" pos="580" userDrawn="1">
          <p15:clr>
            <a:srgbClr val="F26B43"/>
          </p15:clr>
        </p15:guide>
        <p15:guide id="15" orient="horz" pos="3085" userDrawn="1">
          <p15:clr>
            <a:srgbClr val="F26B43"/>
          </p15:clr>
        </p15:guide>
        <p15:guide id="16" orient="horz" pos="2976" userDrawn="1">
          <p15:clr>
            <a:srgbClr val="F26B43"/>
          </p15:clr>
        </p15:guide>
        <p15:guide id="17" pos="36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C417C881-2E99-E74E-90C7-0F59F1596193}"/>
              </a:ext>
            </a:extLst>
          </p:cNvPr>
          <p:cNvSpPr>
            <a:spLocks noGrp="1"/>
          </p:cNvSpPr>
          <p:nvPr>
            <p:ph sz="quarter" idx="13"/>
          </p:nvPr>
        </p:nvSpPr>
        <p:spPr>
          <a:xfrm>
            <a:off x="1144656" y="2346959"/>
            <a:ext cx="3223063" cy="1775336"/>
          </a:xfrm>
        </p:spPr>
        <p:txBody>
          <a:bodyPr/>
          <a:lstStyle/>
          <a:p>
            <a:r>
              <a:rPr lang="en-US" dirty="0">
                <a:ea typeface="Open Sans" panose="020B0606030504020204" pitchFamily="34" charset="0"/>
                <a:cs typeface="Open Sans" panose="020B0606030504020204" pitchFamily="34" charset="0"/>
              </a:rPr>
              <a:t>Rickard Engström, </a:t>
            </a:r>
            <a:r>
              <a:rPr lang="en-US" dirty="0" err="1">
                <a:ea typeface="Open Sans" panose="020B0606030504020204" pitchFamily="34" charset="0"/>
                <a:cs typeface="Open Sans" panose="020B0606030504020204" pitchFamily="34" charset="0"/>
              </a:rPr>
              <a:t>Tekn</a:t>
            </a:r>
            <a:r>
              <a:rPr lang="en-US" dirty="0">
                <a:ea typeface="Open Sans" panose="020B0606030504020204" pitchFamily="34" charset="0"/>
                <a:cs typeface="Open Sans" panose="020B0606030504020204" pitchFamily="34" charset="0"/>
              </a:rPr>
              <a:t> Dr, KTH</a:t>
            </a:r>
          </a:p>
          <a:p>
            <a:r>
              <a:rPr lang="sv-SE" i="0" u="none" strike="noStrike" dirty="0">
                <a:solidFill>
                  <a:srgbClr val="000000"/>
                </a:solidFill>
                <a:effectLst/>
              </a:rPr>
              <a:t>Albin </a:t>
            </a:r>
            <a:r>
              <a:rPr lang="sv-SE" i="0" u="none" strike="noStrike" dirty="0" err="1">
                <a:solidFill>
                  <a:srgbClr val="000000"/>
                </a:solidFill>
                <a:effectLst/>
              </a:rPr>
              <a:t>Kainelainen</a:t>
            </a:r>
            <a:r>
              <a:rPr lang="sv-SE" dirty="0">
                <a:solidFill>
                  <a:srgbClr val="000000"/>
                </a:solidFill>
              </a:rPr>
              <a:t>, </a:t>
            </a:r>
            <a:r>
              <a:rPr lang="en-US" dirty="0" err="1">
                <a:ea typeface="Open Sans" panose="020B0606030504020204" pitchFamily="34" charset="0"/>
                <a:cs typeface="Open Sans" panose="020B0606030504020204" pitchFamily="34" charset="0"/>
              </a:rPr>
              <a:t>generaldirektör</a:t>
            </a:r>
            <a:r>
              <a:rPr lang="en-US" dirty="0">
                <a:ea typeface="Open Sans" panose="020B0606030504020204" pitchFamily="34" charset="0"/>
                <a:cs typeface="Open Sans" panose="020B0606030504020204" pitchFamily="34" charset="0"/>
              </a:rPr>
              <a:t>, </a:t>
            </a:r>
            <a:r>
              <a:rPr lang="en-US" dirty="0" err="1">
                <a:ea typeface="Open Sans" panose="020B0606030504020204" pitchFamily="34" charset="0"/>
                <a:cs typeface="Open Sans" panose="020B0606030504020204" pitchFamily="34" charset="0"/>
              </a:rPr>
              <a:t>Konjunkturinstitutet</a:t>
            </a:r>
            <a:endParaRPr lang="en-US" dirty="0">
              <a:ea typeface="Open Sans" panose="020B0606030504020204" pitchFamily="34" charset="0"/>
              <a:cs typeface="Open Sans" panose="020B0606030504020204" pitchFamily="34" charset="0"/>
            </a:endParaRPr>
          </a:p>
          <a:p>
            <a:r>
              <a:rPr lang="en-US" dirty="0">
                <a:ea typeface="Open Sans" panose="020B0606030504020204" pitchFamily="34" charset="0"/>
                <a:cs typeface="Open Sans" panose="020B0606030504020204" pitchFamily="34" charset="0"/>
              </a:rPr>
              <a:t>Johanna Nilsson, Deputy Director, </a:t>
            </a:r>
            <a:r>
              <a:rPr lang="en-US" dirty="0" err="1">
                <a:ea typeface="Open Sans" panose="020B0606030504020204" pitchFamily="34" charset="0"/>
                <a:cs typeface="Open Sans" panose="020B0606030504020204" pitchFamily="34" charset="0"/>
              </a:rPr>
              <a:t>Regeringskansliet</a:t>
            </a:r>
            <a:endParaRPr lang="en-US" dirty="0">
              <a:ea typeface="Open Sans" panose="020B0606030504020204" pitchFamily="34" charset="0"/>
              <a:cs typeface="Open Sans" panose="020B0606030504020204" pitchFamily="34" charset="0"/>
            </a:endParaRPr>
          </a:p>
          <a:p>
            <a:endParaRPr lang="sv-SE" dirty="0"/>
          </a:p>
          <a:p>
            <a:pPr marL="0" indent="0">
              <a:buNone/>
            </a:pPr>
            <a:endParaRPr lang="sv-SE" dirty="0"/>
          </a:p>
          <a:p>
            <a:r>
              <a:rPr lang="sv-SE" dirty="0"/>
              <a:t>Moderator: Mats Wilhelmsson, professor, KTH</a:t>
            </a:r>
            <a:endParaRPr lang="sv-SE" dirty="0">
              <a:cs typeface="Arial" panose="020B0604020202020204" pitchFamily="34" charset="0"/>
            </a:endParaRPr>
          </a:p>
        </p:txBody>
      </p:sp>
      <p:pic>
        <p:nvPicPr>
          <p:cNvPr id="14" name="Platshållare för innehåll 13">
            <a:extLst>
              <a:ext uri="{FF2B5EF4-FFF2-40B4-BE49-F238E27FC236}">
                <a16:creationId xmlns:a16="http://schemas.microsoft.com/office/drawing/2014/main" id="{18D3E5BA-4FD0-A64C-A123-ACE4818BB0A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1931" y="2400976"/>
            <a:ext cx="3427413" cy="2286727"/>
          </a:xfrm>
        </p:spPr>
      </p:pic>
      <p:sp>
        <p:nvSpPr>
          <p:cNvPr id="16" name="Subtitle 2">
            <a:extLst>
              <a:ext uri="{FF2B5EF4-FFF2-40B4-BE49-F238E27FC236}">
                <a16:creationId xmlns:a16="http://schemas.microsoft.com/office/drawing/2014/main" id="{298A0F15-CBE4-9C41-9F71-3019812B89BE}"/>
              </a:ext>
            </a:extLst>
          </p:cNvPr>
          <p:cNvSpPr txBox="1">
            <a:spLocks/>
          </p:cNvSpPr>
          <p:nvPr/>
        </p:nvSpPr>
        <p:spPr>
          <a:xfrm>
            <a:off x="1060463" y="1809348"/>
            <a:ext cx="8181215" cy="343060"/>
          </a:xfrm>
          <a:prstGeom prst="rect">
            <a:avLst/>
          </a:prstGeom>
        </p:spPr>
        <p:txBody>
          <a:bodyPr/>
          <a:lstStyle>
            <a:lvl1pPr marL="222250" indent="-222250" algn="l" rtl="0" eaLnBrk="1" fontAlgn="base" hangingPunct="1">
              <a:lnSpc>
                <a:spcPct val="90000"/>
              </a:lnSpc>
              <a:spcBef>
                <a:spcPts val="1000"/>
              </a:spcBef>
              <a:spcAft>
                <a:spcPts val="200"/>
              </a:spcAft>
              <a:buClr>
                <a:schemeClr val="tx1"/>
              </a:buClr>
              <a:buFont typeface="Arial" panose="020B0604020202020204" pitchFamily="34" charset="0"/>
              <a:buChar char="•"/>
              <a:tabLst/>
              <a:defRPr sz="1800" kern="1200">
                <a:solidFill>
                  <a:schemeClr val="tx1"/>
                </a:solidFill>
                <a:latin typeface="+mn-lt"/>
                <a:ea typeface="+mn-ea"/>
                <a:cs typeface="+mn-cs"/>
              </a:defRPr>
            </a:lvl1pPr>
            <a:lvl2pPr marL="446088" indent="-223838" algn="l" rtl="0" eaLnBrk="1" fontAlgn="base" hangingPunct="1">
              <a:lnSpc>
                <a:spcPct val="90000"/>
              </a:lnSpc>
              <a:spcBef>
                <a:spcPts val="600"/>
              </a:spcBef>
              <a:spcAft>
                <a:spcPct val="0"/>
              </a:spcAft>
              <a:buFont typeface="Systemtypsnitt"/>
              <a:buChar char="–"/>
              <a:tabLst/>
              <a:defRPr sz="1600" kern="1200">
                <a:solidFill>
                  <a:schemeClr val="tx1"/>
                </a:solidFill>
                <a:latin typeface="+mn-lt"/>
                <a:ea typeface="+mn-ea"/>
                <a:cs typeface="+mn-cs"/>
              </a:defRPr>
            </a:lvl2pPr>
            <a:lvl3pPr marL="669925" indent="-223838" algn="l" rtl="0" eaLnBrk="1" fontAlgn="base" hangingPunct="1">
              <a:lnSpc>
                <a:spcPct val="90000"/>
              </a:lnSpc>
              <a:spcBef>
                <a:spcPts val="600"/>
              </a:spcBef>
              <a:spcAft>
                <a:spcPct val="0"/>
              </a:spcAft>
              <a:buFont typeface="Systemtypsnitt"/>
              <a:buChar char="&gt;"/>
              <a:tabLst/>
              <a:defRPr sz="1600" i="1" kern="1200">
                <a:solidFill>
                  <a:schemeClr val="tx1"/>
                </a:solidFill>
                <a:latin typeface="+mn-lt"/>
                <a:ea typeface="+mn-ea"/>
                <a:cs typeface="+mn-cs"/>
              </a:defRPr>
            </a:lvl3pPr>
            <a:lvl4pPr marL="846138" indent="-176213"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4pPr>
            <a:lvl5pPr marL="1112838" indent="-266700"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Bostad 2.0 – Frukostseminarium – 3 februari 2023</a:t>
            </a:r>
          </a:p>
        </p:txBody>
      </p:sp>
      <p:sp>
        <p:nvSpPr>
          <p:cNvPr id="3" name="Rubrik 2">
            <a:extLst>
              <a:ext uri="{FF2B5EF4-FFF2-40B4-BE49-F238E27FC236}">
                <a16:creationId xmlns:a16="http://schemas.microsoft.com/office/drawing/2014/main" id="{58207224-5408-9F42-AD9E-ED6DE2700011}"/>
              </a:ext>
            </a:extLst>
          </p:cNvPr>
          <p:cNvSpPr>
            <a:spLocks noGrp="1"/>
          </p:cNvSpPr>
          <p:nvPr>
            <p:ph type="title"/>
          </p:nvPr>
        </p:nvSpPr>
        <p:spPr>
          <a:xfrm>
            <a:off x="1144656" y="280935"/>
            <a:ext cx="7795063" cy="1110120"/>
          </a:xfrm>
        </p:spPr>
        <p:txBody>
          <a:bodyPr/>
          <a:lstStyle/>
          <a:p>
            <a:pPr lvl="0">
              <a:defRPr/>
            </a:pPr>
            <a:r>
              <a:rPr lang="sv-SE" sz="2800" dirty="0"/>
              <a:t>Samtal om ränteskillnadsersättning</a:t>
            </a:r>
            <a:endParaRPr lang="sv-SE" b="1" dirty="0">
              <a:solidFill>
                <a:schemeClr val="tx1"/>
              </a:solidFill>
            </a:endParaRPr>
          </a:p>
        </p:txBody>
      </p:sp>
    </p:spTree>
    <p:extLst>
      <p:ext uri="{BB962C8B-B14F-4D97-AF65-F5344CB8AC3E}">
        <p14:creationId xmlns:p14="http://schemas.microsoft.com/office/powerpoint/2010/main" val="116547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6C37332-C05A-6D4F-A99E-261FC3B9E63C}"/>
              </a:ext>
            </a:extLst>
          </p:cNvPr>
          <p:cNvPicPr>
            <a:picLocks noChangeAspect="1"/>
          </p:cNvPicPr>
          <p:nvPr/>
        </p:nvPicPr>
        <p:blipFill rotWithShape="1">
          <a:blip r:embed="rId2">
            <a:extLst>
              <a:ext uri="{28A0092B-C50C-407E-A947-70E740481C1C}">
                <a14:useLocalDpi xmlns:a14="http://schemas.microsoft.com/office/drawing/2010/main" val="0"/>
              </a:ext>
            </a:extLst>
          </a:blip>
          <a:srcRect l="31343" r="27835"/>
          <a:stretch/>
        </p:blipFill>
        <p:spPr>
          <a:xfrm>
            <a:off x="7815715" y="-38981"/>
            <a:ext cx="1449654" cy="5322530"/>
          </a:xfrm>
          <a:prstGeom prst="rect">
            <a:avLst/>
          </a:prstGeom>
        </p:spPr>
      </p:pic>
      <p:sp>
        <p:nvSpPr>
          <p:cNvPr id="2" name="Rubrik 1">
            <a:extLst>
              <a:ext uri="{FF2B5EF4-FFF2-40B4-BE49-F238E27FC236}">
                <a16:creationId xmlns:a16="http://schemas.microsoft.com/office/drawing/2014/main" id="{6DB6B753-C725-A74F-BA57-75DFA4E1C3E1}"/>
              </a:ext>
            </a:extLst>
          </p:cNvPr>
          <p:cNvSpPr>
            <a:spLocks noGrp="1"/>
          </p:cNvSpPr>
          <p:nvPr>
            <p:ph type="title"/>
          </p:nvPr>
        </p:nvSpPr>
        <p:spPr/>
        <p:txBody>
          <a:bodyPr/>
          <a:lstStyle/>
          <a:p>
            <a:r>
              <a:rPr lang="sv-SE" sz="2400" dirty="0"/>
              <a:t>Frukostseminarier – Program våren 2023</a:t>
            </a:r>
          </a:p>
        </p:txBody>
      </p:sp>
      <p:sp>
        <p:nvSpPr>
          <p:cNvPr id="5" name="Platshållare för innehåll 4">
            <a:extLst>
              <a:ext uri="{FF2B5EF4-FFF2-40B4-BE49-F238E27FC236}">
                <a16:creationId xmlns:a16="http://schemas.microsoft.com/office/drawing/2014/main" id="{3A4BCF37-2C2F-A447-82A9-BEB3793F036A}"/>
              </a:ext>
            </a:extLst>
          </p:cNvPr>
          <p:cNvSpPr>
            <a:spLocks noGrp="1"/>
          </p:cNvSpPr>
          <p:nvPr>
            <p:ph sz="quarter" idx="13"/>
          </p:nvPr>
        </p:nvSpPr>
        <p:spPr>
          <a:xfrm>
            <a:off x="888263" y="1131573"/>
            <a:ext cx="6927452" cy="3612000"/>
          </a:xfrm>
        </p:spPr>
        <p:txBody>
          <a:bodyPr/>
          <a:lstStyle/>
          <a:p>
            <a:pPr marL="0" marR="0" lvl="0" indent="0" algn="l" defTabSz="701337" rtl="0" eaLnBrk="1" fontAlgn="auto" latinLnBrk="0" hangingPunct="1">
              <a:lnSpc>
                <a:spcPct val="150000"/>
              </a:lnSpc>
              <a:spcBef>
                <a:spcPts val="0"/>
              </a:spcBef>
              <a:spcAft>
                <a:spcPts val="0"/>
              </a:spcAft>
              <a:buClrTx/>
              <a:buSzTx/>
              <a:buFontTx/>
              <a:buNone/>
              <a:tabLst/>
              <a:defRPr/>
            </a:pPr>
            <a:r>
              <a:rPr lang="en-GB" sz="1400" b="1" dirty="0">
                <a:latin typeface="+mj-lt"/>
                <a:ea typeface="Open Sans" panose="020B0606030504020204" pitchFamily="34" charset="0"/>
                <a:cs typeface="Open Sans" panose="020B0606030504020204" pitchFamily="34" charset="0"/>
              </a:rPr>
              <a:t>20 </a:t>
            </a:r>
            <a:r>
              <a:rPr lang="en-GB" sz="1400" b="1" dirty="0" err="1">
                <a:latin typeface="+mj-lt"/>
                <a:ea typeface="Open Sans" panose="020B0606030504020204" pitchFamily="34" charset="0"/>
                <a:cs typeface="Open Sans" panose="020B0606030504020204" pitchFamily="34" charset="0"/>
              </a:rPr>
              <a:t>januari</a:t>
            </a:r>
            <a:r>
              <a:rPr lang="en-GB" sz="1400" b="1" dirty="0">
                <a:latin typeface="+mj-lt"/>
                <a:ea typeface="Open Sans" panose="020B0606030504020204" pitchFamily="34" charset="0"/>
                <a:cs typeface="Open Sans" panose="020B0606030504020204" pitchFamily="34" charset="0"/>
              </a:rPr>
              <a:t>	</a:t>
            </a:r>
            <a:r>
              <a:rPr lang="sv-SE" sz="1400" dirty="0">
                <a:latin typeface="+mj-lt"/>
              </a:rPr>
              <a:t>Effektiv ålder på fastigheter</a:t>
            </a:r>
            <a:endParaRPr lang="sv-SE" sz="1400" dirty="0">
              <a:solidFill>
                <a:schemeClr val="tx1"/>
              </a:solidFill>
              <a:latin typeface="+mj-lt"/>
            </a:endParaRPr>
          </a:p>
          <a:p>
            <a:pPr marL="0" marR="0" lvl="0" indent="0" algn="l" defTabSz="701337" rtl="0" eaLnBrk="1" fontAlgn="auto" latinLnBrk="0" hangingPunct="1">
              <a:lnSpc>
                <a:spcPct val="150000"/>
              </a:lnSpc>
              <a:spcBef>
                <a:spcPts val="0"/>
              </a:spcBef>
              <a:spcAft>
                <a:spcPts val="0"/>
              </a:spcAft>
              <a:buClrTx/>
              <a:buSzTx/>
              <a:buFontTx/>
              <a:buNone/>
              <a:tabLst/>
              <a:defRPr/>
            </a:pPr>
            <a:r>
              <a:rPr lang="en-GB" sz="1400" b="1" dirty="0">
                <a:solidFill>
                  <a:schemeClr val="tx1"/>
                </a:solidFill>
                <a:latin typeface="+mj-lt"/>
                <a:ea typeface="Open Sans" panose="020B0606030504020204" pitchFamily="34" charset="0"/>
                <a:cs typeface="Open Sans" panose="020B0606030504020204" pitchFamily="34" charset="0"/>
              </a:rPr>
              <a:t>3 </a:t>
            </a:r>
            <a:r>
              <a:rPr lang="en-GB" sz="1400" b="1" dirty="0" err="1">
                <a:solidFill>
                  <a:schemeClr val="tx1"/>
                </a:solidFill>
                <a:latin typeface="+mj-lt"/>
                <a:ea typeface="Open Sans" panose="020B0606030504020204" pitchFamily="34" charset="0"/>
                <a:cs typeface="Open Sans" panose="020B0606030504020204" pitchFamily="34" charset="0"/>
              </a:rPr>
              <a:t>februari</a:t>
            </a:r>
            <a:r>
              <a:rPr lang="en-GB" sz="1400" b="1" dirty="0">
                <a:solidFill>
                  <a:schemeClr val="tx1"/>
                </a:solidFill>
                <a:latin typeface="+mj-lt"/>
                <a:ea typeface="Open Sans" panose="020B0606030504020204" pitchFamily="34" charset="0"/>
                <a:cs typeface="Open Sans" panose="020B0606030504020204" pitchFamily="34" charset="0"/>
              </a:rPr>
              <a:t>	</a:t>
            </a:r>
            <a:r>
              <a:rPr lang="sv-SE" sz="1400" b="0" i="0" u="none" strike="noStrike" kern="1200" dirty="0">
                <a:solidFill>
                  <a:schemeClr val="dk1"/>
                </a:solidFill>
                <a:effectLst/>
                <a:latin typeface="+mj-lt"/>
                <a:ea typeface="+mn-ea"/>
                <a:cs typeface="+mn-cs"/>
              </a:rPr>
              <a:t>Samtal om ränteskillnadsersättning</a:t>
            </a:r>
            <a:endParaRPr lang="sv-SE" sz="1400" kern="1200" dirty="0">
              <a:solidFill>
                <a:schemeClr val="dk1"/>
              </a:solidFill>
              <a:effectLst/>
              <a:latin typeface="+mj-lt"/>
              <a:ea typeface="+mn-ea"/>
              <a:cs typeface="+mn-cs"/>
            </a:endParaRPr>
          </a:p>
          <a:p>
            <a:pPr marL="0" marR="0" lvl="0" indent="0" algn="l" defTabSz="701337" rtl="0" eaLnBrk="1" fontAlgn="auto" latinLnBrk="0" hangingPunct="1">
              <a:lnSpc>
                <a:spcPct val="150000"/>
              </a:lnSpc>
              <a:spcBef>
                <a:spcPts val="0"/>
              </a:spcBef>
              <a:spcAft>
                <a:spcPts val="0"/>
              </a:spcAft>
              <a:buClrTx/>
              <a:buSzTx/>
              <a:buFontTx/>
              <a:buNone/>
              <a:tabLst/>
              <a:defRPr/>
            </a:pPr>
            <a:r>
              <a:rPr lang="en-GB" sz="1400" b="1" dirty="0">
                <a:solidFill>
                  <a:schemeClr val="tx1"/>
                </a:solidFill>
                <a:latin typeface="+mj-lt"/>
                <a:ea typeface="Open Sans" panose="020B0606030504020204" pitchFamily="34" charset="0"/>
                <a:cs typeface="Open Sans" panose="020B0606030504020204" pitchFamily="34" charset="0"/>
              </a:rPr>
              <a:t>17 </a:t>
            </a:r>
            <a:r>
              <a:rPr lang="en-GB" sz="1400" b="1" dirty="0" err="1">
                <a:solidFill>
                  <a:schemeClr val="tx1"/>
                </a:solidFill>
                <a:latin typeface="+mj-lt"/>
                <a:ea typeface="Open Sans" panose="020B0606030504020204" pitchFamily="34" charset="0"/>
                <a:cs typeface="Open Sans" panose="020B0606030504020204" pitchFamily="34" charset="0"/>
              </a:rPr>
              <a:t>februari</a:t>
            </a:r>
            <a:r>
              <a:rPr lang="en-GB" sz="1400" b="1" dirty="0">
                <a:solidFill>
                  <a:schemeClr val="tx1"/>
                </a:solidFill>
                <a:latin typeface="+mj-lt"/>
                <a:ea typeface="Open Sans" panose="020B0606030504020204" pitchFamily="34" charset="0"/>
                <a:cs typeface="Open Sans" panose="020B0606030504020204" pitchFamily="34" charset="0"/>
              </a:rPr>
              <a:t>	</a:t>
            </a:r>
            <a:r>
              <a:rPr lang="en-GB" sz="1400" b="0" dirty="0">
                <a:solidFill>
                  <a:schemeClr val="tx1"/>
                </a:solidFill>
                <a:latin typeface="+mn-lt"/>
                <a:ea typeface="Open Sans" panose="020B0606030504020204" pitchFamily="34" charset="0"/>
                <a:cs typeface="Open Sans" panose="020B0606030504020204" pitchFamily="34" charset="0"/>
              </a:rPr>
              <a:t>S</a:t>
            </a:r>
            <a:r>
              <a:rPr lang="sv-SE" sz="1400" b="0" i="0" u="none" strike="noStrike" kern="1200" dirty="0" err="1">
                <a:solidFill>
                  <a:schemeClr val="dk1"/>
                </a:solidFill>
                <a:effectLst/>
                <a:latin typeface="+mn-lt"/>
                <a:ea typeface="+mn-ea"/>
                <a:cs typeface="+mn-cs"/>
              </a:rPr>
              <a:t>tadsutveckling</a:t>
            </a:r>
            <a:r>
              <a:rPr lang="sv-SE" sz="1400" b="0" i="0" u="none" strike="noStrike" kern="1200" dirty="0">
                <a:solidFill>
                  <a:schemeClr val="dk1"/>
                </a:solidFill>
                <a:effectLst/>
                <a:latin typeface="+mn-lt"/>
                <a:ea typeface="+mn-ea"/>
                <a:cs typeface="+mn-cs"/>
              </a:rPr>
              <a:t> i kölvattnet av pandemin</a:t>
            </a:r>
            <a:endParaRPr lang="en-GB" sz="1400" b="1" dirty="0">
              <a:solidFill>
                <a:schemeClr val="tx1"/>
              </a:solidFill>
              <a:latin typeface="+mn-lt"/>
              <a:ea typeface="Open Sans" panose="020B0606030504020204" pitchFamily="34" charset="0"/>
              <a:cs typeface="Open Sans" panose="020B0606030504020204" pitchFamily="34" charset="0"/>
            </a:endParaRPr>
          </a:p>
          <a:p>
            <a:pPr marL="0" lvl="0" indent="0" defTabSz="701337" fontAlgn="auto">
              <a:lnSpc>
                <a:spcPct val="150000"/>
              </a:lnSpc>
              <a:spcBef>
                <a:spcPts val="0"/>
              </a:spcBef>
              <a:spcAft>
                <a:spcPts val="0"/>
              </a:spcAft>
              <a:buClrTx/>
              <a:buNone/>
              <a:defRPr/>
            </a:pPr>
            <a:r>
              <a:rPr lang="en-GB" sz="1400" b="1" dirty="0">
                <a:solidFill>
                  <a:schemeClr val="tx1"/>
                </a:solidFill>
                <a:latin typeface="+mj-lt"/>
                <a:ea typeface="Open Sans" panose="020B0606030504020204" pitchFamily="34" charset="0"/>
                <a:cs typeface="Open Sans" panose="020B0606030504020204" pitchFamily="34" charset="0"/>
              </a:rPr>
              <a:t>17 </a:t>
            </a:r>
            <a:r>
              <a:rPr lang="en-GB" sz="1400" b="1" dirty="0">
                <a:latin typeface="+mj-lt"/>
                <a:ea typeface="Open Sans" panose="020B0606030504020204" pitchFamily="34" charset="0"/>
                <a:cs typeface="Open Sans" panose="020B0606030504020204" pitchFamily="34" charset="0"/>
              </a:rPr>
              <a:t>mars		</a:t>
            </a:r>
            <a:r>
              <a:rPr lang="sv-SE" sz="1400" dirty="0">
                <a:solidFill>
                  <a:schemeClr val="tx1"/>
                </a:solidFill>
                <a:latin typeface="+mj-lt"/>
              </a:rPr>
              <a:t>Upplåtelseformer på bostadsmarknaden</a:t>
            </a:r>
            <a:endParaRPr lang="sv-SE" sz="1400" i="0" kern="1200" dirty="0">
              <a:solidFill>
                <a:schemeClr val="dk1"/>
              </a:solidFill>
              <a:effectLst/>
              <a:latin typeface="+mj-lt"/>
              <a:ea typeface="+mn-ea"/>
              <a:cs typeface="+mn-cs"/>
            </a:endParaRPr>
          </a:p>
          <a:p>
            <a:pPr marL="0" marR="0" lvl="0" indent="0" algn="l" defTabSz="701337" rtl="0" eaLnBrk="1" fontAlgn="auto" latinLnBrk="0" hangingPunct="1">
              <a:lnSpc>
                <a:spcPct val="150000"/>
              </a:lnSpc>
              <a:spcBef>
                <a:spcPts val="0"/>
              </a:spcBef>
              <a:spcAft>
                <a:spcPts val="0"/>
              </a:spcAft>
              <a:buClrTx/>
              <a:buSzTx/>
              <a:buFontTx/>
              <a:buNone/>
              <a:tabLst/>
              <a:defRPr/>
            </a:pPr>
            <a:r>
              <a:rPr lang="en-GB" sz="1400" b="1" dirty="0">
                <a:solidFill>
                  <a:schemeClr val="tx1"/>
                </a:solidFill>
                <a:latin typeface="+mj-lt"/>
                <a:ea typeface="Open Sans" panose="020B0606030504020204" pitchFamily="34" charset="0"/>
                <a:cs typeface="Open Sans" panose="020B0606030504020204" pitchFamily="34" charset="0"/>
              </a:rPr>
              <a:t>31 mars		</a:t>
            </a:r>
            <a:r>
              <a:rPr lang="en-GB" sz="1400" b="0" dirty="0">
                <a:solidFill>
                  <a:schemeClr val="tx1"/>
                </a:solidFill>
                <a:latin typeface="+mj-lt"/>
                <a:ea typeface="Open Sans" panose="020B0606030504020204" pitchFamily="34" charset="0"/>
                <a:cs typeface="Open Sans" panose="020B0606030504020204" pitchFamily="34" charset="0"/>
              </a:rPr>
              <a:t>Processer för </a:t>
            </a:r>
            <a:r>
              <a:rPr lang="en-GB" sz="1400" b="0" dirty="0" err="1">
                <a:solidFill>
                  <a:schemeClr val="tx1"/>
                </a:solidFill>
                <a:latin typeface="+mj-lt"/>
                <a:ea typeface="Open Sans" panose="020B0606030504020204" pitchFamily="34" charset="0"/>
                <a:cs typeface="Open Sans" panose="020B0606030504020204" pitchFamily="34" charset="0"/>
              </a:rPr>
              <a:t>medborgarinflytande</a:t>
            </a:r>
            <a:endParaRPr lang="sv-SE" sz="1400" kern="1200" dirty="0">
              <a:solidFill>
                <a:schemeClr val="dk1"/>
              </a:solidFill>
              <a:effectLst/>
              <a:latin typeface="+mj-lt"/>
              <a:ea typeface="+mn-ea"/>
              <a:cs typeface="+mn-cs"/>
            </a:endParaRPr>
          </a:p>
          <a:p>
            <a:pPr marL="0" marR="0" lvl="0" indent="0" algn="l" defTabSz="701337" rtl="0" eaLnBrk="1" fontAlgn="auto" latinLnBrk="0" hangingPunct="1">
              <a:lnSpc>
                <a:spcPct val="150000"/>
              </a:lnSpc>
              <a:spcBef>
                <a:spcPts val="0"/>
              </a:spcBef>
              <a:spcAft>
                <a:spcPts val="0"/>
              </a:spcAft>
              <a:buClrTx/>
              <a:buSzTx/>
              <a:buFontTx/>
              <a:buNone/>
              <a:tabLst/>
              <a:defRPr/>
            </a:pPr>
            <a:r>
              <a:rPr lang="en-GB" sz="1400" b="1" dirty="0">
                <a:solidFill>
                  <a:schemeClr val="tx1"/>
                </a:solidFill>
                <a:latin typeface="+mj-lt"/>
                <a:ea typeface="Open Sans" panose="020B0606030504020204" pitchFamily="34" charset="0"/>
                <a:cs typeface="Open Sans" panose="020B0606030504020204" pitchFamily="34" charset="0"/>
              </a:rPr>
              <a:t>14 </a:t>
            </a:r>
            <a:r>
              <a:rPr lang="en-GB" sz="1400" b="1" dirty="0" err="1">
                <a:solidFill>
                  <a:schemeClr val="tx1"/>
                </a:solidFill>
                <a:latin typeface="+mj-lt"/>
                <a:ea typeface="Open Sans" panose="020B0606030504020204" pitchFamily="34" charset="0"/>
                <a:cs typeface="Open Sans" panose="020B0606030504020204" pitchFamily="34" charset="0"/>
              </a:rPr>
              <a:t>april</a:t>
            </a:r>
            <a:r>
              <a:rPr lang="sv-SE" sz="1400" b="1" dirty="0">
                <a:solidFill>
                  <a:schemeClr val="tx1"/>
                </a:solidFill>
                <a:latin typeface="+mj-lt"/>
                <a:ea typeface="Open Sans" panose="020B0606030504020204" pitchFamily="34" charset="0"/>
                <a:cs typeface="Open Sans" panose="020B0606030504020204" pitchFamily="34" charset="0"/>
              </a:rPr>
              <a:t>		</a:t>
            </a:r>
            <a:r>
              <a:rPr lang="sv-SE" sz="1400" dirty="0">
                <a:effectLst/>
                <a:latin typeface="+mj-lt"/>
                <a:ea typeface="Calibri" panose="020F0502020204030204" pitchFamily="34" charset="0"/>
              </a:rPr>
              <a:t>Hållbar förvaltning av bostäder</a:t>
            </a:r>
            <a:r>
              <a:rPr lang="sv-SE" sz="1400" dirty="0">
                <a:effectLst/>
                <a:latin typeface="+mj-lt"/>
              </a:rPr>
              <a:t> </a:t>
            </a:r>
          </a:p>
          <a:p>
            <a:pPr marL="0" marR="0" lvl="0" indent="0" algn="l" defTabSz="701337" rtl="0" eaLnBrk="1" fontAlgn="auto" latinLnBrk="0" hangingPunct="1">
              <a:lnSpc>
                <a:spcPct val="150000"/>
              </a:lnSpc>
              <a:spcBef>
                <a:spcPts val="0"/>
              </a:spcBef>
              <a:spcAft>
                <a:spcPts val="0"/>
              </a:spcAft>
              <a:buClrTx/>
              <a:buSzTx/>
              <a:buFontTx/>
              <a:buNone/>
              <a:tabLst/>
              <a:defRPr/>
            </a:pPr>
            <a:r>
              <a:rPr lang="en-GB" sz="1400" b="1" dirty="0">
                <a:latin typeface="+mj-lt"/>
                <a:ea typeface="Open Sans" panose="020B0606030504020204" pitchFamily="34" charset="0"/>
                <a:cs typeface="Open Sans" panose="020B0606030504020204" pitchFamily="34" charset="0"/>
              </a:rPr>
              <a:t>28 </a:t>
            </a:r>
            <a:r>
              <a:rPr lang="en-GB" sz="1400" b="1" dirty="0" err="1">
                <a:latin typeface="+mj-lt"/>
                <a:ea typeface="Open Sans" panose="020B0606030504020204" pitchFamily="34" charset="0"/>
                <a:cs typeface="Open Sans" panose="020B0606030504020204" pitchFamily="34" charset="0"/>
              </a:rPr>
              <a:t>april</a:t>
            </a:r>
            <a:r>
              <a:rPr lang="sv-SE" sz="1400" b="1" dirty="0">
                <a:latin typeface="+mj-lt"/>
                <a:ea typeface="Open Sans" panose="020B0606030504020204" pitchFamily="34" charset="0"/>
                <a:cs typeface="Open Sans" panose="020B0606030504020204" pitchFamily="34" charset="0"/>
              </a:rPr>
              <a:t>		</a:t>
            </a:r>
            <a:r>
              <a:rPr lang="sv-SE" sz="1400" b="0" i="0" u="none" strike="noStrike" kern="1200" dirty="0">
                <a:solidFill>
                  <a:schemeClr val="dk1"/>
                </a:solidFill>
                <a:effectLst/>
                <a:latin typeface="+mj-lt"/>
                <a:ea typeface="+mn-ea"/>
                <a:cs typeface="+mn-cs"/>
              </a:rPr>
              <a:t>Strategier för energieffektivisering av byggnader och att mäta </a:t>
            </a:r>
            <a:r>
              <a:rPr lang="sv-SE" sz="1400" dirty="0">
                <a:solidFill>
                  <a:schemeClr val="dk1"/>
                </a:solidFill>
                <a:latin typeface="+mj-lt"/>
              </a:rPr>
              <a:t>			</a:t>
            </a:r>
            <a:r>
              <a:rPr lang="sv-SE" sz="1400" b="0" i="0" u="none" strike="noStrike" kern="1200" dirty="0">
                <a:solidFill>
                  <a:schemeClr val="dk1"/>
                </a:solidFill>
                <a:effectLst/>
                <a:latin typeface="+mj-lt"/>
                <a:ea typeface="+mn-ea"/>
                <a:cs typeface="+mn-cs"/>
              </a:rPr>
              <a:t>potential för förbättring av en byggnad</a:t>
            </a:r>
          </a:p>
          <a:p>
            <a:pPr marL="0" marR="0" lvl="0" indent="0" algn="l" defTabSz="701337" rtl="0" eaLnBrk="1" fontAlgn="auto" latinLnBrk="0" hangingPunct="1">
              <a:lnSpc>
                <a:spcPct val="150000"/>
              </a:lnSpc>
              <a:spcBef>
                <a:spcPts val="0"/>
              </a:spcBef>
              <a:spcAft>
                <a:spcPts val="0"/>
              </a:spcAft>
              <a:buClrTx/>
              <a:buSzTx/>
              <a:buFontTx/>
              <a:buNone/>
              <a:tabLst/>
              <a:defRPr/>
            </a:pPr>
            <a:r>
              <a:rPr lang="en-GB" sz="1400" b="1" dirty="0">
                <a:latin typeface="+mj-lt"/>
                <a:ea typeface="Open Sans" panose="020B0606030504020204" pitchFamily="34" charset="0"/>
                <a:cs typeface="Open Sans" panose="020B0606030504020204" pitchFamily="34" charset="0"/>
              </a:rPr>
              <a:t>12 </a:t>
            </a:r>
            <a:r>
              <a:rPr lang="en-GB" sz="1400" b="1" dirty="0" err="1">
                <a:latin typeface="+mj-lt"/>
                <a:ea typeface="Open Sans" panose="020B0606030504020204" pitchFamily="34" charset="0"/>
                <a:cs typeface="Open Sans" panose="020B0606030504020204" pitchFamily="34" charset="0"/>
              </a:rPr>
              <a:t>maj</a:t>
            </a:r>
            <a:r>
              <a:rPr lang="sv-SE" sz="1400" b="1" dirty="0">
                <a:latin typeface="+mj-lt"/>
                <a:ea typeface="Open Sans" panose="020B0606030504020204" pitchFamily="34" charset="0"/>
                <a:cs typeface="Open Sans" panose="020B0606030504020204" pitchFamily="34" charset="0"/>
              </a:rPr>
              <a:t>		</a:t>
            </a:r>
            <a:r>
              <a:rPr lang="sv-SE" sz="1400" b="0" i="0" u="none" strike="noStrike" kern="1200" dirty="0">
                <a:solidFill>
                  <a:schemeClr val="dk1"/>
                </a:solidFill>
                <a:effectLst/>
                <a:latin typeface="+mj-lt"/>
                <a:ea typeface="+mn-ea"/>
                <a:cs typeface="+mn-cs"/>
              </a:rPr>
              <a:t>Allmännyttan under lupp</a:t>
            </a:r>
          </a:p>
          <a:p>
            <a:pPr marL="0" marR="0" lvl="0" indent="0" algn="l" defTabSz="701337" rtl="0" eaLnBrk="1" fontAlgn="auto" latinLnBrk="0" hangingPunct="1">
              <a:lnSpc>
                <a:spcPct val="150000"/>
              </a:lnSpc>
              <a:spcBef>
                <a:spcPts val="0"/>
              </a:spcBef>
              <a:spcAft>
                <a:spcPts val="0"/>
              </a:spcAft>
              <a:buClrTx/>
              <a:buSzTx/>
              <a:buFontTx/>
              <a:buNone/>
              <a:tabLst/>
              <a:defRPr/>
            </a:pPr>
            <a:r>
              <a:rPr lang="en-GB" sz="1400" b="1" dirty="0">
                <a:latin typeface="+mj-lt"/>
                <a:ea typeface="Open Sans" panose="020B0606030504020204" pitchFamily="34" charset="0"/>
                <a:cs typeface="Open Sans" panose="020B0606030504020204" pitchFamily="34" charset="0"/>
              </a:rPr>
              <a:t>26 </a:t>
            </a:r>
            <a:r>
              <a:rPr lang="en-GB" sz="1400" b="1" dirty="0" err="1">
                <a:latin typeface="+mj-lt"/>
                <a:ea typeface="Open Sans" panose="020B0606030504020204" pitchFamily="34" charset="0"/>
                <a:cs typeface="Open Sans" panose="020B0606030504020204" pitchFamily="34" charset="0"/>
              </a:rPr>
              <a:t>maj</a:t>
            </a:r>
            <a:r>
              <a:rPr lang="en-GB" sz="1400" b="1" dirty="0">
                <a:latin typeface="+mj-lt"/>
                <a:ea typeface="Open Sans" panose="020B0606030504020204" pitchFamily="34" charset="0"/>
                <a:cs typeface="Open Sans" panose="020B0606030504020204" pitchFamily="34" charset="0"/>
              </a:rPr>
              <a:t>                 </a:t>
            </a:r>
            <a:r>
              <a:rPr lang="sv-SE" sz="1400" kern="1200" dirty="0">
                <a:solidFill>
                  <a:schemeClr val="dk1"/>
                </a:solidFill>
                <a:effectLst/>
                <a:latin typeface="+mj-lt"/>
                <a:ea typeface="+mn-ea"/>
                <a:cs typeface="+mn-cs"/>
              </a:rPr>
              <a:t>Hundar i staden: var bor de och vilken betydelse har närhet </a:t>
            </a:r>
          </a:p>
          <a:p>
            <a:pPr marL="0" marR="0" lvl="0" indent="0" algn="l" defTabSz="701337" rtl="0" eaLnBrk="1" fontAlgn="auto" latinLnBrk="0" hangingPunct="1">
              <a:lnSpc>
                <a:spcPct val="150000"/>
              </a:lnSpc>
              <a:spcBef>
                <a:spcPts val="0"/>
              </a:spcBef>
              <a:spcAft>
                <a:spcPts val="0"/>
              </a:spcAft>
              <a:buClrTx/>
              <a:buSzTx/>
              <a:buFontTx/>
              <a:buNone/>
              <a:tabLst/>
              <a:defRPr/>
            </a:pPr>
            <a:r>
              <a:rPr lang="sv-SE" sz="1400" dirty="0">
                <a:solidFill>
                  <a:schemeClr val="dk1"/>
                </a:solidFill>
                <a:latin typeface="+mj-lt"/>
              </a:rPr>
              <a:t>		</a:t>
            </a:r>
            <a:r>
              <a:rPr lang="sv-SE" sz="1400" kern="1200" dirty="0">
                <a:solidFill>
                  <a:schemeClr val="dk1"/>
                </a:solidFill>
                <a:effectLst/>
                <a:latin typeface="+mj-lt"/>
                <a:ea typeface="+mn-ea"/>
                <a:cs typeface="+mn-cs"/>
              </a:rPr>
              <a:t>till grönområden?</a:t>
            </a:r>
            <a:r>
              <a:rPr lang="sv-SE" sz="1400" dirty="0">
                <a:effectLst/>
                <a:latin typeface="+mj-lt"/>
              </a:rPr>
              <a:t> </a:t>
            </a:r>
            <a:endParaRPr lang="sv-SE" sz="1400" dirty="0">
              <a:latin typeface="+mj-lt"/>
            </a:endParaRPr>
          </a:p>
        </p:txBody>
      </p:sp>
      <p:sp>
        <p:nvSpPr>
          <p:cNvPr id="3" name="textruta 2">
            <a:extLst>
              <a:ext uri="{FF2B5EF4-FFF2-40B4-BE49-F238E27FC236}">
                <a16:creationId xmlns:a16="http://schemas.microsoft.com/office/drawing/2014/main" id="{A8017490-2C21-E21A-0A28-F2669DEE0FFC}"/>
              </a:ext>
            </a:extLst>
          </p:cNvPr>
          <p:cNvSpPr txBox="1"/>
          <p:nvPr/>
        </p:nvSpPr>
        <p:spPr>
          <a:xfrm>
            <a:off x="301557" y="3346315"/>
            <a:ext cx="184731" cy="369332"/>
          </a:xfrm>
          <a:prstGeom prst="rect">
            <a:avLst/>
          </a:prstGeom>
          <a:noFill/>
        </p:spPr>
        <p:txBody>
          <a:bodyPr wrap="none" rtlCol="0">
            <a:spAutoFit/>
          </a:bodyPr>
          <a:lstStyle/>
          <a:p>
            <a:endParaRPr lang="sv-SE"/>
          </a:p>
        </p:txBody>
      </p:sp>
    </p:spTree>
    <p:extLst>
      <p:ext uri="{BB962C8B-B14F-4D97-AF65-F5344CB8AC3E}">
        <p14:creationId xmlns:p14="http://schemas.microsoft.com/office/powerpoint/2010/main" val="83880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99A9E3-1DA9-7A40-BC1D-8BE0D8F7BA68}"/>
              </a:ext>
            </a:extLst>
          </p:cNvPr>
          <p:cNvSpPr>
            <a:spLocks noGrp="1"/>
          </p:cNvSpPr>
          <p:nvPr>
            <p:ph type="title"/>
          </p:nvPr>
        </p:nvSpPr>
        <p:spPr>
          <a:xfrm>
            <a:off x="1279526" y="461836"/>
            <a:ext cx="5101820" cy="673874"/>
          </a:xfrm>
        </p:spPr>
        <p:txBody>
          <a:bodyPr/>
          <a:lstStyle/>
          <a:p>
            <a:r>
              <a:rPr lang="sv-SE" dirty="0"/>
              <a:t>Initiativtagare till Bostad 2.0</a:t>
            </a:r>
          </a:p>
        </p:txBody>
      </p:sp>
      <p:sp>
        <p:nvSpPr>
          <p:cNvPr id="5" name="Platshållare för innehåll 4">
            <a:extLst>
              <a:ext uri="{FF2B5EF4-FFF2-40B4-BE49-F238E27FC236}">
                <a16:creationId xmlns:a16="http://schemas.microsoft.com/office/drawing/2014/main" id="{BC9F00FF-E6EB-4942-BA91-F126C60BE418}"/>
              </a:ext>
            </a:extLst>
          </p:cNvPr>
          <p:cNvSpPr>
            <a:spLocks noGrp="1"/>
          </p:cNvSpPr>
          <p:nvPr>
            <p:ph sz="quarter" idx="13"/>
          </p:nvPr>
        </p:nvSpPr>
        <p:spPr>
          <a:xfrm>
            <a:off x="1279525" y="1410076"/>
            <a:ext cx="3427344" cy="5143500"/>
          </a:xfrm>
        </p:spPr>
        <p:txBody>
          <a:bodyPr/>
          <a:lstStyle/>
          <a:p>
            <a:r>
              <a:rPr lang="sv-SE" dirty="0"/>
              <a:t>Stockholms Stadshus</a:t>
            </a:r>
          </a:p>
          <a:p>
            <a:r>
              <a:rPr lang="sv-SE" dirty="0"/>
              <a:t>SKB</a:t>
            </a:r>
          </a:p>
          <a:p>
            <a:r>
              <a:rPr lang="sv-SE" dirty="0"/>
              <a:t>JM</a:t>
            </a:r>
          </a:p>
          <a:p>
            <a:r>
              <a:rPr lang="sv-SE" dirty="0"/>
              <a:t>OBOS</a:t>
            </a:r>
          </a:p>
          <a:p>
            <a:r>
              <a:rPr lang="sv-SE" dirty="0"/>
              <a:t>Stockholms studentbostäder</a:t>
            </a:r>
          </a:p>
          <a:p>
            <a:r>
              <a:rPr lang="sv-SE" dirty="0"/>
              <a:t>LE Lundbergföretagen</a:t>
            </a:r>
          </a:p>
          <a:p>
            <a:r>
              <a:rPr lang="sv-SE" dirty="0"/>
              <a:t>Svensk Mäklarstatistik</a:t>
            </a:r>
          </a:p>
          <a:p>
            <a:r>
              <a:rPr lang="sv-SE" dirty="0"/>
              <a:t>SABO</a:t>
            </a:r>
          </a:p>
          <a:p>
            <a:r>
              <a:rPr lang="sv-SE" dirty="0"/>
              <a:t>Helsingborgshem </a:t>
            </a:r>
          </a:p>
          <a:p>
            <a:r>
              <a:rPr lang="sv-SE" dirty="0"/>
              <a:t>Wallenstam </a:t>
            </a:r>
          </a:p>
        </p:txBody>
      </p:sp>
      <p:sp>
        <p:nvSpPr>
          <p:cNvPr id="6" name="Platshållare för innehåll 5">
            <a:extLst>
              <a:ext uri="{FF2B5EF4-FFF2-40B4-BE49-F238E27FC236}">
                <a16:creationId xmlns:a16="http://schemas.microsoft.com/office/drawing/2014/main" id="{4CFD2D2C-D658-E041-891B-18738FDB6415}"/>
              </a:ext>
            </a:extLst>
          </p:cNvPr>
          <p:cNvSpPr>
            <a:spLocks noGrp="1"/>
          </p:cNvSpPr>
          <p:nvPr>
            <p:ph sz="quarter" idx="14"/>
          </p:nvPr>
        </p:nvSpPr>
        <p:spPr>
          <a:xfrm>
            <a:off x="4161951" y="1410077"/>
            <a:ext cx="3427341" cy="2874366"/>
          </a:xfrm>
        </p:spPr>
        <p:txBody>
          <a:bodyPr/>
          <a:lstStyle/>
          <a:p>
            <a:r>
              <a:rPr lang="sv-SE" dirty="0"/>
              <a:t>Einar Mattsson</a:t>
            </a:r>
          </a:p>
          <a:p>
            <a:r>
              <a:rPr lang="sv-SE" dirty="0"/>
              <a:t>NCC</a:t>
            </a:r>
          </a:p>
          <a:p>
            <a:r>
              <a:rPr lang="sv-SE" dirty="0" err="1"/>
              <a:t>Veidekke</a:t>
            </a:r>
            <a:endParaRPr lang="sv-SE" dirty="0"/>
          </a:p>
          <a:p>
            <a:r>
              <a:rPr lang="sv-SE" dirty="0"/>
              <a:t>BI</a:t>
            </a:r>
          </a:p>
          <a:p>
            <a:r>
              <a:rPr lang="sv-SE" dirty="0" err="1"/>
              <a:t>Willhem</a:t>
            </a:r>
            <a:endParaRPr lang="sv-SE" dirty="0"/>
          </a:p>
          <a:p>
            <a:r>
              <a:rPr lang="sv-SE" dirty="0" err="1"/>
              <a:t>Rikshem</a:t>
            </a:r>
            <a:endParaRPr lang="sv-SE" dirty="0"/>
          </a:p>
          <a:p>
            <a:r>
              <a:rPr lang="sv-SE" dirty="0"/>
              <a:t>HSB</a:t>
            </a:r>
          </a:p>
          <a:p>
            <a:r>
              <a:rPr lang="sv-SE" dirty="0"/>
              <a:t>Hyresgästföreningen</a:t>
            </a:r>
          </a:p>
          <a:p>
            <a:r>
              <a:rPr lang="sv-SE" dirty="0"/>
              <a:t>Skanska</a:t>
            </a:r>
          </a:p>
          <a:p>
            <a:r>
              <a:rPr lang="sv-SE" dirty="0"/>
              <a:t>Fastighetsägarna</a:t>
            </a:r>
          </a:p>
          <a:p>
            <a:pPr marL="0" indent="0">
              <a:buNone/>
            </a:pPr>
            <a:endParaRPr lang="sv-SE" dirty="0"/>
          </a:p>
          <a:p>
            <a:endParaRPr lang="sv-SE" dirty="0"/>
          </a:p>
        </p:txBody>
      </p:sp>
      <p:pic>
        <p:nvPicPr>
          <p:cNvPr id="4" name="Bildobjekt 3">
            <a:extLst>
              <a:ext uri="{FF2B5EF4-FFF2-40B4-BE49-F238E27FC236}">
                <a16:creationId xmlns:a16="http://schemas.microsoft.com/office/drawing/2014/main" id="{6A311839-BAB4-4BA4-6B7F-AF924ABA68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138" r="45589"/>
          <a:stretch/>
        </p:blipFill>
        <p:spPr>
          <a:xfrm>
            <a:off x="6580423" y="0"/>
            <a:ext cx="2568102" cy="5143500"/>
          </a:xfrm>
          <a:prstGeom prst="rect">
            <a:avLst/>
          </a:prstGeom>
        </p:spPr>
      </p:pic>
    </p:spTree>
    <p:extLst>
      <p:ext uri="{BB962C8B-B14F-4D97-AF65-F5344CB8AC3E}">
        <p14:creationId xmlns:p14="http://schemas.microsoft.com/office/powerpoint/2010/main" val="55039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4109" y="-215018"/>
            <a:ext cx="8139166" cy="4360296"/>
          </a:xfrm>
          <a:prstGeom prst="rect">
            <a:avLst/>
          </a:prstGeom>
        </p:spPr>
        <p:txBody>
          <a:bodyPr wrap="square">
            <a:spAutoFit/>
          </a:bodyPr>
          <a:lstStyle/>
          <a:p>
            <a:pPr>
              <a:lnSpc>
                <a:spcPct val="107000"/>
              </a:lnSpc>
              <a:spcAft>
                <a:spcPts val="800"/>
              </a:spcAft>
            </a:pPr>
            <a:endParaRPr lang="sv-SE" dirty="0" smtClean="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ts val="3000"/>
              </a:lnSpc>
            </a:pPr>
            <a:r>
              <a:rPr lang="sv-SE" dirty="0" smtClean="0">
                <a:latin typeface="Calibri" panose="020F0502020204030204" pitchFamily="34" charset="0"/>
                <a:ea typeface="Calibri" panose="020F0502020204030204" pitchFamily="34" charset="0"/>
                <a:cs typeface="Times New Roman" panose="02020603050405020304" pitchFamily="18" charset="0"/>
              </a:rPr>
              <a:t>			</a:t>
            </a:r>
            <a:r>
              <a:rPr lang="sv-SE" sz="2600" b="1" dirty="0">
                <a:latin typeface="+mj-lt"/>
                <a:ea typeface="+mj-ea"/>
                <a:cs typeface="+mj-cs"/>
              </a:rPr>
              <a:t>Kort historik</a:t>
            </a:r>
            <a:endParaRPr lang="sv-SE" sz="2600" b="1" dirty="0">
              <a:latin typeface="+mj-lt"/>
              <a:ea typeface="+mj-ea"/>
              <a:cs typeface="+mj-cs"/>
            </a:endParaRPr>
          </a:p>
          <a:p>
            <a:pPr>
              <a:lnSpc>
                <a:spcPct val="107000"/>
              </a:lnSpc>
              <a:spcAft>
                <a:spcPts val="800"/>
              </a:spcAft>
            </a:pPr>
            <a:endParaRPr lang="sv-SE" sz="1400" dirty="0" smtClean="0">
              <a:latin typeface="+mn-lt"/>
            </a:endParaRPr>
          </a:p>
          <a:p>
            <a:pPr>
              <a:lnSpc>
                <a:spcPct val="107000"/>
              </a:lnSpc>
              <a:spcAft>
                <a:spcPts val="800"/>
              </a:spcAft>
            </a:pPr>
            <a:endParaRPr lang="sv-SE" sz="1400" dirty="0">
              <a:latin typeface="+mn-lt"/>
            </a:endParaRPr>
          </a:p>
          <a:p>
            <a:pPr marL="285750" indent="-285750">
              <a:lnSpc>
                <a:spcPct val="107000"/>
              </a:lnSpc>
              <a:spcAft>
                <a:spcPts val="800"/>
              </a:spcAft>
              <a:buFont typeface="Arial" panose="020B0604020202020204" pitchFamily="34" charset="0"/>
              <a:buChar char="•"/>
            </a:pPr>
            <a:r>
              <a:rPr lang="sv-SE" sz="1400" dirty="0" smtClean="0">
                <a:latin typeface="+mn-lt"/>
              </a:rPr>
              <a:t>2011 </a:t>
            </a:r>
            <a:r>
              <a:rPr lang="sv-SE" sz="1400" dirty="0">
                <a:latin typeface="+mn-lt"/>
              </a:rPr>
              <a:t>Här påbörjas arbetet med intervjuer och jämförelser mellan olika länder. </a:t>
            </a:r>
            <a:r>
              <a:rPr lang="sv-SE" sz="1400" dirty="0">
                <a:latin typeface="+mn-lt"/>
              </a:rPr>
              <a:t>Avsaknad av intresse från både banker och tillsynsmyndighet.</a:t>
            </a:r>
          </a:p>
          <a:p>
            <a:pPr marL="285750" indent="-285750">
              <a:lnSpc>
                <a:spcPct val="107000"/>
              </a:lnSpc>
              <a:spcAft>
                <a:spcPts val="800"/>
              </a:spcAft>
              <a:buFont typeface="Arial" panose="020B0604020202020204" pitchFamily="34" charset="0"/>
              <a:buChar char="•"/>
            </a:pPr>
            <a:r>
              <a:rPr lang="sv-SE" sz="1400" dirty="0">
                <a:latin typeface="+mn-lt"/>
              </a:rPr>
              <a:t>2011 Första artikeln i media och begreppet ”ränteskillnadsersättning” skapas. Nu skapas ett intresse. Journalister hör av sig. Inbjudan till finansdepartementet för ett föredrag. </a:t>
            </a:r>
          </a:p>
          <a:p>
            <a:pPr marL="285750" indent="-285750">
              <a:lnSpc>
                <a:spcPct val="107000"/>
              </a:lnSpc>
              <a:spcAft>
                <a:spcPts val="800"/>
              </a:spcAft>
              <a:buFont typeface="Arial" panose="020B0604020202020204" pitchFamily="34" charset="0"/>
              <a:buChar char="•"/>
            </a:pPr>
            <a:r>
              <a:rPr lang="sv-SE" sz="1400" dirty="0">
                <a:latin typeface="+mn-lt"/>
              </a:rPr>
              <a:t>2012 Juristen Bertil Bengtsson uppdrag att utreda. Föreslår pålägg 1,5% samt bostadsobligationen ska användas. Förslaget på 1,5% får ej gehör. </a:t>
            </a:r>
          </a:p>
          <a:p>
            <a:pPr marL="285750" indent="-285750">
              <a:lnSpc>
                <a:spcPct val="107000"/>
              </a:lnSpc>
              <a:spcAft>
                <a:spcPts val="800"/>
              </a:spcAft>
              <a:buFont typeface="Arial" panose="020B0604020202020204" pitchFamily="34" charset="0"/>
              <a:buChar char="•"/>
            </a:pPr>
            <a:r>
              <a:rPr lang="sv-SE" sz="1400" dirty="0">
                <a:latin typeface="+mn-lt"/>
              </a:rPr>
              <a:t>2012-2019 Medverkar under tiden i ett antal artiklar och </a:t>
            </a:r>
            <a:r>
              <a:rPr lang="sv-SE" sz="1400" dirty="0">
                <a:latin typeface="+mn-lt"/>
              </a:rPr>
              <a:t>”</a:t>
            </a:r>
            <a:r>
              <a:rPr lang="sv-SE" sz="1400" dirty="0" err="1">
                <a:latin typeface="+mn-lt"/>
              </a:rPr>
              <a:t>poddar</a:t>
            </a:r>
            <a:r>
              <a:rPr lang="sv-SE" sz="1400" dirty="0">
                <a:latin typeface="+mn-lt"/>
              </a:rPr>
              <a:t>”. </a:t>
            </a:r>
            <a:r>
              <a:rPr lang="sv-SE" sz="1400" dirty="0">
                <a:latin typeface="+mn-lt"/>
              </a:rPr>
              <a:t>Fokus på symmetri.</a:t>
            </a:r>
          </a:p>
          <a:p>
            <a:pPr marL="285750" indent="-285750">
              <a:lnSpc>
                <a:spcPct val="107000"/>
              </a:lnSpc>
              <a:spcAft>
                <a:spcPts val="800"/>
              </a:spcAft>
              <a:buFont typeface="Arial" panose="020B0604020202020204" pitchFamily="34" charset="0"/>
              <a:buChar char="•"/>
            </a:pPr>
            <a:r>
              <a:rPr lang="sv-SE" sz="1400" dirty="0">
                <a:latin typeface="+mn-lt"/>
              </a:rPr>
              <a:t>2021 skickar Finansinspektionen in ett förslag om att utreda denna beräkningsmodell. Uppdraget tillkommer </a:t>
            </a:r>
          </a:p>
          <a:p>
            <a:pPr marL="285750" indent="-285750">
              <a:lnSpc>
                <a:spcPct val="107000"/>
              </a:lnSpc>
              <a:spcAft>
                <a:spcPts val="800"/>
              </a:spcAft>
              <a:buFont typeface="Arial" panose="020B0604020202020204" pitchFamily="34" charset="0"/>
              <a:buChar char="•"/>
            </a:pPr>
            <a:r>
              <a:rPr lang="sv-SE" sz="1400" dirty="0">
                <a:latin typeface="+mn-lt"/>
              </a:rPr>
              <a:t>2022-08-29 (Fi2022/02502) redovisas i september 2023. </a:t>
            </a:r>
          </a:p>
        </p:txBody>
      </p:sp>
    </p:spTree>
    <p:extLst>
      <p:ext uri="{BB962C8B-B14F-4D97-AF65-F5344CB8AC3E}">
        <p14:creationId xmlns:p14="http://schemas.microsoft.com/office/powerpoint/2010/main" val="411979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		</a:t>
            </a:r>
            <a:r>
              <a:rPr lang="sv-SE" sz="2000" dirty="0" smtClean="0"/>
              <a:t>Beräkning av Ränteskillnadsersättning</a:t>
            </a:r>
            <a:endParaRPr lang="sv-SE" sz="2000" dirty="0"/>
          </a:p>
        </p:txBody>
      </p:sp>
      <p:sp>
        <p:nvSpPr>
          <p:cNvPr id="3" name="Content Placeholder 2"/>
          <p:cNvSpPr>
            <a:spLocks noGrp="1"/>
          </p:cNvSpPr>
          <p:nvPr>
            <p:ph sz="quarter" idx="13"/>
          </p:nvPr>
        </p:nvSpPr>
        <p:spPr>
          <a:xfrm>
            <a:off x="1061999" y="1116000"/>
            <a:ext cx="7710211" cy="3781438"/>
          </a:xfrm>
        </p:spPr>
        <p:txBody>
          <a:bodyPr/>
          <a:lstStyle/>
          <a:p>
            <a:r>
              <a:rPr lang="sv-SE" dirty="0" smtClean="0"/>
              <a:t>Bolåneräntan 4%</a:t>
            </a:r>
          </a:p>
          <a:p>
            <a:endParaRPr lang="sv-SE" dirty="0" smtClean="0"/>
          </a:p>
          <a:p>
            <a:r>
              <a:rPr lang="sv-SE" dirty="0" smtClean="0"/>
              <a:t>Bolånebelopp 5.000.000 kr</a:t>
            </a:r>
          </a:p>
          <a:p>
            <a:endParaRPr lang="sv-SE" dirty="0" smtClean="0"/>
          </a:p>
          <a:p>
            <a:r>
              <a:rPr lang="sv-SE" dirty="0" smtClean="0"/>
              <a:t>Bolån 5 år</a:t>
            </a:r>
          </a:p>
          <a:p>
            <a:endParaRPr lang="sv-SE" dirty="0" smtClean="0"/>
          </a:p>
          <a:p>
            <a:r>
              <a:rPr lang="sv-SE" dirty="0" smtClean="0"/>
              <a:t>Förtida</a:t>
            </a:r>
            <a:r>
              <a:rPr lang="sv-SE" dirty="0" smtClean="0"/>
              <a:t> lösen efter år 2 år, bostadsobligationen då 1%</a:t>
            </a:r>
          </a:p>
          <a:p>
            <a:pPr marL="0" indent="0">
              <a:buNone/>
            </a:pPr>
            <a:endParaRPr lang="sv-SE" dirty="0"/>
          </a:p>
          <a:p>
            <a:r>
              <a:rPr lang="sv-SE" dirty="0" smtClean="0"/>
              <a:t>Jämförelseräntan vid </a:t>
            </a:r>
            <a:r>
              <a:rPr lang="sv-SE" dirty="0" smtClean="0"/>
              <a:t>förtida</a:t>
            </a:r>
            <a:r>
              <a:rPr lang="sv-SE" dirty="0" smtClean="0"/>
              <a:t> lösen (Bostadsobligation plus 1%)</a:t>
            </a:r>
          </a:p>
          <a:p>
            <a:pPr marL="0" indent="0">
              <a:buNone/>
            </a:pPr>
            <a:endParaRPr lang="sv-SE" dirty="0"/>
          </a:p>
          <a:p>
            <a:r>
              <a:rPr lang="sv-SE" dirty="0" smtClean="0"/>
              <a:t>Bolåneränta minus jämförelseränta är 2%. Ränteskillnadsersättning 300.000 kr</a:t>
            </a:r>
          </a:p>
        </p:txBody>
      </p:sp>
    </p:spTree>
    <p:extLst>
      <p:ext uri="{BB962C8B-B14F-4D97-AF65-F5344CB8AC3E}">
        <p14:creationId xmlns:p14="http://schemas.microsoft.com/office/powerpoint/2010/main" val="225781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			Slutsatser</a:t>
            </a:r>
            <a:endParaRPr lang="sv-SE" dirty="0"/>
          </a:p>
        </p:txBody>
      </p:sp>
      <p:sp>
        <p:nvSpPr>
          <p:cNvPr id="3" name="Content Placeholder 2"/>
          <p:cNvSpPr>
            <a:spLocks noGrp="1"/>
          </p:cNvSpPr>
          <p:nvPr>
            <p:ph sz="quarter" idx="13"/>
          </p:nvPr>
        </p:nvSpPr>
        <p:spPr>
          <a:xfrm>
            <a:off x="1062000" y="1116000"/>
            <a:ext cx="7730308" cy="3781438"/>
          </a:xfrm>
        </p:spPr>
        <p:txBody>
          <a:bodyPr/>
          <a:lstStyle/>
          <a:p>
            <a:pPr lvl="0"/>
            <a:endParaRPr lang="sv-SE" dirty="0" smtClean="0"/>
          </a:p>
          <a:p>
            <a:pPr lvl="0"/>
            <a:r>
              <a:rPr lang="sv-SE" dirty="0" smtClean="0"/>
              <a:t>Obalans </a:t>
            </a:r>
            <a:r>
              <a:rPr lang="sv-SE" dirty="0"/>
              <a:t>mellan konsumentskydd och bankernas lobbyverksamhet. </a:t>
            </a:r>
            <a:r>
              <a:rPr lang="sv-SE" dirty="0"/>
              <a:t>(</a:t>
            </a:r>
            <a:r>
              <a:rPr lang="sv-SE" dirty="0" smtClean="0"/>
              <a:t>90.000 </a:t>
            </a:r>
            <a:r>
              <a:rPr lang="sv-SE" dirty="0"/>
              <a:t>i sektorn med samma kvot som fastighetsmäklarna så skulle FI ha 300 anställda som bara arbetar med </a:t>
            </a:r>
            <a:r>
              <a:rPr lang="sv-SE" dirty="0" smtClean="0"/>
              <a:t>konsumentskydd). </a:t>
            </a:r>
            <a:endParaRPr lang="sv-SE" dirty="0"/>
          </a:p>
          <a:p>
            <a:pPr lvl="0"/>
            <a:r>
              <a:rPr lang="sv-SE" dirty="0"/>
              <a:t>Banken har använt statsobligation i </a:t>
            </a:r>
            <a:r>
              <a:rPr lang="sv-SE" dirty="0" smtClean="0"/>
              <a:t>stället </a:t>
            </a:r>
            <a:r>
              <a:rPr lang="sv-SE" dirty="0"/>
              <a:t>för bostadsobligation. Stora ekonomiska konsekvenser </a:t>
            </a:r>
            <a:r>
              <a:rPr lang="sv-SE" dirty="0" smtClean="0"/>
              <a:t>för konsumenten. Bo-</a:t>
            </a:r>
            <a:r>
              <a:rPr lang="sv-SE" dirty="0" err="1" smtClean="0"/>
              <a:t>spread</a:t>
            </a:r>
            <a:r>
              <a:rPr lang="sv-SE" dirty="0" smtClean="0"/>
              <a:t> historisk. </a:t>
            </a:r>
            <a:endParaRPr lang="sv-SE" dirty="0"/>
          </a:p>
          <a:p>
            <a:pPr lvl="0"/>
            <a:r>
              <a:rPr lang="sv-SE" dirty="0"/>
              <a:t>Banken lämnar inte ut någon specifikation på beräkningen av RSE? Varför?</a:t>
            </a:r>
          </a:p>
          <a:p>
            <a:pPr lvl="0"/>
            <a:r>
              <a:rPr lang="sv-SE" dirty="0"/>
              <a:t>Är det rimligt att </a:t>
            </a:r>
            <a:r>
              <a:rPr lang="sv-SE" dirty="0" smtClean="0"/>
              <a:t>en konsument med högre bolåneränta än genomsnittet (</a:t>
            </a:r>
            <a:r>
              <a:rPr lang="sv-SE" dirty="0" err="1" smtClean="0"/>
              <a:t>räntemarginal+x</a:t>
            </a:r>
            <a:r>
              <a:rPr lang="sv-SE" dirty="0" smtClean="0"/>
              <a:t>%) kompenserar banken för </a:t>
            </a:r>
            <a:r>
              <a:rPr lang="sv-SE" dirty="0"/>
              <a:t>risk för kvarvarande löptid trots att lånet blir </a:t>
            </a:r>
            <a:r>
              <a:rPr lang="sv-SE" dirty="0" smtClean="0"/>
              <a:t>löst och risken upphör?</a:t>
            </a:r>
            <a:endParaRPr lang="sv-SE" dirty="0"/>
          </a:p>
          <a:p>
            <a:r>
              <a:rPr lang="sv-SE" dirty="0" smtClean="0"/>
              <a:t>Är </a:t>
            </a:r>
            <a:r>
              <a:rPr lang="sv-SE" dirty="0"/>
              <a:t>beräkningsmodellen rimlig? Banken kompenseras för en räntemarginal under kvarvarande löptid som uteblir. </a:t>
            </a:r>
            <a:r>
              <a:rPr lang="sv-SE" dirty="0" smtClean="0"/>
              <a:t>Är 1% en rimlig nivå?</a:t>
            </a:r>
          </a:p>
          <a:p>
            <a:r>
              <a:rPr lang="sv-SE" dirty="0"/>
              <a:t>Nuvärdesberäkning?</a:t>
            </a:r>
          </a:p>
          <a:p>
            <a:endParaRPr lang="sv-SE" dirty="0"/>
          </a:p>
          <a:p>
            <a:pPr lvl="0"/>
            <a:endParaRPr lang="sv-SE" dirty="0"/>
          </a:p>
          <a:p>
            <a:endParaRPr lang="sv-SE" dirty="0"/>
          </a:p>
        </p:txBody>
      </p:sp>
    </p:spTree>
    <p:extLst>
      <p:ext uri="{BB962C8B-B14F-4D97-AF65-F5344CB8AC3E}">
        <p14:creationId xmlns:p14="http://schemas.microsoft.com/office/powerpoint/2010/main" val="323434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dirty="0"/>
          </a:p>
        </p:txBody>
      </p:sp>
      <p:sp>
        <p:nvSpPr>
          <p:cNvPr id="3" name="Content Placeholder 2"/>
          <p:cNvSpPr>
            <a:spLocks noGrp="1"/>
          </p:cNvSpPr>
          <p:nvPr>
            <p:ph sz="quarter" idx="13"/>
          </p:nvPr>
        </p:nvSpPr>
        <p:spPr>
          <a:xfrm>
            <a:off x="1062000" y="1116000"/>
            <a:ext cx="7569534" cy="3781438"/>
          </a:xfrm>
        </p:spPr>
        <p:txBody>
          <a:bodyPr/>
          <a:lstStyle/>
          <a:p>
            <a:pPr lvl="0"/>
            <a:r>
              <a:rPr lang="sv-SE" dirty="0"/>
              <a:t>Banken kräver kompensation för en skada som uppstår då banken lånat upp beloppet till en högre </a:t>
            </a:r>
            <a:r>
              <a:rPr lang="sv-SE" dirty="0" smtClean="0"/>
              <a:t>ränta på bostadsobligation. </a:t>
            </a:r>
            <a:r>
              <a:rPr lang="sv-SE" dirty="0"/>
              <a:t>Stora värden byggs upp i befintliga bundna bolån som inte kan </a:t>
            </a:r>
            <a:r>
              <a:rPr lang="sv-SE" dirty="0" smtClean="0"/>
              <a:t>kapitaliseras. Bankerna godkänner numera i regel inte heller gäldenärsbyten, ett befintligt bolån har inget värde om konsumenten inte kan beräkna sannolikheten eller har förmågan att kapitalisera värdet i köpeskillingen för bostaden. </a:t>
            </a:r>
            <a:r>
              <a:rPr lang="sv-SE" dirty="0"/>
              <a:t>Dessa uppbyggda värden tillfaller </a:t>
            </a:r>
            <a:r>
              <a:rPr lang="sv-SE" dirty="0" smtClean="0"/>
              <a:t>nu bankerna som får in återbetalningen av bolånet och lånar ut till högre räntenivå. </a:t>
            </a:r>
            <a:endParaRPr lang="sv-SE" dirty="0"/>
          </a:p>
          <a:p>
            <a:pPr lvl="0"/>
            <a:r>
              <a:rPr lang="sv-SE" dirty="0"/>
              <a:t>Bengtsson hänvisade till </a:t>
            </a:r>
            <a:r>
              <a:rPr lang="sv-SE" dirty="0"/>
              <a:t>Pacta</a:t>
            </a:r>
            <a:r>
              <a:rPr lang="sv-SE" dirty="0"/>
              <a:t> sund servanda men är avtalen skäliga när de inte är symmetriska? Från Konsumentverkets hemsida: Avtalen måste vara skäliga och inte ska gynna företagen på konsumentens bekostnad. ”Villkoren är oskäliga om det strider mot lagstiftning som inte är tvingande men leder till en så stor nackdel för konsumenten att det inte blir en rimlig balans mellan dina och konsumentens rättigheter.” Samt att konsumenten måste kunna förutse konsekvenserna villkoret får. </a:t>
            </a:r>
            <a:r>
              <a:rPr lang="sv-SE" dirty="0" smtClean="0"/>
              <a:t>Se Lag (1994:15129 om avtalsvillkor i konsumentförhållanden.</a:t>
            </a:r>
          </a:p>
          <a:p>
            <a:pPr lvl="0"/>
            <a:r>
              <a:rPr lang="sv-SE" dirty="0" smtClean="0"/>
              <a:t>En effekt är att konsumenter vars riskprofil passar bundna räntor väljer rörliga räntor.</a:t>
            </a:r>
            <a:endParaRPr lang="sv-SE" dirty="0"/>
          </a:p>
          <a:p>
            <a:endParaRPr lang="sv-SE" dirty="0"/>
          </a:p>
        </p:txBody>
      </p:sp>
    </p:spTree>
    <p:extLst>
      <p:ext uri="{BB962C8B-B14F-4D97-AF65-F5344CB8AC3E}">
        <p14:creationId xmlns:p14="http://schemas.microsoft.com/office/powerpoint/2010/main" val="191840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			</a:t>
            </a:r>
            <a:br>
              <a:rPr lang="sv-SE" dirty="0" smtClean="0"/>
            </a:br>
            <a:r>
              <a:rPr lang="sv-SE" dirty="0"/>
              <a:t>	</a:t>
            </a:r>
            <a:r>
              <a:rPr lang="sv-SE" dirty="0" smtClean="0"/>
              <a:t>		Mitt </a:t>
            </a:r>
            <a:r>
              <a:rPr lang="sv-SE" dirty="0"/>
              <a:t>förslag</a:t>
            </a:r>
            <a:br>
              <a:rPr lang="sv-SE" dirty="0"/>
            </a:br>
            <a:endParaRPr lang="sv-SE" dirty="0"/>
          </a:p>
        </p:txBody>
      </p:sp>
      <p:sp>
        <p:nvSpPr>
          <p:cNvPr id="3" name="Content Placeholder 2"/>
          <p:cNvSpPr>
            <a:spLocks noGrp="1"/>
          </p:cNvSpPr>
          <p:nvPr>
            <p:ph sz="quarter" idx="13"/>
          </p:nvPr>
        </p:nvSpPr>
        <p:spPr>
          <a:xfrm>
            <a:off x="1061999" y="880533"/>
            <a:ext cx="7639873" cy="4016905"/>
          </a:xfrm>
        </p:spPr>
        <p:txBody>
          <a:bodyPr/>
          <a:lstStyle/>
          <a:p>
            <a:pPr marL="0" indent="0">
              <a:buNone/>
            </a:pPr>
            <a:endParaRPr lang="sv-SE" dirty="0"/>
          </a:p>
          <a:p>
            <a:endParaRPr lang="sv-SE" dirty="0" smtClean="0"/>
          </a:p>
          <a:p>
            <a:r>
              <a:rPr lang="sv-SE" dirty="0" smtClean="0"/>
              <a:t>En </a:t>
            </a:r>
            <a:r>
              <a:rPr lang="sv-SE" dirty="0"/>
              <a:t>specifikation ska självklart alltid lämnas ut med de variabler som använts. En transparens vad gäller bostadsobligationen/</a:t>
            </a:r>
            <a:r>
              <a:rPr lang="sv-SE" dirty="0"/>
              <a:t>ränteswappen</a:t>
            </a:r>
            <a:r>
              <a:rPr lang="sv-SE" dirty="0"/>
              <a:t> då bolånet </a:t>
            </a:r>
            <a:r>
              <a:rPr lang="sv-SE" dirty="0" smtClean="0"/>
              <a:t>ingicks. </a:t>
            </a:r>
          </a:p>
          <a:p>
            <a:r>
              <a:rPr lang="sv-SE" dirty="0" smtClean="0"/>
              <a:t>Vill återgå till kostnaden för banken när bolånet ingicks då diskussionen rör ersättning för en ”skada”. Fokus på att utlåning och bostadsobligationen/</a:t>
            </a:r>
            <a:r>
              <a:rPr lang="sv-SE" dirty="0" err="1" smtClean="0"/>
              <a:t>ränteswappen</a:t>
            </a:r>
            <a:r>
              <a:rPr lang="sv-SE" dirty="0" smtClean="0"/>
              <a:t> gör positionen riskfri.</a:t>
            </a:r>
            <a:endParaRPr lang="sv-SE" dirty="0"/>
          </a:p>
          <a:p>
            <a:r>
              <a:rPr lang="sv-SE" dirty="0"/>
              <a:t>Jag vill separera bostadsobligationen från </a:t>
            </a:r>
            <a:r>
              <a:rPr lang="sv-SE" dirty="0" smtClean="0"/>
              <a:t>räntemarginalen vid redovisning. </a:t>
            </a:r>
            <a:r>
              <a:rPr lang="sv-SE" dirty="0"/>
              <a:t>Konsumenten ska alltid kunna lösa sin bostadsobligation vid försäljning av sin bostad (likt danska modellen). </a:t>
            </a:r>
            <a:endParaRPr lang="sv-SE" dirty="0" smtClean="0"/>
          </a:p>
          <a:p>
            <a:r>
              <a:rPr lang="sv-SE" dirty="0" smtClean="0"/>
              <a:t>Kan ha vissa begränsningar till försäljning </a:t>
            </a:r>
            <a:r>
              <a:rPr lang="sv-SE" dirty="0"/>
              <a:t>av </a:t>
            </a:r>
            <a:r>
              <a:rPr lang="sv-SE" dirty="0" smtClean="0"/>
              <a:t>bostad eller vid dödsbo (likt </a:t>
            </a:r>
            <a:r>
              <a:rPr lang="sv-SE" dirty="0"/>
              <a:t>tyska </a:t>
            </a:r>
            <a:r>
              <a:rPr lang="sv-SE" dirty="0" smtClean="0"/>
              <a:t>modellen). </a:t>
            </a:r>
            <a:r>
              <a:rPr lang="sv-SE" dirty="0"/>
              <a:t>I en sjunkande räntemarknad blir konsumenten tvungen att betala ett högre pris för bostadsobligationen och vice versa. </a:t>
            </a:r>
          </a:p>
          <a:p>
            <a:r>
              <a:rPr lang="sv-SE" dirty="0" err="1" smtClean="0"/>
              <a:t>Förtida</a:t>
            </a:r>
            <a:r>
              <a:rPr lang="sv-SE" dirty="0" smtClean="0"/>
              <a:t> </a:t>
            </a:r>
            <a:r>
              <a:rPr lang="sv-SE" dirty="0"/>
              <a:t>lösen </a:t>
            </a:r>
            <a:r>
              <a:rPr lang="sv-SE" dirty="0" smtClean="0"/>
              <a:t>bolån ska </a:t>
            </a:r>
            <a:r>
              <a:rPr lang="sv-SE" dirty="0"/>
              <a:t>alltid vara symmetrisk (likt norska modellen). Dock blir det inte ett nollsummespel eftersom det är rimligt med en kompensation </a:t>
            </a:r>
            <a:r>
              <a:rPr lang="sv-SE" dirty="0" smtClean="0"/>
              <a:t>minskar sannolikheten för ett opportunistiskt </a:t>
            </a:r>
            <a:r>
              <a:rPr lang="sv-SE" dirty="0"/>
              <a:t>beteende. </a:t>
            </a:r>
          </a:p>
          <a:p>
            <a:endParaRPr lang="sv-SE" dirty="0"/>
          </a:p>
        </p:txBody>
      </p:sp>
    </p:spTree>
    <p:extLst>
      <p:ext uri="{BB962C8B-B14F-4D97-AF65-F5344CB8AC3E}">
        <p14:creationId xmlns:p14="http://schemas.microsoft.com/office/powerpoint/2010/main" val="130358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			Utmaningar</a:t>
            </a:r>
            <a:endParaRPr lang="sv-SE" dirty="0"/>
          </a:p>
        </p:txBody>
      </p:sp>
      <p:sp>
        <p:nvSpPr>
          <p:cNvPr id="3" name="Content Placeholder 2"/>
          <p:cNvSpPr>
            <a:spLocks noGrp="1"/>
          </p:cNvSpPr>
          <p:nvPr>
            <p:ph sz="quarter" idx="13"/>
          </p:nvPr>
        </p:nvSpPr>
        <p:spPr>
          <a:xfrm>
            <a:off x="1062000" y="778933"/>
            <a:ext cx="7800646" cy="4118505"/>
          </a:xfrm>
        </p:spPr>
        <p:txBody>
          <a:bodyPr/>
          <a:lstStyle/>
          <a:p>
            <a:endParaRPr lang="sv-SE" dirty="0" smtClean="0"/>
          </a:p>
          <a:p>
            <a:endParaRPr lang="sv-SE" dirty="0" smtClean="0"/>
          </a:p>
          <a:p>
            <a:endParaRPr lang="sv-SE" dirty="0"/>
          </a:p>
          <a:p>
            <a:r>
              <a:rPr lang="sv-SE" dirty="0" smtClean="0"/>
              <a:t>Är </a:t>
            </a:r>
            <a:r>
              <a:rPr lang="sv-SE" dirty="0"/>
              <a:t>att hitta en modell som är tydlig, transparent och lätt att beräkna</a:t>
            </a:r>
            <a:r>
              <a:rPr lang="sv-SE" dirty="0" smtClean="0"/>
              <a:t>.</a:t>
            </a:r>
            <a:endParaRPr lang="sv-SE" dirty="0"/>
          </a:p>
          <a:p>
            <a:r>
              <a:rPr lang="sv-SE" dirty="0"/>
              <a:t>Bör diskutera utbud och efterfrågan på bolån i relation till kapitaltäckningskrav och regler. </a:t>
            </a:r>
            <a:r>
              <a:rPr lang="sv-SE" dirty="0" smtClean="0"/>
              <a:t>För att se på alternativkostnaden vid </a:t>
            </a:r>
            <a:r>
              <a:rPr lang="sv-SE" dirty="0" smtClean="0"/>
              <a:t>förtida</a:t>
            </a:r>
            <a:r>
              <a:rPr lang="sv-SE" dirty="0" smtClean="0"/>
              <a:t> lösen. </a:t>
            </a:r>
          </a:p>
          <a:p>
            <a:r>
              <a:rPr lang="sv-SE" dirty="0" smtClean="0"/>
              <a:t>Banken </a:t>
            </a:r>
            <a:r>
              <a:rPr lang="sv-SE" dirty="0"/>
              <a:t>kommer hävda att kostnaderna kommer läggas på kunderna. </a:t>
            </a:r>
            <a:r>
              <a:rPr lang="sv-SE" dirty="0" smtClean="0"/>
              <a:t>Fungerar i ett oligopol men opinionen </a:t>
            </a:r>
            <a:r>
              <a:rPr lang="sv-SE" dirty="0"/>
              <a:t>och trycket från lagstiftarna kommer minska denna obalans. </a:t>
            </a:r>
            <a:r>
              <a:rPr lang="sv-SE" dirty="0" smtClean="0"/>
              <a:t>Avsaknad av transparens gynnar sannolikt bankerna. </a:t>
            </a:r>
          </a:p>
          <a:p>
            <a:r>
              <a:rPr lang="sv-SE" dirty="0" smtClean="0"/>
              <a:t>Standardisering för gäldenärsbyte och borgenärsbyten. Autonomi efterfrågas i detta hänseende med tydlighet från branschorganisationerna för att en köpare ska kunna kapitalisera värdet av ett gäldenärsbyte.  </a:t>
            </a:r>
          </a:p>
          <a:p>
            <a:endParaRPr lang="sv-SE" dirty="0"/>
          </a:p>
        </p:txBody>
      </p:sp>
    </p:spTree>
    <p:extLst>
      <p:ext uri="{BB962C8B-B14F-4D97-AF65-F5344CB8AC3E}">
        <p14:creationId xmlns:p14="http://schemas.microsoft.com/office/powerpoint/2010/main" val="64184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			</a:t>
            </a:r>
            <a:br>
              <a:rPr lang="sv-SE" dirty="0" smtClean="0"/>
            </a:br>
            <a:r>
              <a:rPr lang="sv-SE" dirty="0"/>
              <a:t>	</a:t>
            </a:r>
            <a:r>
              <a:rPr lang="sv-SE" dirty="0" smtClean="0"/>
              <a:t>		Fundering</a:t>
            </a:r>
            <a:r>
              <a:rPr lang="sv-SE" dirty="0"/>
              <a:t/>
            </a:r>
            <a:br>
              <a:rPr lang="sv-SE" dirty="0"/>
            </a:br>
            <a:endParaRPr lang="sv-SE" dirty="0"/>
          </a:p>
        </p:txBody>
      </p:sp>
      <p:sp>
        <p:nvSpPr>
          <p:cNvPr id="3" name="Content Placeholder 2"/>
          <p:cNvSpPr>
            <a:spLocks noGrp="1"/>
          </p:cNvSpPr>
          <p:nvPr>
            <p:ph sz="quarter" idx="13"/>
          </p:nvPr>
        </p:nvSpPr>
        <p:spPr>
          <a:xfrm>
            <a:off x="1061999" y="1116000"/>
            <a:ext cx="7607867" cy="3781438"/>
          </a:xfrm>
        </p:spPr>
        <p:txBody>
          <a:bodyPr/>
          <a:lstStyle/>
          <a:p>
            <a:endParaRPr lang="sv-SE" dirty="0" smtClean="0"/>
          </a:p>
          <a:p>
            <a:endParaRPr lang="sv-SE" dirty="0"/>
          </a:p>
          <a:p>
            <a:r>
              <a:rPr lang="sv-SE" dirty="0" smtClean="0"/>
              <a:t>Nu väntar många på återbetalning för onormalt höga kostnader sin elförbrukning.</a:t>
            </a:r>
          </a:p>
          <a:p>
            <a:pPr marL="0" indent="0">
              <a:buNone/>
            </a:pPr>
            <a:endParaRPr lang="sv-SE" dirty="0" smtClean="0"/>
          </a:p>
          <a:p>
            <a:r>
              <a:rPr lang="sv-SE" dirty="0" smtClean="0"/>
              <a:t>När kommer återbetalningen från bankerna då dessa</a:t>
            </a:r>
            <a:r>
              <a:rPr lang="sv-SE" dirty="0"/>
              <a:t> (med uppsåt)</a:t>
            </a:r>
            <a:r>
              <a:rPr lang="sv-SE" dirty="0" smtClean="0"/>
              <a:t> erhållit miljardbelopp årligen för felaktiga beräkningar av ränteskillnadsersättning?</a:t>
            </a:r>
            <a:endParaRPr lang="sv-SE" dirty="0"/>
          </a:p>
        </p:txBody>
      </p:sp>
    </p:spTree>
    <p:extLst>
      <p:ext uri="{BB962C8B-B14F-4D97-AF65-F5344CB8AC3E}">
        <p14:creationId xmlns:p14="http://schemas.microsoft.com/office/powerpoint/2010/main" val="206624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1239634831"/>
              </p:ext>
            </p:extLst>
          </p:nvPr>
        </p:nvGraphicFramePr>
        <p:xfrm>
          <a:off x="1557868" y="1467154"/>
          <a:ext cx="6452730" cy="2935512"/>
        </p:xfrm>
        <a:graphic>
          <a:graphicData uri="http://schemas.openxmlformats.org/drawingml/2006/table">
            <a:tbl>
              <a:tblPr/>
              <a:tblGrid>
                <a:gridCol w="238961">
                  <a:extLst>
                    <a:ext uri="{9D8B030D-6E8A-4147-A177-3AD203B41FA5}">
                      <a16:colId xmlns:a16="http://schemas.microsoft.com/office/drawing/2014/main" val="1720607571"/>
                    </a:ext>
                  </a:extLst>
                </a:gridCol>
                <a:gridCol w="853544">
                  <a:extLst>
                    <a:ext uri="{9D8B030D-6E8A-4147-A177-3AD203B41FA5}">
                      <a16:colId xmlns:a16="http://schemas.microsoft.com/office/drawing/2014/main" val="4290222554"/>
                    </a:ext>
                  </a:extLst>
                </a:gridCol>
                <a:gridCol w="853544">
                  <a:extLst>
                    <a:ext uri="{9D8B030D-6E8A-4147-A177-3AD203B41FA5}">
                      <a16:colId xmlns:a16="http://schemas.microsoft.com/office/drawing/2014/main" val="2829965252"/>
                    </a:ext>
                  </a:extLst>
                </a:gridCol>
                <a:gridCol w="853544">
                  <a:extLst>
                    <a:ext uri="{9D8B030D-6E8A-4147-A177-3AD203B41FA5}">
                      <a16:colId xmlns:a16="http://schemas.microsoft.com/office/drawing/2014/main" val="1125221951"/>
                    </a:ext>
                  </a:extLst>
                </a:gridCol>
                <a:gridCol w="853544">
                  <a:extLst>
                    <a:ext uri="{9D8B030D-6E8A-4147-A177-3AD203B41FA5}">
                      <a16:colId xmlns:a16="http://schemas.microsoft.com/office/drawing/2014/main" val="112607226"/>
                    </a:ext>
                  </a:extLst>
                </a:gridCol>
                <a:gridCol w="853544">
                  <a:extLst>
                    <a:ext uri="{9D8B030D-6E8A-4147-A177-3AD203B41FA5}">
                      <a16:colId xmlns:a16="http://schemas.microsoft.com/office/drawing/2014/main" val="4251311398"/>
                    </a:ext>
                  </a:extLst>
                </a:gridCol>
                <a:gridCol w="853544">
                  <a:extLst>
                    <a:ext uri="{9D8B030D-6E8A-4147-A177-3AD203B41FA5}">
                      <a16:colId xmlns:a16="http://schemas.microsoft.com/office/drawing/2014/main" val="2889860742"/>
                    </a:ext>
                  </a:extLst>
                </a:gridCol>
                <a:gridCol w="853544">
                  <a:extLst>
                    <a:ext uri="{9D8B030D-6E8A-4147-A177-3AD203B41FA5}">
                      <a16:colId xmlns:a16="http://schemas.microsoft.com/office/drawing/2014/main" val="4166558461"/>
                    </a:ext>
                  </a:extLst>
                </a:gridCol>
                <a:gridCol w="238961">
                  <a:extLst>
                    <a:ext uri="{9D8B030D-6E8A-4147-A177-3AD203B41FA5}">
                      <a16:colId xmlns:a16="http://schemas.microsoft.com/office/drawing/2014/main" val="3007126054"/>
                    </a:ext>
                  </a:extLst>
                </a:gridCol>
              </a:tblGrid>
              <a:tr h="212902">
                <a:tc gridSpan="9">
                  <a:txBody>
                    <a:bodyPr/>
                    <a:lstStyle/>
                    <a:p>
                      <a:r>
                        <a:rPr lang="sv-SE" sz="1000"/>
                        <a:t>Tabell för ditt resultat</a:t>
                      </a:r>
                    </a:p>
                  </a:txBody>
                  <a:tcPr marL="51177" marR="51177" marT="25588" marB="25588" anchor="ctr">
                    <a:solidFill>
                      <a:srgbClr val="F8F8F8"/>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984079334"/>
                  </a:ext>
                </a:extLst>
              </a:tr>
              <a:tr h="452422">
                <a:tc>
                  <a:txBody>
                    <a:bodyPr/>
                    <a:lstStyle/>
                    <a:p>
                      <a:pPr algn="l" fontAlgn="b"/>
                      <a:endParaRPr lang="sv-SE" sz="1000" b="1" i="0">
                        <a:effectLst/>
                        <a:latin typeface="Calibri" panose="020F0502020204030204" pitchFamily="34" charset="0"/>
                      </a:endParaRPr>
                    </a:p>
                  </a:txBody>
                  <a:tcPr marL="51177" marR="51177" marT="25588" marB="25588" anchor="b">
                    <a:lnL>
                      <a:noFill/>
                    </a:lnL>
                    <a:lnR>
                      <a:noFill/>
                    </a:lnR>
                    <a:lnB>
                      <a:noFill/>
                    </a:lnB>
                    <a:solidFill>
                      <a:srgbClr val="F0F0F0"/>
                    </a:solidFill>
                  </a:tcPr>
                </a:tc>
                <a:tc rowSpan="2">
                  <a:txBody>
                    <a:bodyPr/>
                    <a:lstStyle/>
                    <a:p>
                      <a:pPr algn="l" fontAlgn="b"/>
                      <a:r>
                        <a:rPr lang="sv-SE" sz="1000" b="1" i="0">
                          <a:effectLst/>
                          <a:latin typeface="Calibri" panose="020F0502020204030204" pitchFamily="34" charset="0"/>
                        </a:rPr>
                        <a:t>Datum</a:t>
                      </a:r>
                    </a:p>
                  </a:txBody>
                  <a:tcPr marL="42647" marR="42647" marT="110883" marB="59706" anchor="b">
                    <a:lnL>
                      <a:noFill/>
                    </a:lnL>
                    <a:lnR w="7620" cap="flat" cmpd="sng" algn="ctr">
                      <a:solidFill>
                        <a:srgbClr val="C9C9C9"/>
                      </a:solidFill>
                      <a:prstDash val="solid"/>
                      <a:round/>
                      <a:headEnd type="none" w="med" len="med"/>
                      <a:tailEnd type="none" w="med" len="med"/>
                    </a:lnR>
                    <a:lnT>
                      <a:noFill/>
                    </a:lnT>
                    <a:lnB>
                      <a:noFill/>
                    </a:lnB>
                    <a:solidFill>
                      <a:srgbClr val="F0F0F0"/>
                    </a:solidFill>
                  </a:tcPr>
                </a:tc>
                <a:tc gridSpan="4">
                  <a:txBody>
                    <a:bodyPr/>
                    <a:lstStyle/>
                    <a:p>
                      <a:pPr algn="l" fontAlgn="b"/>
                      <a:r>
                        <a:rPr lang="sv-SE" sz="1000" b="1" i="0">
                          <a:effectLst/>
                          <a:latin typeface="Calibri" panose="020F0502020204030204" pitchFamily="34" charset="0"/>
                        </a:rPr>
                        <a:t>Statsobligationer</a:t>
                      </a:r>
                    </a:p>
                  </a:txBody>
                  <a:tcPr marL="42647" marR="42647" marT="110883" marB="59706" anchor="b">
                    <a:lnL w="7620" cap="flat" cmpd="sng" algn="ctr">
                      <a:solidFill>
                        <a:srgbClr val="C9C9C9"/>
                      </a:solidFill>
                      <a:prstDash val="solid"/>
                      <a:round/>
                      <a:headEnd type="none" w="med" len="med"/>
                      <a:tailEnd type="none" w="med" len="med"/>
                    </a:lnL>
                    <a:lnR>
                      <a:noFill/>
                    </a:lnR>
                    <a:lnT>
                      <a:noFill/>
                    </a:lnT>
                    <a:lnB>
                      <a:noFill/>
                    </a:lnB>
                    <a:solidFill>
                      <a:srgbClr val="F0F0F0"/>
                    </a:solidFill>
                  </a:tcPr>
                </a:tc>
                <a:tc hMerge="1">
                  <a:txBody>
                    <a:bodyPr/>
                    <a:lstStyle/>
                    <a:p>
                      <a:endParaRPr lang="sv-SE"/>
                    </a:p>
                  </a:txBody>
                  <a:tcPr/>
                </a:tc>
                <a:tc hMerge="1">
                  <a:txBody>
                    <a:bodyPr/>
                    <a:lstStyle/>
                    <a:p>
                      <a:endParaRPr lang="sv-SE"/>
                    </a:p>
                  </a:txBody>
                  <a:tcPr/>
                </a:tc>
                <a:tc hMerge="1">
                  <a:txBody>
                    <a:bodyPr/>
                    <a:lstStyle/>
                    <a:p>
                      <a:endParaRPr lang="sv-SE"/>
                    </a:p>
                  </a:txBody>
                  <a:tcPr/>
                </a:tc>
                <a:tc gridSpan="2">
                  <a:txBody>
                    <a:bodyPr/>
                    <a:lstStyle/>
                    <a:p>
                      <a:pPr algn="l" fontAlgn="b"/>
                      <a:r>
                        <a:rPr lang="sv-SE" sz="1000" b="1" i="0">
                          <a:effectLst/>
                          <a:latin typeface="Calibri" panose="020F0502020204030204" pitchFamily="34" charset="0"/>
                        </a:rPr>
                        <a:t>Bostadsobligationer</a:t>
                      </a:r>
                    </a:p>
                  </a:txBody>
                  <a:tcPr marL="42647" marR="42647" marT="110883" marB="59706" anchor="b">
                    <a:lnL>
                      <a:noFill/>
                    </a:lnL>
                    <a:lnR>
                      <a:noFill/>
                    </a:lnR>
                    <a:lnT>
                      <a:noFill/>
                    </a:lnT>
                    <a:lnB>
                      <a:noFill/>
                    </a:lnB>
                    <a:solidFill>
                      <a:srgbClr val="F0F0F0"/>
                    </a:solidFill>
                  </a:tcPr>
                </a:tc>
                <a:tc hMerge="1">
                  <a:txBody>
                    <a:bodyPr/>
                    <a:lstStyle/>
                    <a:p>
                      <a:endParaRPr lang="sv-SE"/>
                    </a:p>
                  </a:txBody>
                  <a:tcPr/>
                </a:tc>
                <a:tc>
                  <a:txBody>
                    <a:bodyPr/>
                    <a:lstStyle/>
                    <a:p>
                      <a:pPr algn="l" fontAlgn="b"/>
                      <a:endParaRPr lang="sv-SE" sz="1000" b="1" i="0">
                        <a:effectLst/>
                        <a:latin typeface="Calibri" panose="020F0502020204030204" pitchFamily="34" charset="0"/>
                      </a:endParaRPr>
                    </a:p>
                  </a:txBody>
                  <a:tcPr marL="42647" marR="42647" marT="110883" marB="59706" anchor="b">
                    <a:lnL>
                      <a:noFill/>
                    </a:lnL>
                    <a:lnR>
                      <a:noFill/>
                    </a:lnR>
                    <a:lnT>
                      <a:noFill/>
                    </a:lnT>
                    <a:lnB>
                      <a:noFill/>
                    </a:lnB>
                    <a:solidFill>
                      <a:srgbClr val="F0F0F0"/>
                    </a:solidFill>
                  </a:tcPr>
                </a:tc>
                <a:extLst>
                  <a:ext uri="{0D108BD9-81ED-4DB2-BD59-A6C34878D82A}">
                    <a16:rowId xmlns:a16="http://schemas.microsoft.com/office/drawing/2014/main" val="3406760025"/>
                  </a:ext>
                </a:extLst>
              </a:tr>
              <a:tr h="412028">
                <a:tc>
                  <a:txBody>
                    <a:bodyPr/>
                    <a:lstStyle/>
                    <a:p>
                      <a:pPr algn="l" fontAlgn="b"/>
                      <a:endParaRPr lang="sv-SE" sz="1000" b="1" i="0">
                        <a:effectLst/>
                        <a:latin typeface="Calibri" panose="020F0502020204030204" pitchFamily="34" charset="0"/>
                      </a:endParaRPr>
                    </a:p>
                  </a:txBody>
                  <a:tcPr marL="51177" marR="51177" marT="25588" marB="25588" anchor="b">
                    <a:lnL>
                      <a:noFill/>
                    </a:lnL>
                    <a:lnR>
                      <a:noFill/>
                    </a:lnR>
                    <a:lnT>
                      <a:noFill/>
                    </a:lnT>
                    <a:lnB>
                      <a:noFill/>
                    </a:lnB>
                    <a:solidFill>
                      <a:srgbClr val="F0F0F0"/>
                    </a:solidFill>
                  </a:tcPr>
                </a:tc>
                <a:tc vMerge="1">
                  <a:txBody>
                    <a:bodyPr/>
                    <a:lstStyle/>
                    <a:p>
                      <a:endParaRPr lang="sv-SE"/>
                    </a:p>
                  </a:txBody>
                  <a:tcPr/>
                </a:tc>
                <a:tc>
                  <a:txBody>
                    <a:bodyPr/>
                    <a:lstStyle/>
                    <a:p>
                      <a:pPr algn="l" fontAlgn="b"/>
                      <a:r>
                        <a:rPr lang="sv-SE" sz="1000" b="1" i="0">
                          <a:effectLst/>
                          <a:latin typeface="Calibri" panose="020F0502020204030204" pitchFamily="34" charset="0"/>
                        </a:rPr>
                        <a:t>SE GVB 2Y</a:t>
                      </a:r>
                    </a:p>
                  </a:txBody>
                  <a:tcPr marL="34118" marR="34118" marT="68236" marB="59706" anchor="b">
                    <a:lnL w="7620" cap="flat" cmpd="sng" algn="ctr">
                      <a:solidFill>
                        <a:srgbClr val="C9C9C9"/>
                      </a:solidFill>
                      <a:prstDash val="solid"/>
                      <a:round/>
                      <a:headEnd type="none" w="med" len="med"/>
                      <a:tailEnd type="none" w="med" len="med"/>
                    </a:lnL>
                    <a:lnR w="7620" cap="flat" cmpd="sng" algn="ctr">
                      <a:solidFill>
                        <a:srgbClr val="C9C9C9"/>
                      </a:solidFill>
                      <a:prstDash val="solid"/>
                      <a:round/>
                      <a:headEnd type="none" w="med" len="med"/>
                      <a:tailEnd type="none" w="med" len="med"/>
                    </a:lnR>
                    <a:lnT>
                      <a:noFill/>
                    </a:lnT>
                    <a:lnB>
                      <a:noFill/>
                    </a:lnB>
                    <a:solidFill>
                      <a:srgbClr val="F0F0F0"/>
                    </a:solidFill>
                  </a:tcPr>
                </a:tc>
                <a:tc>
                  <a:txBody>
                    <a:bodyPr/>
                    <a:lstStyle/>
                    <a:p>
                      <a:pPr algn="l" fontAlgn="b"/>
                      <a:r>
                        <a:rPr lang="sv-SE" sz="1000" b="1" i="0">
                          <a:effectLst/>
                          <a:latin typeface="Calibri" panose="020F0502020204030204" pitchFamily="34" charset="0"/>
                        </a:rPr>
                        <a:t>SE GVB 5Y</a:t>
                      </a:r>
                    </a:p>
                  </a:txBody>
                  <a:tcPr marL="34118" marR="34118" marT="68236" marB="59706" anchor="b">
                    <a:lnL w="7620" cap="flat" cmpd="sng" algn="ctr">
                      <a:solidFill>
                        <a:srgbClr val="C9C9C9"/>
                      </a:solidFill>
                      <a:prstDash val="solid"/>
                      <a:round/>
                      <a:headEnd type="none" w="med" len="med"/>
                      <a:tailEnd type="none" w="med" len="med"/>
                    </a:lnL>
                    <a:lnR>
                      <a:noFill/>
                    </a:lnR>
                    <a:lnT>
                      <a:noFill/>
                    </a:lnT>
                    <a:lnB>
                      <a:noFill/>
                    </a:lnB>
                    <a:solidFill>
                      <a:srgbClr val="F0F0F0"/>
                    </a:solidFill>
                  </a:tcPr>
                </a:tc>
                <a:tc>
                  <a:txBody>
                    <a:bodyPr/>
                    <a:lstStyle/>
                    <a:p>
                      <a:pPr algn="l" fontAlgn="b"/>
                      <a:r>
                        <a:rPr lang="sv-SE" sz="1000" b="1" i="0">
                          <a:effectLst/>
                          <a:latin typeface="Calibri" panose="020F0502020204030204" pitchFamily="34" charset="0"/>
                        </a:rPr>
                        <a:t>SE GVB 7Y</a:t>
                      </a:r>
                    </a:p>
                  </a:txBody>
                  <a:tcPr marL="34118" marR="34118" marT="68236" marB="59706" anchor="b">
                    <a:lnL>
                      <a:noFill/>
                    </a:lnL>
                    <a:lnR>
                      <a:noFill/>
                    </a:lnR>
                    <a:lnT>
                      <a:noFill/>
                    </a:lnT>
                    <a:lnB>
                      <a:noFill/>
                    </a:lnB>
                    <a:solidFill>
                      <a:srgbClr val="F0F0F0"/>
                    </a:solidFill>
                  </a:tcPr>
                </a:tc>
                <a:tc>
                  <a:txBody>
                    <a:bodyPr/>
                    <a:lstStyle/>
                    <a:p>
                      <a:pPr algn="l" fontAlgn="b"/>
                      <a:r>
                        <a:rPr lang="sv-SE" sz="1000" b="1" i="0">
                          <a:effectLst/>
                          <a:latin typeface="Calibri" panose="020F0502020204030204" pitchFamily="34" charset="0"/>
                        </a:rPr>
                        <a:t>SE GVB 10Y</a:t>
                      </a:r>
                    </a:p>
                  </a:txBody>
                  <a:tcPr marL="34118" marR="34118" marT="68236" marB="59706" anchor="b">
                    <a:lnL>
                      <a:noFill/>
                    </a:lnL>
                    <a:lnR>
                      <a:noFill/>
                    </a:lnR>
                    <a:lnT>
                      <a:noFill/>
                    </a:lnT>
                    <a:lnB>
                      <a:noFill/>
                    </a:lnB>
                    <a:solidFill>
                      <a:srgbClr val="F0F0F0"/>
                    </a:solidFill>
                  </a:tcPr>
                </a:tc>
                <a:tc>
                  <a:txBody>
                    <a:bodyPr/>
                    <a:lstStyle/>
                    <a:p>
                      <a:pPr algn="l" fontAlgn="b"/>
                      <a:r>
                        <a:rPr lang="sv-SE" sz="1000" b="1" i="0">
                          <a:effectLst/>
                          <a:latin typeface="Calibri" panose="020F0502020204030204" pitchFamily="34" charset="0"/>
                        </a:rPr>
                        <a:t>BoObl 2Y</a:t>
                      </a:r>
                    </a:p>
                  </a:txBody>
                  <a:tcPr marL="34118" marR="34118" marT="68236" marB="59706" anchor="b">
                    <a:lnL>
                      <a:noFill/>
                    </a:lnL>
                    <a:lnR>
                      <a:noFill/>
                    </a:lnR>
                    <a:lnT>
                      <a:noFill/>
                    </a:lnT>
                    <a:lnB>
                      <a:noFill/>
                    </a:lnB>
                    <a:solidFill>
                      <a:srgbClr val="F0F0F0"/>
                    </a:solidFill>
                  </a:tcPr>
                </a:tc>
                <a:tc>
                  <a:txBody>
                    <a:bodyPr/>
                    <a:lstStyle/>
                    <a:p>
                      <a:pPr algn="l" fontAlgn="b"/>
                      <a:r>
                        <a:rPr lang="sv-SE" sz="1000" b="1" i="0">
                          <a:effectLst/>
                          <a:latin typeface="Calibri" panose="020F0502020204030204" pitchFamily="34" charset="0"/>
                        </a:rPr>
                        <a:t>BoObl 5Y</a:t>
                      </a:r>
                    </a:p>
                  </a:txBody>
                  <a:tcPr marL="34118" marR="34118" marT="68236" marB="59706" anchor="b">
                    <a:lnL>
                      <a:noFill/>
                    </a:lnL>
                    <a:lnR>
                      <a:noFill/>
                    </a:lnR>
                    <a:lnT>
                      <a:noFill/>
                    </a:lnT>
                    <a:lnB>
                      <a:noFill/>
                    </a:lnB>
                    <a:solidFill>
                      <a:srgbClr val="F0F0F0"/>
                    </a:solidFill>
                  </a:tcPr>
                </a:tc>
                <a:tc>
                  <a:txBody>
                    <a:bodyPr/>
                    <a:lstStyle/>
                    <a:p>
                      <a:pPr algn="l" fontAlgn="b"/>
                      <a:endParaRPr lang="sv-SE" sz="1000" b="1" i="0">
                        <a:effectLst/>
                        <a:latin typeface="Calibri" panose="020F0502020204030204" pitchFamily="34" charset="0"/>
                      </a:endParaRPr>
                    </a:p>
                  </a:txBody>
                  <a:tcPr marL="51177" marR="51177" marT="25588" marB="25588" anchor="b">
                    <a:lnL>
                      <a:noFill/>
                    </a:lnL>
                    <a:lnR>
                      <a:noFill/>
                    </a:lnR>
                    <a:lnT>
                      <a:noFill/>
                    </a:lnT>
                    <a:lnB>
                      <a:noFill/>
                    </a:lnB>
                    <a:solidFill>
                      <a:srgbClr val="F0F0F0"/>
                    </a:solidFill>
                  </a:tcPr>
                </a:tc>
                <a:extLst>
                  <a:ext uri="{0D108BD9-81ED-4DB2-BD59-A6C34878D82A}">
                    <a16:rowId xmlns:a16="http://schemas.microsoft.com/office/drawing/2014/main" val="3114424574"/>
                  </a:ext>
                </a:extLst>
              </a:tr>
              <a:tr h="371632">
                <a:tc>
                  <a:txBody>
                    <a:bodyPr/>
                    <a:lstStyle/>
                    <a:p>
                      <a:endParaRPr lang="sv-SE" sz="1000">
                        <a:effectLst/>
                      </a:endParaRPr>
                    </a:p>
                  </a:txBody>
                  <a:tcPr marL="51177" marR="51177" marT="25588" marB="25588" anchor="ctr">
                    <a:lnL>
                      <a:noFill/>
                    </a:lnL>
                    <a:lnR>
                      <a:noFill/>
                    </a:lnR>
                    <a:lnT>
                      <a:noFill/>
                    </a:lnT>
                    <a:lnB>
                      <a:noFill/>
                    </a:lnB>
                    <a:solidFill>
                      <a:srgbClr val="F8F8F8"/>
                    </a:solidFill>
                  </a:tcPr>
                </a:tc>
                <a:tc>
                  <a:txBody>
                    <a:bodyPr/>
                    <a:lstStyle/>
                    <a:p>
                      <a:r>
                        <a:rPr lang="sv-SE" sz="1000">
                          <a:effectLst/>
                        </a:rPr>
                        <a:t>2023-01-03</a:t>
                      </a:r>
                    </a:p>
                  </a:txBody>
                  <a:tcPr marL="42647" marR="42647" marT="42647" marB="42647" anchor="ctr">
                    <a:lnL>
                      <a:noFill/>
                    </a:lnL>
                    <a:lnR>
                      <a:noFill/>
                    </a:lnR>
                    <a:lnT>
                      <a:noFill/>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2,74</a:t>
                      </a:r>
                    </a:p>
                  </a:txBody>
                  <a:tcPr marL="42647" marR="42647" marT="42647" marB="42647" anchor="ctr">
                    <a:lnL>
                      <a:noFill/>
                    </a:lnL>
                    <a:lnR>
                      <a:noFill/>
                    </a:lnR>
                    <a:lnT>
                      <a:noFill/>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2,407</a:t>
                      </a:r>
                    </a:p>
                  </a:txBody>
                  <a:tcPr marL="42647" marR="42647" marT="42647" marB="42647" anchor="ctr">
                    <a:lnL>
                      <a:noFill/>
                    </a:lnL>
                    <a:lnR>
                      <a:noFill/>
                    </a:lnR>
                    <a:lnT>
                      <a:noFill/>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2,351</a:t>
                      </a:r>
                    </a:p>
                  </a:txBody>
                  <a:tcPr marL="42647" marR="42647" marT="42647" marB="42647" anchor="ctr">
                    <a:lnL>
                      <a:noFill/>
                    </a:lnL>
                    <a:lnR>
                      <a:noFill/>
                    </a:lnR>
                    <a:lnT>
                      <a:noFill/>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2,359</a:t>
                      </a:r>
                    </a:p>
                  </a:txBody>
                  <a:tcPr marL="42647" marR="42647" marT="42647" marB="42647" anchor="ctr">
                    <a:lnL>
                      <a:noFill/>
                    </a:lnL>
                    <a:lnR>
                      <a:noFill/>
                    </a:lnR>
                    <a:lnT>
                      <a:noFill/>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3,50</a:t>
                      </a:r>
                    </a:p>
                  </a:txBody>
                  <a:tcPr marL="42647" marR="42647" marT="42647" marB="42647" anchor="ctr">
                    <a:lnL>
                      <a:noFill/>
                    </a:lnL>
                    <a:lnR>
                      <a:noFill/>
                    </a:lnR>
                    <a:lnT>
                      <a:noFill/>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3,589</a:t>
                      </a:r>
                    </a:p>
                  </a:txBody>
                  <a:tcPr marL="42647" marR="42647" marT="42647" marB="42647" anchor="ctr">
                    <a:lnL>
                      <a:noFill/>
                    </a:lnL>
                    <a:lnR>
                      <a:noFill/>
                    </a:lnR>
                    <a:lnT>
                      <a:noFill/>
                    </a:lnT>
                    <a:lnB w="7620" cap="flat" cmpd="sng" algn="ctr">
                      <a:solidFill>
                        <a:srgbClr val="C9C9C9"/>
                      </a:solidFill>
                      <a:prstDash val="solid"/>
                      <a:round/>
                      <a:headEnd type="none" w="med" len="med"/>
                      <a:tailEnd type="none" w="med" len="med"/>
                    </a:lnB>
                    <a:solidFill>
                      <a:srgbClr val="F8F8F8"/>
                    </a:solidFill>
                  </a:tcPr>
                </a:tc>
                <a:tc>
                  <a:txBody>
                    <a:bodyPr/>
                    <a:lstStyle/>
                    <a:p>
                      <a:endParaRPr lang="sv-SE" sz="1000">
                        <a:effectLst/>
                      </a:endParaRPr>
                    </a:p>
                  </a:txBody>
                  <a:tcPr marL="51177" marR="51177" marT="25588" marB="25588" anchor="ctr">
                    <a:lnL>
                      <a:noFill/>
                    </a:lnL>
                    <a:lnR>
                      <a:noFill/>
                    </a:lnR>
                    <a:lnT>
                      <a:noFill/>
                    </a:lnT>
                    <a:lnB>
                      <a:noFill/>
                    </a:lnB>
                    <a:solidFill>
                      <a:srgbClr val="F8F8F8"/>
                    </a:solidFill>
                  </a:tcPr>
                </a:tc>
                <a:extLst>
                  <a:ext uri="{0D108BD9-81ED-4DB2-BD59-A6C34878D82A}">
                    <a16:rowId xmlns:a16="http://schemas.microsoft.com/office/drawing/2014/main" val="2032128892"/>
                  </a:ext>
                </a:extLst>
              </a:tr>
              <a:tr h="371632">
                <a:tc>
                  <a:txBody>
                    <a:bodyPr/>
                    <a:lstStyle/>
                    <a:p>
                      <a:endParaRPr lang="sv-SE" sz="1000">
                        <a:effectLst/>
                      </a:endParaRPr>
                    </a:p>
                  </a:txBody>
                  <a:tcPr marL="51177" marR="51177" marT="25588" marB="25588" anchor="ctr">
                    <a:lnL>
                      <a:noFill/>
                    </a:lnL>
                    <a:lnR>
                      <a:noFill/>
                    </a:lnR>
                    <a:lnT>
                      <a:noFill/>
                    </a:lnT>
                    <a:lnB>
                      <a:noFill/>
                    </a:lnB>
                    <a:solidFill>
                      <a:srgbClr val="F8F8F8"/>
                    </a:solidFill>
                  </a:tcPr>
                </a:tc>
                <a:tc>
                  <a:txBody>
                    <a:bodyPr/>
                    <a:lstStyle/>
                    <a:p>
                      <a:r>
                        <a:rPr lang="sv-SE" sz="1000">
                          <a:effectLst/>
                        </a:rPr>
                        <a:t>2023-01-04</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2,665</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2,328</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2,255</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2,285</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3,417</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3,484</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endParaRPr lang="sv-SE" sz="1000">
                        <a:effectLst/>
                      </a:endParaRPr>
                    </a:p>
                  </a:txBody>
                  <a:tcPr marL="51177" marR="51177" marT="25588" marB="25588" anchor="ctr">
                    <a:lnL>
                      <a:noFill/>
                    </a:lnL>
                    <a:lnR>
                      <a:noFill/>
                    </a:lnR>
                    <a:lnT>
                      <a:noFill/>
                    </a:lnT>
                    <a:lnB>
                      <a:noFill/>
                    </a:lnB>
                    <a:solidFill>
                      <a:srgbClr val="F8F8F8"/>
                    </a:solidFill>
                  </a:tcPr>
                </a:tc>
                <a:extLst>
                  <a:ext uri="{0D108BD9-81ED-4DB2-BD59-A6C34878D82A}">
                    <a16:rowId xmlns:a16="http://schemas.microsoft.com/office/drawing/2014/main" val="1546682925"/>
                  </a:ext>
                </a:extLst>
              </a:tr>
              <a:tr h="371632">
                <a:tc>
                  <a:txBody>
                    <a:bodyPr/>
                    <a:lstStyle/>
                    <a:p>
                      <a:endParaRPr lang="sv-SE" sz="1000">
                        <a:effectLst/>
                      </a:endParaRPr>
                    </a:p>
                  </a:txBody>
                  <a:tcPr marL="51177" marR="51177" marT="25588" marB="25588" anchor="ctr">
                    <a:lnL>
                      <a:noFill/>
                    </a:lnL>
                    <a:lnR>
                      <a:noFill/>
                    </a:lnR>
                    <a:lnT>
                      <a:noFill/>
                    </a:lnT>
                    <a:lnB>
                      <a:noFill/>
                    </a:lnB>
                    <a:solidFill>
                      <a:srgbClr val="F8F8F8"/>
                    </a:solidFill>
                  </a:tcPr>
                </a:tc>
                <a:tc>
                  <a:txBody>
                    <a:bodyPr/>
                    <a:lstStyle/>
                    <a:p>
                      <a:r>
                        <a:rPr lang="sv-SE" sz="1000">
                          <a:effectLst/>
                        </a:rPr>
                        <a:t>2023-01-05</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2,666</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2,317</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2,29</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2,232</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3,416</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3,48</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endParaRPr lang="sv-SE" sz="1000">
                        <a:effectLst/>
                      </a:endParaRPr>
                    </a:p>
                  </a:txBody>
                  <a:tcPr marL="51177" marR="51177" marT="25588" marB="25588" anchor="ctr">
                    <a:lnL>
                      <a:noFill/>
                    </a:lnL>
                    <a:lnR>
                      <a:noFill/>
                    </a:lnR>
                    <a:lnT>
                      <a:noFill/>
                    </a:lnT>
                    <a:lnB>
                      <a:noFill/>
                    </a:lnB>
                    <a:solidFill>
                      <a:srgbClr val="F8F8F8"/>
                    </a:solidFill>
                  </a:tcPr>
                </a:tc>
                <a:extLst>
                  <a:ext uri="{0D108BD9-81ED-4DB2-BD59-A6C34878D82A}">
                    <a16:rowId xmlns:a16="http://schemas.microsoft.com/office/drawing/2014/main" val="4120859391"/>
                  </a:ext>
                </a:extLst>
              </a:tr>
              <a:tr h="371632">
                <a:tc>
                  <a:txBody>
                    <a:bodyPr/>
                    <a:lstStyle/>
                    <a:p>
                      <a:endParaRPr lang="sv-SE" sz="1000">
                        <a:effectLst/>
                      </a:endParaRPr>
                    </a:p>
                  </a:txBody>
                  <a:tcPr marL="51177" marR="51177" marT="25588" marB="25588" anchor="ctr">
                    <a:lnL>
                      <a:noFill/>
                    </a:lnL>
                    <a:lnR>
                      <a:noFill/>
                    </a:lnR>
                    <a:lnT>
                      <a:noFill/>
                    </a:lnT>
                    <a:lnB>
                      <a:noFill/>
                    </a:lnB>
                    <a:solidFill>
                      <a:srgbClr val="F8F8F8"/>
                    </a:solidFill>
                  </a:tcPr>
                </a:tc>
                <a:tc>
                  <a:txBody>
                    <a:bodyPr/>
                    <a:lstStyle/>
                    <a:p>
                      <a:r>
                        <a:rPr lang="sv-SE" sz="1000">
                          <a:effectLst/>
                        </a:rPr>
                        <a:t>2023-01-09</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2,631</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2,272</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2,206</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2,203</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3,368</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3,433</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endParaRPr lang="sv-SE" sz="1000">
                        <a:effectLst/>
                      </a:endParaRPr>
                    </a:p>
                  </a:txBody>
                  <a:tcPr marL="51177" marR="51177" marT="25588" marB="25588" anchor="ctr">
                    <a:lnL>
                      <a:noFill/>
                    </a:lnL>
                    <a:lnR>
                      <a:noFill/>
                    </a:lnR>
                    <a:lnT>
                      <a:noFill/>
                    </a:lnT>
                    <a:lnB>
                      <a:noFill/>
                    </a:lnB>
                    <a:solidFill>
                      <a:srgbClr val="F8F8F8"/>
                    </a:solidFill>
                  </a:tcPr>
                </a:tc>
                <a:extLst>
                  <a:ext uri="{0D108BD9-81ED-4DB2-BD59-A6C34878D82A}">
                    <a16:rowId xmlns:a16="http://schemas.microsoft.com/office/drawing/2014/main" val="1018460925"/>
                  </a:ext>
                </a:extLst>
              </a:tr>
              <a:tr h="371632">
                <a:tc>
                  <a:txBody>
                    <a:bodyPr/>
                    <a:lstStyle/>
                    <a:p>
                      <a:endParaRPr lang="sv-SE" sz="1000">
                        <a:effectLst/>
                      </a:endParaRPr>
                    </a:p>
                  </a:txBody>
                  <a:tcPr marL="51177" marR="51177" marT="25588" marB="25588" anchor="ctr">
                    <a:lnL>
                      <a:noFill/>
                    </a:lnL>
                    <a:lnR>
                      <a:noFill/>
                    </a:lnR>
                    <a:lnT>
                      <a:noFill/>
                    </a:lnT>
                    <a:lnB>
                      <a:noFill/>
                    </a:lnB>
                    <a:solidFill>
                      <a:srgbClr val="F8F8F8"/>
                    </a:solidFill>
                  </a:tcPr>
                </a:tc>
                <a:tc>
                  <a:txBody>
                    <a:bodyPr/>
                    <a:lstStyle/>
                    <a:p>
                      <a:r>
                        <a:rPr lang="sv-SE" sz="1000">
                          <a:effectLst/>
                        </a:rPr>
                        <a:t>2023-01-10</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2,602</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2,22</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2,149</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2,151</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3,335</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r>
                        <a:rPr lang="sv-SE" sz="1000">
                          <a:effectLst/>
                        </a:rPr>
                        <a:t>3,41</a:t>
                      </a:r>
                    </a:p>
                  </a:txBody>
                  <a:tcPr marL="42647" marR="42647" marT="42647" marB="42647" anchor="ctr">
                    <a:lnL>
                      <a:noFill/>
                    </a:lnL>
                    <a:lnR>
                      <a:noFill/>
                    </a:lnR>
                    <a:lnT w="7620" cap="flat" cmpd="sng" algn="ctr">
                      <a:solidFill>
                        <a:srgbClr val="C9C9C9"/>
                      </a:solidFill>
                      <a:prstDash val="solid"/>
                      <a:round/>
                      <a:headEnd type="none" w="med" len="med"/>
                      <a:tailEnd type="none" w="med" len="med"/>
                    </a:lnT>
                    <a:lnB w="7620" cap="flat" cmpd="sng" algn="ctr">
                      <a:solidFill>
                        <a:srgbClr val="C9C9C9"/>
                      </a:solidFill>
                      <a:prstDash val="solid"/>
                      <a:round/>
                      <a:headEnd type="none" w="med" len="med"/>
                      <a:tailEnd type="none" w="med" len="med"/>
                    </a:lnB>
                    <a:solidFill>
                      <a:srgbClr val="F8F8F8"/>
                    </a:solidFill>
                  </a:tcPr>
                </a:tc>
                <a:tc>
                  <a:txBody>
                    <a:bodyPr/>
                    <a:lstStyle/>
                    <a:p>
                      <a:endParaRPr lang="sv-SE" sz="1000" dirty="0"/>
                    </a:p>
                  </a:txBody>
                  <a:tcPr marL="51177" marR="51177" marT="25588" marB="25588">
                    <a:lnL>
                      <a:noFill/>
                    </a:lnL>
                    <a:lnT>
                      <a:noFill/>
                    </a:lnT>
                  </a:tcPr>
                </a:tc>
                <a:extLst>
                  <a:ext uri="{0D108BD9-81ED-4DB2-BD59-A6C34878D82A}">
                    <a16:rowId xmlns:a16="http://schemas.microsoft.com/office/drawing/2014/main" val="3427570482"/>
                  </a:ext>
                </a:extLst>
              </a:tr>
            </a:tbl>
          </a:graphicData>
        </a:graphic>
      </p:graphicFrame>
    </p:spTree>
    <p:extLst>
      <p:ext uri="{BB962C8B-B14F-4D97-AF65-F5344CB8AC3E}">
        <p14:creationId xmlns:p14="http://schemas.microsoft.com/office/powerpoint/2010/main" val="3176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cb025ba9a6ccf8fed139b5222f2a63b17a4791"/>
</p:tagLst>
</file>

<file path=ppt/theme/theme1.xml><?xml version="1.0" encoding="utf-8"?>
<a:theme xmlns:a="http://schemas.openxmlformats.org/drawingml/2006/main" name="KTH_PPT-mall">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TH_PPT template 2014 flerfärgade_16_9_181002" id="{C2C482A2-B64F-1641-B856-45C1E0D0B04B}" vid="{B7923EE1-B23C-9F4E-BE98-4BD0CF59DB9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KTH_PPT template 2014 blue_16_9_181002 (002)</Template>
  <TotalTime>12238</TotalTime>
  <Words>981</Words>
  <Application>Microsoft Office PowerPoint</Application>
  <PresentationFormat>On-screen Show (16:9)</PresentationFormat>
  <Paragraphs>141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Open Sans</vt:lpstr>
      <vt:lpstr>Systemtypsnitt</vt:lpstr>
      <vt:lpstr>Times New Roman</vt:lpstr>
      <vt:lpstr>KTH_PPT-mall</vt:lpstr>
      <vt:lpstr>Samtal om ränteskillnadsersättning</vt:lpstr>
      <vt:lpstr>PowerPoint Presentation</vt:lpstr>
      <vt:lpstr>  Beräkning av Ränteskillnadsersättning</vt:lpstr>
      <vt:lpstr>   Slutsatser</vt:lpstr>
      <vt:lpstr>PowerPoint Presentation</vt:lpstr>
      <vt:lpstr>       Mitt förslag </vt:lpstr>
      <vt:lpstr>   Utmaningar</vt:lpstr>
      <vt:lpstr>       Fundering </vt:lpstr>
      <vt:lpstr>PowerPoint Presentation</vt:lpstr>
      <vt:lpstr>Frukostseminarier – Program våren 2023</vt:lpstr>
      <vt:lpstr>Initiativtagare till Bostad 2.0</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Malin Söderkvist</dc:creator>
  <cp:lastModifiedBy>Rickard Engström</cp:lastModifiedBy>
  <cp:revision>620</cp:revision>
  <cp:lastPrinted>2019-09-05T13:47:56Z</cp:lastPrinted>
  <dcterms:created xsi:type="dcterms:W3CDTF">2019-02-11T09:39:15Z</dcterms:created>
  <dcterms:modified xsi:type="dcterms:W3CDTF">2023-02-03T01:52:50Z</dcterms:modified>
</cp:coreProperties>
</file>