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4" r:id="rId2"/>
    <p:sldId id="361" r:id="rId3"/>
    <p:sldId id="324" r:id="rId4"/>
    <p:sldId id="362" r:id="rId5"/>
    <p:sldId id="359" r:id="rId6"/>
    <p:sldId id="360" r:id="rId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491" autoAdjust="0"/>
  </p:normalViewPr>
  <p:slideViewPr>
    <p:cSldViewPr snapToGrid="0">
      <p:cViewPr varScale="1">
        <p:scale>
          <a:sx n="86" d="100"/>
          <a:sy n="86" d="100"/>
        </p:scale>
        <p:origin x="1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9D2416-9145-4130-977B-2B8A3BFDAD5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81E17A-3BC7-457F-B86C-C24BA9160E1A}">
      <dgm:prSet/>
      <dgm:spPr/>
      <dgm:t>
        <a:bodyPr/>
        <a:lstStyle/>
        <a:p>
          <a:r>
            <a:rPr lang="en-US" dirty="0"/>
            <a:t>”</a:t>
          </a:r>
          <a:r>
            <a:rPr lang="en-US" dirty="0" err="1"/>
            <a:t>Bogemenskaper</a:t>
          </a:r>
          <a:r>
            <a:rPr lang="en-US" dirty="0"/>
            <a:t>”, </a:t>
          </a:r>
          <a:r>
            <a:rPr lang="en-US" dirty="0" err="1"/>
            <a:t>är</a:t>
          </a:r>
          <a:r>
            <a:rPr lang="en-US" dirty="0"/>
            <a:t> </a:t>
          </a:r>
          <a:r>
            <a:rPr lang="en-US" dirty="0" err="1"/>
            <a:t>ett</a:t>
          </a:r>
          <a:r>
            <a:rPr lang="en-US" dirty="0"/>
            <a:t> </a:t>
          </a:r>
          <a:r>
            <a:rPr lang="en-US" dirty="0" err="1"/>
            <a:t>samlingsbegrepp</a:t>
          </a:r>
          <a:r>
            <a:rPr lang="en-US" dirty="0"/>
            <a:t> för </a:t>
          </a:r>
          <a:r>
            <a:rPr lang="en-US" dirty="0" err="1"/>
            <a:t>initiativ</a:t>
          </a:r>
          <a:r>
            <a:rPr lang="en-US" dirty="0"/>
            <a:t> </a:t>
          </a:r>
          <a:r>
            <a:rPr lang="en-US" dirty="0" err="1"/>
            <a:t>baserade</a:t>
          </a:r>
          <a:r>
            <a:rPr lang="en-US" dirty="0"/>
            <a:t> </a:t>
          </a:r>
          <a:r>
            <a:rPr lang="en-US" dirty="0" err="1"/>
            <a:t>på</a:t>
          </a:r>
          <a:r>
            <a:rPr lang="en-US" dirty="0"/>
            <a:t> </a:t>
          </a:r>
          <a:r>
            <a:rPr lang="en-US" dirty="0" err="1"/>
            <a:t>självorganisering</a:t>
          </a:r>
          <a:r>
            <a:rPr lang="en-US" dirty="0"/>
            <a:t> </a:t>
          </a:r>
          <a:r>
            <a:rPr lang="en-US" dirty="0" err="1"/>
            <a:t>och</a:t>
          </a:r>
          <a:r>
            <a:rPr lang="en-US" dirty="0"/>
            <a:t> </a:t>
          </a:r>
          <a:r>
            <a:rPr lang="en-US" dirty="0" err="1"/>
            <a:t>kollektiva</a:t>
          </a:r>
          <a:r>
            <a:rPr lang="en-US" dirty="0"/>
            <a:t> </a:t>
          </a:r>
          <a:r>
            <a:rPr lang="en-US" dirty="0" err="1"/>
            <a:t>lösningar</a:t>
          </a:r>
          <a:r>
            <a:rPr lang="en-US" dirty="0"/>
            <a:t>, ex. </a:t>
          </a:r>
          <a:r>
            <a:rPr lang="en-US" dirty="0" err="1"/>
            <a:t>kooperativa</a:t>
          </a:r>
          <a:r>
            <a:rPr lang="en-US" dirty="0"/>
            <a:t> </a:t>
          </a:r>
          <a:r>
            <a:rPr lang="en-US" dirty="0" err="1"/>
            <a:t>boendeformer</a:t>
          </a:r>
          <a:r>
            <a:rPr lang="en-US" dirty="0"/>
            <a:t>, </a:t>
          </a:r>
          <a:r>
            <a:rPr lang="en-US" dirty="0" err="1"/>
            <a:t>byggemenskaper</a:t>
          </a:r>
          <a:r>
            <a:rPr lang="en-US" dirty="0"/>
            <a:t> </a:t>
          </a:r>
          <a:r>
            <a:rPr lang="en-US" dirty="0" err="1"/>
            <a:t>och</a:t>
          </a:r>
          <a:r>
            <a:rPr lang="en-US" dirty="0"/>
            <a:t> co-housing</a:t>
          </a:r>
        </a:p>
      </dgm:t>
    </dgm:pt>
    <dgm:pt modelId="{0918D72A-A25D-460B-9D0E-2DA77BC4B83F}" type="parTrans" cxnId="{F05FDD41-5273-4A16-90FF-95956CE3E4E5}">
      <dgm:prSet/>
      <dgm:spPr/>
      <dgm:t>
        <a:bodyPr/>
        <a:lstStyle/>
        <a:p>
          <a:endParaRPr lang="en-US"/>
        </a:p>
      </dgm:t>
    </dgm:pt>
    <dgm:pt modelId="{4E111CEA-0544-480D-9E04-716F467EE3FF}" type="sibTrans" cxnId="{F05FDD41-5273-4A16-90FF-95956CE3E4E5}">
      <dgm:prSet/>
      <dgm:spPr/>
      <dgm:t>
        <a:bodyPr/>
        <a:lstStyle/>
        <a:p>
          <a:endParaRPr lang="en-US"/>
        </a:p>
      </dgm:t>
    </dgm:pt>
    <dgm:pt modelId="{FF01C548-585D-464D-83BB-C0337545CBD3}">
      <dgm:prSet/>
      <dgm:spPr/>
      <dgm:t>
        <a:bodyPr/>
        <a:lstStyle/>
        <a:p>
          <a:r>
            <a:rPr lang="en-US"/>
            <a:t>Vem är de till för?</a:t>
          </a:r>
        </a:p>
      </dgm:t>
    </dgm:pt>
    <dgm:pt modelId="{4ED6FE2E-0CAB-4F68-9350-46F1C1C3ABEC}" type="parTrans" cxnId="{2119F4B3-F749-438F-B99C-01D6117307E0}">
      <dgm:prSet/>
      <dgm:spPr/>
      <dgm:t>
        <a:bodyPr/>
        <a:lstStyle/>
        <a:p>
          <a:endParaRPr lang="en-US"/>
        </a:p>
      </dgm:t>
    </dgm:pt>
    <dgm:pt modelId="{9344770E-D88F-4D24-8A1A-EF7EEF19695C}" type="sibTrans" cxnId="{2119F4B3-F749-438F-B99C-01D6117307E0}">
      <dgm:prSet/>
      <dgm:spPr/>
      <dgm:t>
        <a:bodyPr/>
        <a:lstStyle/>
        <a:p>
          <a:endParaRPr lang="en-US"/>
        </a:p>
      </dgm:t>
    </dgm:pt>
    <dgm:pt modelId="{10149061-3D09-4E7B-A710-5B7F2DA9B379}">
      <dgm:prSet/>
      <dgm:spPr/>
      <dgm:t>
        <a:bodyPr/>
        <a:lstStyle/>
        <a:p>
          <a:r>
            <a:rPr lang="en-US"/>
            <a:t>Organisation, ekonomi och juridik som möjliggör?</a:t>
          </a:r>
        </a:p>
      </dgm:t>
    </dgm:pt>
    <dgm:pt modelId="{36D47FB9-230D-4DDC-9751-CC76C61A3E33}" type="parTrans" cxnId="{36EE930E-EF1C-4212-A6A0-BE7732788615}">
      <dgm:prSet/>
      <dgm:spPr/>
      <dgm:t>
        <a:bodyPr/>
        <a:lstStyle/>
        <a:p>
          <a:endParaRPr lang="en-US"/>
        </a:p>
      </dgm:t>
    </dgm:pt>
    <dgm:pt modelId="{B3A14B41-7228-4A15-9786-998F61B43626}" type="sibTrans" cxnId="{36EE930E-EF1C-4212-A6A0-BE7732788615}">
      <dgm:prSet/>
      <dgm:spPr/>
      <dgm:t>
        <a:bodyPr/>
        <a:lstStyle/>
        <a:p>
          <a:endParaRPr lang="en-US"/>
        </a:p>
      </dgm:t>
    </dgm:pt>
    <dgm:pt modelId="{AABAC394-6B8B-401B-A35A-9C9E0D55BD79}" type="pres">
      <dgm:prSet presAssocID="{FA9D2416-9145-4130-977B-2B8A3BFDAD5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sv-SE"/>
        </a:p>
      </dgm:t>
    </dgm:pt>
    <dgm:pt modelId="{147B5918-A0E6-4BD8-9BBC-1800D09C0605}" type="pres">
      <dgm:prSet presAssocID="{4681E17A-3BC7-457F-B86C-C24BA9160E1A}" presName="hierRoot1" presStyleCnt="0"/>
      <dgm:spPr/>
    </dgm:pt>
    <dgm:pt modelId="{ECB1E764-1DAE-4692-92AF-43B108D303D6}" type="pres">
      <dgm:prSet presAssocID="{4681E17A-3BC7-457F-B86C-C24BA9160E1A}" presName="composite" presStyleCnt="0"/>
      <dgm:spPr/>
    </dgm:pt>
    <dgm:pt modelId="{F9022DFE-EA09-4D85-976C-34594E408A53}" type="pres">
      <dgm:prSet presAssocID="{4681E17A-3BC7-457F-B86C-C24BA9160E1A}" presName="background" presStyleLbl="node0" presStyleIdx="0" presStyleCnt="3"/>
      <dgm:spPr/>
    </dgm:pt>
    <dgm:pt modelId="{CA29CB3E-A6C8-4639-ABB2-2F55A0944AFD}" type="pres">
      <dgm:prSet presAssocID="{4681E17A-3BC7-457F-B86C-C24BA9160E1A}" presName="text" presStyleLbl="fgAcc0" presStyleIdx="0" presStyleCnt="3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A81A0AD3-4C9C-43AE-AC7C-4EBBFCD2DE19}" type="pres">
      <dgm:prSet presAssocID="{4681E17A-3BC7-457F-B86C-C24BA9160E1A}" presName="hierChild2" presStyleCnt="0"/>
      <dgm:spPr/>
    </dgm:pt>
    <dgm:pt modelId="{D5F91C4B-6FDA-4E07-835D-39CA0BE9731C}" type="pres">
      <dgm:prSet presAssocID="{FF01C548-585D-464D-83BB-C0337545CBD3}" presName="hierRoot1" presStyleCnt="0"/>
      <dgm:spPr/>
    </dgm:pt>
    <dgm:pt modelId="{15062E54-B7E3-4C32-A987-025E2638DF41}" type="pres">
      <dgm:prSet presAssocID="{FF01C548-585D-464D-83BB-C0337545CBD3}" presName="composite" presStyleCnt="0"/>
      <dgm:spPr/>
    </dgm:pt>
    <dgm:pt modelId="{F7EAE111-BDF4-468B-80E3-1D227C998ED9}" type="pres">
      <dgm:prSet presAssocID="{FF01C548-585D-464D-83BB-C0337545CBD3}" presName="background" presStyleLbl="node0" presStyleIdx="1" presStyleCnt="3"/>
      <dgm:spPr/>
    </dgm:pt>
    <dgm:pt modelId="{68595AA2-DCE7-4FA8-B018-C8BA40889B74}" type="pres">
      <dgm:prSet presAssocID="{FF01C548-585D-464D-83BB-C0337545CBD3}" presName="text" presStyleLbl="fgAcc0" presStyleIdx="1" presStyleCnt="3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12D66723-A738-42FC-A404-EC95D6C2FC2E}" type="pres">
      <dgm:prSet presAssocID="{FF01C548-585D-464D-83BB-C0337545CBD3}" presName="hierChild2" presStyleCnt="0"/>
      <dgm:spPr/>
    </dgm:pt>
    <dgm:pt modelId="{1E03A181-AFE7-4F5D-B53A-225DB87FEBD0}" type="pres">
      <dgm:prSet presAssocID="{10149061-3D09-4E7B-A710-5B7F2DA9B379}" presName="hierRoot1" presStyleCnt="0"/>
      <dgm:spPr/>
    </dgm:pt>
    <dgm:pt modelId="{1F1C6218-170B-412E-9A21-3B3554FA3F7F}" type="pres">
      <dgm:prSet presAssocID="{10149061-3D09-4E7B-A710-5B7F2DA9B379}" presName="composite" presStyleCnt="0"/>
      <dgm:spPr/>
    </dgm:pt>
    <dgm:pt modelId="{B2D6F836-894C-4850-B2C4-B759AE10382E}" type="pres">
      <dgm:prSet presAssocID="{10149061-3D09-4E7B-A710-5B7F2DA9B379}" presName="background" presStyleLbl="node0" presStyleIdx="2" presStyleCnt="3"/>
      <dgm:spPr/>
    </dgm:pt>
    <dgm:pt modelId="{64FC45C8-E64A-4C6B-BE88-6C22CD61CC57}" type="pres">
      <dgm:prSet presAssocID="{10149061-3D09-4E7B-A710-5B7F2DA9B379}" presName="text" presStyleLbl="fgAcc0" presStyleIdx="2" presStyleCnt="3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AE6EECF5-39B8-4194-8999-97010F959430}" type="pres">
      <dgm:prSet presAssocID="{10149061-3D09-4E7B-A710-5B7F2DA9B379}" presName="hierChild2" presStyleCnt="0"/>
      <dgm:spPr/>
    </dgm:pt>
  </dgm:ptLst>
  <dgm:cxnLst>
    <dgm:cxn modelId="{2119F4B3-F749-438F-B99C-01D6117307E0}" srcId="{FA9D2416-9145-4130-977B-2B8A3BFDAD52}" destId="{FF01C548-585D-464D-83BB-C0337545CBD3}" srcOrd="1" destOrd="0" parTransId="{4ED6FE2E-0CAB-4F68-9350-46F1C1C3ABEC}" sibTransId="{9344770E-D88F-4D24-8A1A-EF7EEF19695C}"/>
    <dgm:cxn modelId="{B4F482E1-51E1-42C0-B823-70D6B7E6C8A1}" type="presOf" srcId="{4681E17A-3BC7-457F-B86C-C24BA9160E1A}" destId="{CA29CB3E-A6C8-4639-ABB2-2F55A0944AFD}" srcOrd="0" destOrd="0" presId="urn:microsoft.com/office/officeart/2005/8/layout/hierarchy1"/>
    <dgm:cxn modelId="{F05FDD41-5273-4A16-90FF-95956CE3E4E5}" srcId="{FA9D2416-9145-4130-977B-2B8A3BFDAD52}" destId="{4681E17A-3BC7-457F-B86C-C24BA9160E1A}" srcOrd="0" destOrd="0" parTransId="{0918D72A-A25D-460B-9D0E-2DA77BC4B83F}" sibTransId="{4E111CEA-0544-480D-9E04-716F467EE3FF}"/>
    <dgm:cxn modelId="{8EF3E456-34A8-45EE-AFA7-B5547B53F34F}" type="presOf" srcId="{10149061-3D09-4E7B-A710-5B7F2DA9B379}" destId="{64FC45C8-E64A-4C6B-BE88-6C22CD61CC57}" srcOrd="0" destOrd="0" presId="urn:microsoft.com/office/officeart/2005/8/layout/hierarchy1"/>
    <dgm:cxn modelId="{851B564E-EF1F-41F0-9401-B9C8731A5ABA}" type="presOf" srcId="{FA9D2416-9145-4130-977B-2B8A3BFDAD52}" destId="{AABAC394-6B8B-401B-A35A-9C9E0D55BD79}" srcOrd="0" destOrd="0" presId="urn:microsoft.com/office/officeart/2005/8/layout/hierarchy1"/>
    <dgm:cxn modelId="{36EE930E-EF1C-4212-A6A0-BE7732788615}" srcId="{FA9D2416-9145-4130-977B-2B8A3BFDAD52}" destId="{10149061-3D09-4E7B-A710-5B7F2DA9B379}" srcOrd="2" destOrd="0" parTransId="{36D47FB9-230D-4DDC-9751-CC76C61A3E33}" sibTransId="{B3A14B41-7228-4A15-9786-998F61B43626}"/>
    <dgm:cxn modelId="{782323C8-1B13-4C19-BD4B-3D899F50E8F4}" type="presOf" srcId="{FF01C548-585D-464D-83BB-C0337545CBD3}" destId="{68595AA2-DCE7-4FA8-B018-C8BA40889B74}" srcOrd="0" destOrd="0" presId="urn:microsoft.com/office/officeart/2005/8/layout/hierarchy1"/>
    <dgm:cxn modelId="{647E2246-8CA7-4B43-BC23-E1E1759B3207}" type="presParOf" srcId="{AABAC394-6B8B-401B-A35A-9C9E0D55BD79}" destId="{147B5918-A0E6-4BD8-9BBC-1800D09C0605}" srcOrd="0" destOrd="0" presId="urn:microsoft.com/office/officeart/2005/8/layout/hierarchy1"/>
    <dgm:cxn modelId="{3260473A-1651-4FB1-8BCE-45CEAABF0396}" type="presParOf" srcId="{147B5918-A0E6-4BD8-9BBC-1800D09C0605}" destId="{ECB1E764-1DAE-4692-92AF-43B108D303D6}" srcOrd="0" destOrd="0" presId="urn:microsoft.com/office/officeart/2005/8/layout/hierarchy1"/>
    <dgm:cxn modelId="{D90806BD-B8E3-4A44-B5BA-0A3BB7F4F65E}" type="presParOf" srcId="{ECB1E764-1DAE-4692-92AF-43B108D303D6}" destId="{F9022DFE-EA09-4D85-976C-34594E408A53}" srcOrd="0" destOrd="0" presId="urn:microsoft.com/office/officeart/2005/8/layout/hierarchy1"/>
    <dgm:cxn modelId="{34175F2E-189C-4C4C-92D8-C5F82E60317F}" type="presParOf" srcId="{ECB1E764-1DAE-4692-92AF-43B108D303D6}" destId="{CA29CB3E-A6C8-4639-ABB2-2F55A0944AFD}" srcOrd="1" destOrd="0" presId="urn:microsoft.com/office/officeart/2005/8/layout/hierarchy1"/>
    <dgm:cxn modelId="{A3B8A66F-D034-4868-9A1C-08977E6101A6}" type="presParOf" srcId="{147B5918-A0E6-4BD8-9BBC-1800D09C0605}" destId="{A81A0AD3-4C9C-43AE-AC7C-4EBBFCD2DE19}" srcOrd="1" destOrd="0" presId="urn:microsoft.com/office/officeart/2005/8/layout/hierarchy1"/>
    <dgm:cxn modelId="{E08FD310-8EB9-49AA-AEEF-AC8DA38FBE1A}" type="presParOf" srcId="{AABAC394-6B8B-401B-A35A-9C9E0D55BD79}" destId="{D5F91C4B-6FDA-4E07-835D-39CA0BE9731C}" srcOrd="1" destOrd="0" presId="urn:microsoft.com/office/officeart/2005/8/layout/hierarchy1"/>
    <dgm:cxn modelId="{52EFE48F-8597-464C-9115-049EE1C1001B}" type="presParOf" srcId="{D5F91C4B-6FDA-4E07-835D-39CA0BE9731C}" destId="{15062E54-B7E3-4C32-A987-025E2638DF41}" srcOrd="0" destOrd="0" presId="urn:microsoft.com/office/officeart/2005/8/layout/hierarchy1"/>
    <dgm:cxn modelId="{2CDFA743-A49A-4EF2-98E3-EBBC3418184F}" type="presParOf" srcId="{15062E54-B7E3-4C32-A987-025E2638DF41}" destId="{F7EAE111-BDF4-468B-80E3-1D227C998ED9}" srcOrd="0" destOrd="0" presId="urn:microsoft.com/office/officeart/2005/8/layout/hierarchy1"/>
    <dgm:cxn modelId="{1096322F-F0E3-4516-B80A-07FD162C689D}" type="presParOf" srcId="{15062E54-B7E3-4C32-A987-025E2638DF41}" destId="{68595AA2-DCE7-4FA8-B018-C8BA40889B74}" srcOrd="1" destOrd="0" presId="urn:microsoft.com/office/officeart/2005/8/layout/hierarchy1"/>
    <dgm:cxn modelId="{D4695C58-917F-471B-9658-77C0632B26EB}" type="presParOf" srcId="{D5F91C4B-6FDA-4E07-835D-39CA0BE9731C}" destId="{12D66723-A738-42FC-A404-EC95D6C2FC2E}" srcOrd="1" destOrd="0" presId="urn:microsoft.com/office/officeart/2005/8/layout/hierarchy1"/>
    <dgm:cxn modelId="{7C0AB650-B193-4699-B54F-6DCF1731DA9D}" type="presParOf" srcId="{AABAC394-6B8B-401B-A35A-9C9E0D55BD79}" destId="{1E03A181-AFE7-4F5D-B53A-225DB87FEBD0}" srcOrd="2" destOrd="0" presId="urn:microsoft.com/office/officeart/2005/8/layout/hierarchy1"/>
    <dgm:cxn modelId="{7D885B7E-8DC1-4159-8815-EC31EAD2A196}" type="presParOf" srcId="{1E03A181-AFE7-4F5D-B53A-225DB87FEBD0}" destId="{1F1C6218-170B-412E-9A21-3B3554FA3F7F}" srcOrd="0" destOrd="0" presId="urn:microsoft.com/office/officeart/2005/8/layout/hierarchy1"/>
    <dgm:cxn modelId="{115DC16F-5D2B-4861-95B5-FB9353AF2500}" type="presParOf" srcId="{1F1C6218-170B-412E-9A21-3B3554FA3F7F}" destId="{B2D6F836-894C-4850-B2C4-B759AE10382E}" srcOrd="0" destOrd="0" presId="urn:microsoft.com/office/officeart/2005/8/layout/hierarchy1"/>
    <dgm:cxn modelId="{D794D262-9DB7-40A2-B1C0-B4BBEEE3E0D4}" type="presParOf" srcId="{1F1C6218-170B-412E-9A21-3B3554FA3F7F}" destId="{64FC45C8-E64A-4C6B-BE88-6C22CD61CC57}" srcOrd="1" destOrd="0" presId="urn:microsoft.com/office/officeart/2005/8/layout/hierarchy1"/>
    <dgm:cxn modelId="{7CD803D6-E49E-43DB-89BF-43B198A81C9D}" type="presParOf" srcId="{1E03A181-AFE7-4F5D-B53A-225DB87FEBD0}" destId="{AE6EECF5-39B8-4194-8999-97010F95943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022DFE-EA09-4D85-976C-34594E408A53}">
      <dsp:nvSpPr>
        <dsp:cNvPr id="0" name=""/>
        <dsp:cNvSpPr/>
      </dsp:nvSpPr>
      <dsp:spPr>
        <a:xfrm>
          <a:off x="0" y="396301"/>
          <a:ext cx="2828924" cy="17963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29CB3E-A6C8-4639-ABB2-2F55A0944AFD}">
      <dsp:nvSpPr>
        <dsp:cNvPr id="0" name=""/>
        <dsp:cNvSpPr/>
      </dsp:nvSpPr>
      <dsp:spPr>
        <a:xfrm>
          <a:off x="314325" y="694910"/>
          <a:ext cx="2828924" cy="17963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”</a:t>
          </a:r>
          <a:r>
            <a:rPr lang="en-US" sz="1400" kern="1200" dirty="0" err="1"/>
            <a:t>Bogemenskaper</a:t>
          </a:r>
          <a:r>
            <a:rPr lang="en-US" sz="1400" kern="1200" dirty="0"/>
            <a:t>”, </a:t>
          </a:r>
          <a:r>
            <a:rPr lang="en-US" sz="1400" kern="1200" dirty="0" err="1"/>
            <a:t>är</a:t>
          </a:r>
          <a:r>
            <a:rPr lang="en-US" sz="1400" kern="1200" dirty="0"/>
            <a:t> </a:t>
          </a:r>
          <a:r>
            <a:rPr lang="en-US" sz="1400" kern="1200" dirty="0" err="1"/>
            <a:t>ett</a:t>
          </a:r>
          <a:r>
            <a:rPr lang="en-US" sz="1400" kern="1200" dirty="0"/>
            <a:t> </a:t>
          </a:r>
          <a:r>
            <a:rPr lang="en-US" sz="1400" kern="1200" dirty="0" err="1"/>
            <a:t>samlingsbegrepp</a:t>
          </a:r>
          <a:r>
            <a:rPr lang="en-US" sz="1400" kern="1200" dirty="0"/>
            <a:t> för </a:t>
          </a:r>
          <a:r>
            <a:rPr lang="en-US" sz="1400" kern="1200" dirty="0" err="1"/>
            <a:t>initiativ</a:t>
          </a:r>
          <a:r>
            <a:rPr lang="en-US" sz="1400" kern="1200" dirty="0"/>
            <a:t> </a:t>
          </a:r>
          <a:r>
            <a:rPr lang="en-US" sz="1400" kern="1200" dirty="0" err="1"/>
            <a:t>baserade</a:t>
          </a:r>
          <a:r>
            <a:rPr lang="en-US" sz="1400" kern="1200" dirty="0"/>
            <a:t> </a:t>
          </a:r>
          <a:r>
            <a:rPr lang="en-US" sz="1400" kern="1200" dirty="0" err="1"/>
            <a:t>på</a:t>
          </a:r>
          <a:r>
            <a:rPr lang="en-US" sz="1400" kern="1200" dirty="0"/>
            <a:t> </a:t>
          </a:r>
          <a:r>
            <a:rPr lang="en-US" sz="1400" kern="1200" dirty="0" err="1"/>
            <a:t>självorganisering</a:t>
          </a:r>
          <a:r>
            <a:rPr lang="en-US" sz="1400" kern="1200" dirty="0"/>
            <a:t> </a:t>
          </a:r>
          <a:r>
            <a:rPr lang="en-US" sz="1400" kern="1200" dirty="0" err="1"/>
            <a:t>och</a:t>
          </a:r>
          <a:r>
            <a:rPr lang="en-US" sz="1400" kern="1200" dirty="0"/>
            <a:t> </a:t>
          </a:r>
          <a:r>
            <a:rPr lang="en-US" sz="1400" kern="1200" dirty="0" err="1"/>
            <a:t>kollektiva</a:t>
          </a:r>
          <a:r>
            <a:rPr lang="en-US" sz="1400" kern="1200" dirty="0"/>
            <a:t> </a:t>
          </a:r>
          <a:r>
            <a:rPr lang="en-US" sz="1400" kern="1200" dirty="0" err="1"/>
            <a:t>lösningar</a:t>
          </a:r>
          <a:r>
            <a:rPr lang="en-US" sz="1400" kern="1200" dirty="0"/>
            <a:t>, ex. </a:t>
          </a:r>
          <a:r>
            <a:rPr lang="en-US" sz="1400" kern="1200" dirty="0" err="1"/>
            <a:t>kooperativa</a:t>
          </a:r>
          <a:r>
            <a:rPr lang="en-US" sz="1400" kern="1200" dirty="0"/>
            <a:t> </a:t>
          </a:r>
          <a:r>
            <a:rPr lang="en-US" sz="1400" kern="1200" dirty="0" err="1"/>
            <a:t>boendeformer</a:t>
          </a:r>
          <a:r>
            <a:rPr lang="en-US" sz="1400" kern="1200" dirty="0"/>
            <a:t>, </a:t>
          </a:r>
          <a:r>
            <a:rPr lang="en-US" sz="1400" kern="1200" dirty="0" err="1"/>
            <a:t>byggemenskaper</a:t>
          </a:r>
          <a:r>
            <a:rPr lang="en-US" sz="1400" kern="1200" dirty="0"/>
            <a:t> </a:t>
          </a:r>
          <a:r>
            <a:rPr lang="en-US" sz="1400" kern="1200" dirty="0" err="1"/>
            <a:t>och</a:t>
          </a:r>
          <a:r>
            <a:rPr lang="en-US" sz="1400" kern="1200" dirty="0"/>
            <a:t> co-housing</a:t>
          </a:r>
        </a:p>
      </dsp:txBody>
      <dsp:txXfrm>
        <a:off x="366939" y="747524"/>
        <a:ext cx="2723696" cy="1691139"/>
      </dsp:txXfrm>
    </dsp:sp>
    <dsp:sp modelId="{F7EAE111-BDF4-468B-80E3-1D227C998ED9}">
      <dsp:nvSpPr>
        <dsp:cNvPr id="0" name=""/>
        <dsp:cNvSpPr/>
      </dsp:nvSpPr>
      <dsp:spPr>
        <a:xfrm>
          <a:off x="3457574" y="396301"/>
          <a:ext cx="2828924" cy="17963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595AA2-DCE7-4FA8-B018-C8BA40889B74}">
      <dsp:nvSpPr>
        <dsp:cNvPr id="0" name=""/>
        <dsp:cNvSpPr/>
      </dsp:nvSpPr>
      <dsp:spPr>
        <a:xfrm>
          <a:off x="3771899" y="694910"/>
          <a:ext cx="2828924" cy="17963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Vem är de till för?</a:t>
          </a:r>
        </a:p>
      </dsp:txBody>
      <dsp:txXfrm>
        <a:off x="3824513" y="747524"/>
        <a:ext cx="2723696" cy="1691139"/>
      </dsp:txXfrm>
    </dsp:sp>
    <dsp:sp modelId="{B2D6F836-894C-4850-B2C4-B759AE10382E}">
      <dsp:nvSpPr>
        <dsp:cNvPr id="0" name=""/>
        <dsp:cNvSpPr/>
      </dsp:nvSpPr>
      <dsp:spPr>
        <a:xfrm>
          <a:off x="6915149" y="396301"/>
          <a:ext cx="2828924" cy="17963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FC45C8-E64A-4C6B-BE88-6C22CD61CC57}">
      <dsp:nvSpPr>
        <dsp:cNvPr id="0" name=""/>
        <dsp:cNvSpPr/>
      </dsp:nvSpPr>
      <dsp:spPr>
        <a:xfrm>
          <a:off x="7229475" y="694910"/>
          <a:ext cx="2828924" cy="17963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Organisation, ekonomi och juridik som möjliggör?</a:t>
          </a:r>
        </a:p>
      </dsp:txBody>
      <dsp:txXfrm>
        <a:off x="7282089" y="747524"/>
        <a:ext cx="2723696" cy="16911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5EDB8B-B2A2-4CB6-97A4-8974A40A31E8}" type="datetimeFigureOut">
              <a:rPr lang="sv-SE" smtClean="0"/>
              <a:t>2025-01-23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C0D0A-A1A8-486E-ACDA-33B63791897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0568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870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456DE3-4E01-4AFD-AD42-42312842ED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967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456DE3-4E01-4AFD-AD42-42312842ED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693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456DE3-4E01-4AFD-AD42-42312842ED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5978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456DE3-4E01-4AFD-AD42-42312842ED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4768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456DE3-4E01-4AFD-AD42-42312842ED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4660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1/23/2025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901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462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227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140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1/23/2025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986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06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1/23/2025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342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1/23/2025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822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7183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168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ixabay.com/en/horizontal-pan-balance-weigh-207132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20404030301010803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204040303010108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2590800"/>
          </a:xfrm>
        </p:spPr>
        <p:txBody>
          <a:bodyPr>
            <a:normAutofit fontScale="90000"/>
          </a:bodyPr>
          <a:lstStyle/>
          <a:p>
            <a:r>
              <a:rPr lang="en-US" sz="4400" dirty="0" err="1"/>
              <a:t>Hur</a:t>
            </a:r>
            <a:r>
              <a:rPr lang="en-US" sz="4400" dirty="0"/>
              <a:t> </a:t>
            </a:r>
            <a:r>
              <a:rPr lang="en-US" sz="4400" dirty="0" err="1"/>
              <a:t>kan</a:t>
            </a:r>
            <a:r>
              <a:rPr lang="en-US" sz="4400" dirty="0"/>
              <a:t> </a:t>
            </a:r>
            <a:r>
              <a:rPr lang="en-US" sz="4400" dirty="0" err="1"/>
              <a:t>förutsättningar</a:t>
            </a:r>
            <a:r>
              <a:rPr lang="en-US" sz="4400" dirty="0"/>
              <a:t> för </a:t>
            </a:r>
            <a:r>
              <a:rPr lang="en-US" sz="4400" dirty="0" err="1"/>
              <a:t>bogemenskaper</a:t>
            </a:r>
            <a:r>
              <a:rPr lang="en-US" sz="4400" dirty="0"/>
              <a:t> </a:t>
            </a:r>
            <a:r>
              <a:rPr lang="en-US" sz="4400" dirty="0" err="1"/>
              <a:t>förbättras</a:t>
            </a:r>
            <a:r>
              <a:rPr lang="en-US" sz="4400" dirty="0"/>
              <a:t>?</a:t>
            </a:r>
            <a:r>
              <a:rPr lang="en-US" sz="5000" dirty="0"/>
              <a:t/>
            </a:r>
            <a:br>
              <a:rPr lang="en-US" sz="5000" dirty="0"/>
            </a:br>
            <a:r>
              <a:rPr lang="en-US" sz="5000" dirty="0"/>
              <a:t/>
            </a:r>
            <a:br>
              <a:rPr lang="en-US" sz="5000" dirty="0"/>
            </a:br>
            <a:r>
              <a:rPr lang="sv-SE" sz="2000" dirty="0"/>
              <a:t>Finansierat av:</a:t>
            </a:r>
            <a:br>
              <a:rPr lang="sv-SE" sz="2000" dirty="0"/>
            </a:br>
            <a:r>
              <a:rPr lang="sv-SE" sz="2000" dirty="0"/>
              <a:t/>
            </a:r>
            <a:br>
              <a:rPr lang="sv-SE" sz="2000" dirty="0"/>
            </a:br>
            <a:r>
              <a:rPr lang="sv-SE" sz="2400" dirty="0"/>
              <a:t> FORMAS Nationella forskningsprogrammet för hållbart samhällsbyggande</a:t>
            </a:r>
            <a:endParaRPr lang="en-US" sz="2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8080" y="4842915"/>
            <a:ext cx="8652788" cy="98563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Elisabeth Ahlinder och Anna Granath Hansson 2024</a:t>
            </a:r>
          </a:p>
          <a:p>
            <a:pPr>
              <a:spcAft>
                <a:spcPts val="600"/>
              </a:spcAft>
            </a:pPr>
            <a:endParaRPr lang="en-US" sz="1800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20404030301010803"/>
              <a:ea typeface="+mn-ea"/>
              <a:cs typeface="+mn-cs"/>
            </a:endParaRP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8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015DE-F64B-018E-5873-01F6D80DB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>
                <a:solidFill>
                  <a:schemeClr val="tx1"/>
                </a:solidFill>
              </a:rPr>
              <a:t>Vad är </a:t>
            </a:r>
            <a:r>
              <a:rPr lang="sv-SE" dirty="0" err="1">
                <a:solidFill>
                  <a:schemeClr val="tx1"/>
                </a:solidFill>
              </a:rPr>
              <a:t>bogemenskaper</a:t>
            </a:r>
            <a:r>
              <a:rPr lang="sv-SE" dirty="0">
                <a:solidFill>
                  <a:schemeClr val="tx1"/>
                </a:solidFill>
              </a:rPr>
              <a:t> och vad kan de bidra till?</a:t>
            </a: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0A2D65E7-2DE6-1404-AE70-86B9D9AA62F9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066800" y="1864895"/>
          <a:ext cx="10058400" cy="2887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CC59554-03F9-499B-BDD7-00DE6E48CCE0}"/>
              </a:ext>
            </a:extLst>
          </p:cNvPr>
          <p:cNvSpPr txBox="1"/>
          <p:nvPr/>
        </p:nvSpPr>
        <p:spPr>
          <a:xfrm>
            <a:off x="1066800" y="4894646"/>
            <a:ext cx="1027496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20404030301010803"/>
                <a:ea typeface="+mn-ea"/>
                <a:cs typeface="+mn-cs"/>
              </a:rPr>
              <a:t>Litteraturöversikt utifrån svensk problembild: Vad skulle behövas för att denna boendeform ska ta fart i Sverige?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9013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F4A9A6-205D-0187-703B-A7627BDCA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Problem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B88589A-C717-0A6E-A2C2-5C973EF2F87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Att utveckla </a:t>
            </a:r>
            <a:r>
              <a:rPr lang="sv-SE" dirty="0" err="1"/>
              <a:t>bogemenskaper</a:t>
            </a:r>
            <a:r>
              <a:rPr lang="sv-SE" dirty="0"/>
              <a:t> är ett komplext och tidskrävande samarbete mellan de framtida boende och med externa parter, t.ex. kommunen, finansiella institutioner och andra bostadsaktörer</a:t>
            </a:r>
          </a:p>
          <a:p>
            <a:r>
              <a:rPr lang="sv-SE" dirty="0"/>
              <a:t>Att äga och förvalta fastigheter gemensamt passar inte alltid i de vanliga fastighetssystemen. Balansen i rättigheter och skyldigheter mellan boende och externa aktörer kan variera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51AFF8-230F-CD84-9623-76A115E0D23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v-SE" dirty="0"/>
              <a:t>Komplexiteten och behovet av både finansiellt och socialt kapital kan leda till att bostadsformen blir en möjlighet för ett fåtal som i regel redan har tillgång till bostadsmarknaden</a:t>
            </a:r>
          </a:p>
          <a:p>
            <a:r>
              <a:rPr lang="sv-SE" dirty="0"/>
              <a:t>Skulle det kunna bli en lösning för fler? Vad behövs i så fall?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B969E0-8FA6-4C1C-9EA1-011155C8E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0763" y="4501996"/>
            <a:ext cx="2833945" cy="14390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E11C96-1C8E-4B5D-B65D-A7CF0A5BF1D9}"/>
              </a:ext>
            </a:extLst>
          </p:cNvPr>
          <p:cNvSpPr txBox="1"/>
          <p:nvPr/>
        </p:nvSpPr>
        <p:spPr>
          <a:xfrm>
            <a:off x="7742267" y="5941086"/>
            <a:ext cx="4169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20404030301010803"/>
                <a:ea typeface="+mn-ea"/>
                <a:cs typeface="+mn-cs"/>
              </a:rPr>
              <a:t>Bild: Ola Nylander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20404030301010803"/>
                <a:ea typeface="+mn-ea"/>
                <a:cs typeface="+mn-cs"/>
              </a:rPr>
              <a:t>https://www.gp.se/kultur/kultur/bygg-ett-hyreshus-med-dina-v%C3%A4nner-1.18912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B291C2-15EF-48D0-BA72-CA428D345B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3444" y="633985"/>
            <a:ext cx="4911608" cy="8746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9AFEA3-7D7F-415B-B300-520D98AD7712}"/>
              </a:ext>
            </a:extLst>
          </p:cNvPr>
          <p:cNvSpPr txBox="1"/>
          <p:nvPr/>
        </p:nvSpPr>
        <p:spPr>
          <a:xfrm>
            <a:off x="5913444" y="1489796"/>
            <a:ext cx="17972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20404030301010803"/>
                <a:ea typeface="+mn-ea"/>
                <a:cs typeface="+mn-cs"/>
              </a:rPr>
              <a:t>Bildkälla: companion.se/bygga-bo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231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2CFE86-D083-0DEC-0894-A42A256E0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815" y="633717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sv-SE" dirty="0"/>
              <a:t>Utmaningar och möjliga åtgärder för politiken – </a:t>
            </a:r>
            <a:br>
              <a:rPr lang="sv-SE" dirty="0"/>
            </a:br>
            <a:r>
              <a:rPr lang="sv-SE" dirty="0"/>
              <a:t>Vilka grupper?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D19F2D9-819D-709C-CEDA-CA54795DF8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8960" y="2306320"/>
            <a:ext cx="6247996" cy="3749040"/>
          </a:xfrm>
        </p:spPr>
        <p:txBody>
          <a:bodyPr>
            <a:noAutofit/>
          </a:bodyPr>
          <a:lstStyle/>
          <a:p>
            <a:r>
              <a:rPr lang="sv-SE" sz="2000" dirty="0"/>
              <a:t>Ta fram underlag för att bredda målgruppen</a:t>
            </a:r>
          </a:p>
          <a:p>
            <a:endParaRPr lang="sv-SE" sz="2000" dirty="0"/>
          </a:p>
          <a:p>
            <a:r>
              <a:rPr lang="sv-SE" sz="2000" dirty="0"/>
              <a:t>Underlätta deltagande genom låga trösklar</a:t>
            </a:r>
          </a:p>
          <a:p>
            <a:pPr marL="0" indent="0">
              <a:buNone/>
            </a:pPr>
            <a:endParaRPr lang="sv-SE" sz="2000" dirty="0"/>
          </a:p>
          <a:p>
            <a:r>
              <a:rPr lang="sv-SE" sz="2000" dirty="0"/>
              <a:t>Hantera blandningen av grupper och ansvar </a:t>
            </a:r>
          </a:p>
          <a:p>
            <a:pPr marL="0" indent="0">
              <a:buNone/>
            </a:pPr>
            <a:endParaRPr lang="sv-SE" sz="20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F9B63EA-D240-CE68-6AF7-3FCC389D969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16956" y="2306320"/>
            <a:ext cx="4663844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741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4A71408-FF67-7229-331E-A4F4E2D1723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42508" y="2430621"/>
            <a:ext cx="5197540" cy="347980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endParaRPr lang="en-US" dirty="0">
              <a:effectLst/>
            </a:endParaRPr>
          </a:p>
          <a:p>
            <a:pPr>
              <a:lnSpc>
                <a:spcPct val="90000"/>
              </a:lnSpc>
            </a:pPr>
            <a:r>
              <a:rPr lang="sv-SE" sz="2000" dirty="0"/>
              <a:t>Undersök/stöd hållbara top-down-modeller</a:t>
            </a:r>
          </a:p>
          <a:p>
            <a:pPr>
              <a:lnSpc>
                <a:spcPct val="90000"/>
              </a:lnSpc>
            </a:pPr>
            <a:endParaRPr lang="sv-SE" sz="2000" dirty="0"/>
          </a:p>
          <a:p>
            <a:pPr>
              <a:lnSpc>
                <a:spcPct val="90000"/>
              </a:lnSpc>
            </a:pPr>
            <a:r>
              <a:rPr lang="sv-SE" sz="2000" dirty="0"/>
              <a:t>Skapa en kunskapsbank – </a:t>
            </a:r>
            <a:r>
              <a:rPr lang="en-US" sz="2000" dirty="0" err="1">
                <a:effectLst/>
              </a:rPr>
              <a:t>Boverket</a:t>
            </a:r>
            <a:r>
              <a:rPr lang="en-US" sz="2000" dirty="0">
                <a:effectLst/>
              </a:rPr>
              <a:t>?</a:t>
            </a:r>
          </a:p>
          <a:p>
            <a:pPr>
              <a:lnSpc>
                <a:spcPct val="90000"/>
              </a:lnSpc>
            </a:pPr>
            <a:endParaRPr lang="sv-SE" sz="2000" dirty="0"/>
          </a:p>
          <a:p>
            <a:pPr>
              <a:lnSpc>
                <a:spcPct val="90000"/>
              </a:lnSpc>
            </a:pPr>
            <a:r>
              <a:rPr lang="sv-SE" sz="2000" dirty="0"/>
              <a:t>Främja mångfald som en styrka</a:t>
            </a:r>
            <a:endParaRPr lang="en-US" sz="2000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8169587-8270-0858-99D4-E9D73CF70D9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42508" y="534352"/>
            <a:ext cx="10258574" cy="17192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z="3600" dirty="0"/>
              <a:t>Utmaningar och möjliga åtgärder för politiken </a:t>
            </a:r>
            <a:r>
              <a:rPr lang="sv-SE" sz="3600" b="1" dirty="0"/>
              <a:t>– </a:t>
            </a:r>
            <a:br>
              <a:rPr lang="sv-SE" sz="3600" b="1" dirty="0"/>
            </a:br>
            <a:r>
              <a:rPr lang="sv-SE" sz="3600" dirty="0"/>
              <a:t>Nödvändiga relationer till externa parter?</a:t>
            </a:r>
            <a:endParaRPr lang="en-US" sz="3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ED7759-6019-5CA2-2221-FEEA98551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6744" y="2430621"/>
            <a:ext cx="5839572" cy="328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42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28C5012-3FAA-E064-8182-503F385B7D4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9920" y="524793"/>
            <a:ext cx="10712824" cy="1371600"/>
          </a:xfrm>
        </p:spPr>
        <p:txBody>
          <a:bodyPr/>
          <a:lstStyle/>
          <a:p>
            <a:r>
              <a:rPr lang="sv-SE" dirty="0"/>
              <a:t>Utmaningar och möjliga åtgärder för politiken – Juridisk översyn? </a:t>
            </a:r>
            <a:endParaRPr lang="en-US" dirty="0"/>
          </a:p>
        </p:txBody>
      </p:sp>
      <p:pic>
        <p:nvPicPr>
          <p:cNvPr id="10" name="Platshållare för bild 9" descr="En bild som visar enhet, skala">
            <a:extLst>
              <a:ext uri="{FF2B5EF4-FFF2-40B4-BE49-F238E27FC236}">
                <a16:creationId xmlns:a16="http://schemas.microsoft.com/office/drawing/2014/main" id="{A63E226A-75EE-EC08-0A82-DC2A2A294C04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/>
        </p:blipFill>
        <p:spPr>
          <a:xfrm>
            <a:off x="7962900" y="2150904"/>
            <a:ext cx="3162300" cy="3163887"/>
          </a:xfr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4D96D36-7A1D-605D-1889-B05B144D1812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29920" y="1985169"/>
            <a:ext cx="6969760" cy="4169568"/>
          </a:xfrm>
        </p:spPr>
        <p:txBody>
          <a:bodyPr>
            <a:noAutofit/>
          </a:bodyPr>
          <a:lstStyle/>
          <a:p>
            <a:r>
              <a:rPr lang="sv-SE" sz="2000" dirty="0"/>
              <a:t>Utred separation av ägande av mark och byggnader för ekonomisk hållbarhet – tomträtt? </a:t>
            </a:r>
          </a:p>
          <a:p>
            <a:r>
              <a:rPr lang="sv-SE" sz="2000" dirty="0"/>
              <a:t>Reglera boenderättigheter för att skydda gemenskapen</a:t>
            </a:r>
          </a:p>
          <a:p>
            <a:pPr lvl="1"/>
            <a:r>
              <a:rPr lang="sv-SE" sz="2000" dirty="0"/>
              <a:t>In- och utträde</a:t>
            </a:r>
          </a:p>
          <a:p>
            <a:pPr lvl="1"/>
            <a:r>
              <a:rPr lang="sv-SE" sz="2000" dirty="0"/>
              <a:t>Prisregleringsklausuler (USA och Danmark?)</a:t>
            </a:r>
            <a:endParaRPr lang="en-US" sz="2000" dirty="0"/>
          </a:p>
          <a:p>
            <a:r>
              <a:rPr lang="sv-SE" sz="2000" dirty="0"/>
              <a:t>Etablering av formellt forum för tvistlösning</a:t>
            </a:r>
          </a:p>
          <a:p>
            <a:r>
              <a:rPr lang="sv-SE" sz="2000" dirty="0"/>
              <a:t>Utred kommuners eventuella skyldighet till att säkerställa neutralitet i</a:t>
            </a:r>
            <a:endParaRPr lang="en-US" sz="2000" dirty="0"/>
          </a:p>
          <a:p>
            <a:pPr lvl="1"/>
            <a:r>
              <a:rPr lang="en-US" sz="2000" dirty="0" err="1"/>
              <a:t>Markanvisning</a:t>
            </a:r>
            <a:endParaRPr lang="en-US" sz="2000" dirty="0"/>
          </a:p>
          <a:p>
            <a:pPr lvl="1"/>
            <a:r>
              <a:rPr lang="en-US" sz="2000" dirty="0" err="1"/>
              <a:t>Detaljplan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40284342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319</Words>
  <Application>Microsoft Office PowerPoint</Application>
  <PresentationFormat>Bredbild</PresentationFormat>
  <Paragraphs>43</Paragraphs>
  <Slides>6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2" baseType="lpstr">
      <vt:lpstr>Avenir Next LT Pro</vt:lpstr>
      <vt:lpstr>Avenir Next LT Pro Light</vt:lpstr>
      <vt:lpstr>Calibri</vt:lpstr>
      <vt:lpstr>Garamond</vt:lpstr>
      <vt:lpstr>Wingdings</vt:lpstr>
      <vt:lpstr>SavonVTI</vt:lpstr>
      <vt:lpstr>Hur kan förutsättningar för bogemenskaper förbättras?  Finansierat av:   FORMAS Nationella forskningsprogrammet för hållbart samhällsbyggande</vt:lpstr>
      <vt:lpstr>Vad är bogemenskaper och vad kan de bidra till?</vt:lpstr>
      <vt:lpstr>Problem </vt:lpstr>
      <vt:lpstr>Utmaningar och möjliga åtgärder för politiken –  Vilka grupper?</vt:lpstr>
      <vt:lpstr>Utmaningar och möjliga åtgärder för politiken –  Nödvändiga relationer till externa parter?</vt:lpstr>
      <vt:lpstr>Utmaningar och möjliga åtgärder för politiken – Juridisk översyn?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Hur kan förutsättningar för bogemenskaper förbättras?  Finansierat av:   FORMAS Nationella forskningsprogrammet för hållbart samhällsbyggande</dc:title>
  <dc:creator>Elisabeth Ahlinder</dc:creator>
  <cp:lastModifiedBy>Anna Stenberg</cp:lastModifiedBy>
  <cp:revision>13</cp:revision>
  <dcterms:created xsi:type="dcterms:W3CDTF">2024-12-04T07:44:48Z</dcterms:created>
  <dcterms:modified xsi:type="dcterms:W3CDTF">2025-01-23T07:41:12Z</dcterms:modified>
</cp:coreProperties>
</file>