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79" d="100"/>
          <a:sy n="79" d="100"/>
        </p:scale>
        <p:origin x="54" y="19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E87A-9C8A-423E-BE97-EFDC06F6031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3C86-9F13-4504-8749-D8D466F9F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473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E87A-9C8A-423E-BE97-EFDC06F6031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3C86-9F13-4504-8749-D8D466F9F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04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E87A-9C8A-423E-BE97-EFDC06F6031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3C86-9F13-4504-8749-D8D466F9F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057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B0B6BB-AC5F-485A-85BA-F56E433C7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155F99B-B767-4EF4-BDED-E7E361EB3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A9A3-8636-4A04-BD48-3153280FB08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FA474A84-82A6-4747-B64B-83217A0CB5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09185" y="1592265"/>
            <a:ext cx="10354204" cy="4721225"/>
          </a:xfrm>
        </p:spPr>
        <p:txBody>
          <a:bodyPr>
            <a:normAutofit/>
          </a:bodyPr>
          <a:lstStyle>
            <a:lvl1pPr>
              <a:defRPr sz="2000"/>
            </a:lvl1pPr>
            <a:lvl2pPr marL="685783" indent="-228594">
              <a:buFont typeface="Arial" panose="020B0604020202020204" pitchFamily="34" charset="0"/>
              <a:buChar char="‒"/>
              <a:defRPr sz="1800"/>
            </a:lvl2pPr>
            <a:lvl3pPr marL="1142971" indent="-228594">
              <a:buFont typeface="Arial" panose="020B0604020202020204" pitchFamily="34" charset="0"/>
              <a:buChar char="˃"/>
              <a:defRPr sz="1600"/>
            </a:lvl3pPr>
            <a:lvl4pPr>
              <a:defRPr sz="1400"/>
            </a:lvl4pPr>
            <a:lvl5pPr marL="2057349" indent="-228594">
              <a:buFont typeface="Arial" panose="020B0604020202020204" pitchFamily="34" charset="0"/>
              <a:buChar char="‒"/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pic>
        <p:nvPicPr>
          <p:cNvPr id="6" name="Picture 5" descr="A green gear with a hole in the middle&#10;&#10;Description automatically generated">
            <a:extLst>
              <a:ext uri="{FF2B5EF4-FFF2-40B4-BE49-F238E27FC236}">
                <a16:creationId xmlns:a16="http://schemas.microsoft.com/office/drawing/2014/main" id="{008B81F1-CD97-8E8E-D899-CF98C654E8D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96" y="379197"/>
            <a:ext cx="1355485" cy="77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958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E87A-9C8A-423E-BE97-EFDC06F6031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3C86-9F13-4504-8749-D8D466F9F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61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E87A-9C8A-423E-BE97-EFDC06F6031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3C86-9F13-4504-8749-D8D466F9F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179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E87A-9C8A-423E-BE97-EFDC06F6031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3C86-9F13-4504-8749-D8D466F9F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135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E87A-9C8A-423E-BE97-EFDC06F6031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3C86-9F13-4504-8749-D8D466F9F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894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E87A-9C8A-423E-BE97-EFDC06F6031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3C86-9F13-4504-8749-D8D466F9F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743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E87A-9C8A-423E-BE97-EFDC06F6031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3C86-9F13-4504-8749-D8D466F9F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92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E87A-9C8A-423E-BE97-EFDC06F6031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3C86-9F13-4504-8749-D8D466F9F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620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E87A-9C8A-423E-BE97-EFDC06F6031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13C86-9F13-4504-8749-D8D466F9F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33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6E87A-9C8A-423E-BE97-EFDC06F60313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13C86-9F13-4504-8749-D8D466F9F8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430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109" y="1154835"/>
            <a:ext cx="10515600" cy="454272"/>
          </a:xfrm>
        </p:spPr>
        <p:txBody>
          <a:bodyPr>
            <a:normAutofit fontScale="90000"/>
          </a:bodyPr>
          <a:lstStyle/>
          <a:p>
            <a:r>
              <a:rPr lang="en-US" b="1" spc="600">
                <a:cs typeface="Segoe UI"/>
              </a:rPr>
              <a:t>Boards-New members</a:t>
            </a:r>
            <a:br>
              <a:rPr lang="en-US" b="1" spc="600">
                <a:cs typeface="Segoe UI"/>
              </a:rPr>
            </a:br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/>
          </p:nvPr>
        </p:nvGraphicFramePr>
        <p:xfrm>
          <a:off x="838200" y="2153720"/>
          <a:ext cx="10353676" cy="3459232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2273135">
                  <a:extLst>
                    <a:ext uri="{9D8B030D-6E8A-4147-A177-3AD203B41FA5}">
                      <a16:colId xmlns:a16="http://schemas.microsoft.com/office/drawing/2014/main" val="3172880639"/>
                    </a:ext>
                  </a:extLst>
                </a:gridCol>
                <a:gridCol w="1959429">
                  <a:extLst>
                    <a:ext uri="{9D8B030D-6E8A-4147-A177-3AD203B41FA5}">
                      <a16:colId xmlns:a16="http://schemas.microsoft.com/office/drawing/2014/main" val="260178610"/>
                    </a:ext>
                  </a:extLst>
                </a:gridCol>
                <a:gridCol w="2476005">
                  <a:extLst>
                    <a:ext uri="{9D8B030D-6E8A-4147-A177-3AD203B41FA5}">
                      <a16:colId xmlns:a16="http://schemas.microsoft.com/office/drawing/2014/main" val="394768515"/>
                    </a:ext>
                  </a:extLst>
                </a:gridCol>
                <a:gridCol w="3645107">
                  <a:extLst>
                    <a:ext uri="{9D8B030D-6E8A-4147-A177-3AD203B41FA5}">
                      <a16:colId xmlns:a16="http://schemas.microsoft.com/office/drawing/2014/main" val="455210581"/>
                    </a:ext>
                  </a:extLst>
                </a:gridCol>
              </a:tblGrid>
              <a:tr h="630224">
                <a:tc>
                  <a:txBody>
                    <a:bodyPr/>
                    <a:lstStyle/>
                    <a:p>
                      <a:pPr algn="ctr"/>
                      <a:r>
                        <a:rPr lang="en-GB" sz="1800">
                          <a:solidFill>
                            <a:schemeClr val="bg1"/>
                          </a:solidFill>
                        </a:rPr>
                        <a:t>Board</a:t>
                      </a:r>
                    </a:p>
                  </a:txBody>
                  <a:tcPr marL="90032" marR="90032" marT="45016" marB="45016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>
                          <a:solidFill>
                            <a:schemeClr val="bg1"/>
                          </a:solidFill>
                        </a:rPr>
                        <a:t>PI</a:t>
                      </a:r>
                    </a:p>
                  </a:txBody>
                  <a:tcPr marL="90032" marR="90032" marT="45016" marB="45016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>
                          <a:solidFill>
                            <a:schemeClr val="bg1"/>
                          </a:solidFill>
                        </a:rPr>
                        <a:t>Current</a:t>
                      </a:r>
                      <a:r>
                        <a:rPr lang="en-GB" sz="1800" baseline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GB" sz="1800">
                          <a:solidFill>
                            <a:schemeClr val="bg1"/>
                          </a:solidFill>
                        </a:rPr>
                        <a:t>Members (DCs)</a:t>
                      </a:r>
                    </a:p>
                  </a:txBody>
                  <a:tcPr marL="90032" marR="90032" marT="45016" marB="45016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>
                          <a:solidFill>
                            <a:schemeClr val="accent6"/>
                          </a:solidFill>
                        </a:rPr>
                        <a:t>Members as of 18 Sept 2025</a:t>
                      </a:r>
                    </a:p>
                  </a:txBody>
                  <a:tcPr marL="90032" marR="90032" marT="45016" marB="45016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776477"/>
                  </a:ext>
                </a:extLst>
              </a:tr>
              <a:tr h="630224">
                <a:tc>
                  <a:txBody>
                    <a:bodyPr/>
                    <a:lstStyle/>
                    <a:p>
                      <a:r>
                        <a:rPr lang="en-GB" sz="1800"/>
                        <a:t>Research Board</a:t>
                      </a:r>
                    </a:p>
                  </a:txBody>
                  <a:tcPr marL="90032" marR="90032" marT="45016" marB="45016" anchor="ctr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Pablo Artal</a:t>
                      </a:r>
                    </a:p>
                  </a:txBody>
                  <a:tcPr marL="90032" marR="90032" marT="45016" marB="45016" anchor="ctr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Konstantinos Ntatsis, Ozan Özhan</a:t>
                      </a:r>
                    </a:p>
                  </a:txBody>
                  <a:tcPr marL="90032" marR="90032" marT="45016" marB="45016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err="1"/>
                        <a:t>Lichuan</a:t>
                      </a:r>
                      <a:r>
                        <a:rPr lang="en-GB" sz="1800"/>
                        <a:t> Zheng, Sara Silva </a:t>
                      </a:r>
                      <a:r>
                        <a:rPr lang="en-GB" sz="1800" err="1"/>
                        <a:t>Leite</a:t>
                      </a:r>
                      <a:endParaRPr lang="en-GB" sz="1800"/>
                    </a:p>
                  </a:txBody>
                  <a:tcPr marL="90032" marR="90032" marT="45016" marB="45016" anchor="ctr"/>
                </a:tc>
                <a:extLst>
                  <a:ext uri="{0D108BD9-81ED-4DB2-BD59-A6C34878D82A}">
                    <a16:rowId xmlns:a16="http://schemas.microsoft.com/office/drawing/2014/main" val="1179861452"/>
                  </a:ext>
                </a:extLst>
              </a:tr>
              <a:tr h="630224">
                <a:tc>
                  <a:txBody>
                    <a:bodyPr/>
                    <a:lstStyle/>
                    <a:p>
                      <a:r>
                        <a:rPr lang="en-GB" sz="1800"/>
                        <a:t>Training Board</a:t>
                      </a:r>
                    </a:p>
                  </a:txBody>
                  <a:tcPr marL="90032" marR="90032" marT="45016" marB="45016" anchor="ctr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Siegfried Wahl</a:t>
                      </a:r>
                    </a:p>
                  </a:txBody>
                  <a:tcPr marL="90032" marR="90032" marT="45016" marB="45016" anchor="ctr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Alejandra Ramirez, Deepa Narasappa</a:t>
                      </a:r>
                    </a:p>
                  </a:txBody>
                  <a:tcPr marL="90032" marR="90032" marT="45016" marB="45016" anchor="ctr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Faeze Mashayekhi, Sunil Kumar Chaubey</a:t>
                      </a:r>
                    </a:p>
                  </a:txBody>
                  <a:tcPr marL="90032" marR="90032" marT="45016" marB="45016" anchor="ctr"/>
                </a:tc>
                <a:extLst>
                  <a:ext uri="{0D108BD9-81ED-4DB2-BD59-A6C34878D82A}">
                    <a16:rowId xmlns:a16="http://schemas.microsoft.com/office/drawing/2014/main" val="1100929372"/>
                  </a:ext>
                </a:extLst>
              </a:tr>
              <a:tr h="900320">
                <a:tc>
                  <a:txBody>
                    <a:bodyPr/>
                    <a:lstStyle/>
                    <a:p>
                      <a:r>
                        <a:rPr lang="en-GB" sz="1800"/>
                        <a:t>Communication Dissemination Board</a:t>
                      </a:r>
                    </a:p>
                  </a:txBody>
                  <a:tcPr marL="90032" marR="90032" marT="45016" marB="45016" anchor="ctr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Harilaos Ginis</a:t>
                      </a:r>
                    </a:p>
                  </a:txBody>
                  <a:tcPr marL="90032" marR="90032" marT="45016" marB="45016" anchor="ctr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Sara Silva </a:t>
                      </a:r>
                      <a:r>
                        <a:rPr lang="en-GB" sz="1800" err="1"/>
                        <a:t>Leite</a:t>
                      </a:r>
                      <a:r>
                        <a:rPr lang="en-GB" sz="1800"/>
                        <a:t>, Chiara Maria Mariani, Faeze Mashayekhi</a:t>
                      </a:r>
                    </a:p>
                  </a:txBody>
                  <a:tcPr marL="90032" marR="90032" marT="45016" marB="45016" anchor="ctr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Kostas </a:t>
                      </a:r>
                      <a:r>
                        <a:rPr lang="en-GB" sz="1800" err="1"/>
                        <a:t>Ntatsi</a:t>
                      </a:r>
                      <a:r>
                        <a:rPr lang="en-GB" sz="1800"/>
                        <a:t>, Chiara Maria Mariani, Alejandra Ramirez</a:t>
                      </a:r>
                    </a:p>
                  </a:txBody>
                  <a:tcPr marL="90032" marR="90032" marT="45016" marB="45016" anchor="ctr"/>
                </a:tc>
                <a:extLst>
                  <a:ext uri="{0D108BD9-81ED-4DB2-BD59-A6C34878D82A}">
                    <a16:rowId xmlns:a16="http://schemas.microsoft.com/office/drawing/2014/main" val="3943173865"/>
                  </a:ext>
                </a:extLst>
              </a:tr>
              <a:tr h="630224">
                <a:tc>
                  <a:txBody>
                    <a:bodyPr/>
                    <a:lstStyle/>
                    <a:p>
                      <a:r>
                        <a:rPr lang="en-GB" sz="1800"/>
                        <a:t>Management and EDI</a:t>
                      </a:r>
                    </a:p>
                  </a:txBody>
                  <a:tcPr marL="90032" marR="90032" marT="45016" marB="45016" anchor="ctr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Brian Vohnsen</a:t>
                      </a:r>
                    </a:p>
                  </a:txBody>
                  <a:tcPr marL="90032" marR="90032" marT="45016" marB="45016" anchor="ctr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Sunil Kumar Chaubey, </a:t>
                      </a:r>
                      <a:r>
                        <a:rPr lang="en-GB" sz="1800" err="1"/>
                        <a:t>Lichuan</a:t>
                      </a:r>
                      <a:r>
                        <a:rPr lang="en-GB" sz="1800"/>
                        <a:t> Zheng</a:t>
                      </a:r>
                    </a:p>
                  </a:txBody>
                  <a:tcPr marL="90032" marR="90032" marT="45016" marB="45016" anchor="ctr"/>
                </a:tc>
                <a:tc>
                  <a:txBody>
                    <a:bodyPr/>
                    <a:lstStyle/>
                    <a:p>
                      <a:r>
                        <a:rPr lang="en-GB" sz="1800"/>
                        <a:t>Ozan Özhan, Deepa Narasappa</a:t>
                      </a:r>
                    </a:p>
                  </a:txBody>
                  <a:tcPr marL="90032" marR="90032" marT="45016" marB="45016" anchor="ctr"/>
                </a:tc>
                <a:extLst>
                  <a:ext uri="{0D108BD9-81ED-4DB2-BD59-A6C34878D82A}">
                    <a16:rowId xmlns:a16="http://schemas.microsoft.com/office/drawing/2014/main" val="3988662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9882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2F61E3A3E844F499BE302326C3A0F0D" ma:contentTypeVersion="14" ma:contentTypeDescription="Skapa ett nytt dokument." ma:contentTypeScope="" ma:versionID="57dcdc4c5f030ebc7e39e9d66a05b493">
  <xsd:schema xmlns:xsd="http://www.w3.org/2001/XMLSchema" xmlns:xs="http://www.w3.org/2001/XMLSchema" xmlns:p="http://schemas.microsoft.com/office/2006/metadata/properties" xmlns:ns2="e849a3f7-5680-42a2-8d1e-98c01585851e" xmlns:ns3="1e34eea8-60e8-4e05-9569-bd2aff4acdcb" targetNamespace="http://schemas.microsoft.com/office/2006/metadata/properties" ma:root="true" ma:fieldsID="bc52b036d7da476a18fab67ce4c63473" ns2:_="" ns3:_="">
    <xsd:import namespace="e849a3f7-5680-42a2-8d1e-98c01585851e"/>
    <xsd:import namespace="1e34eea8-60e8-4e05-9569-bd2aff4acd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_Flow_SignoffStatu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49a3f7-5680-42a2-8d1e-98c0158585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eringar" ma:readOnly="false" ma:fieldId="{5cf76f15-5ced-4ddc-b409-7134ff3c332f}" ma:taxonomyMulti="true" ma:sspId="93a65192-9734-4a36-9c54-dd0325533d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Flow_SignoffStatus" ma:index="19" nillable="true" ma:displayName="Godkännandestatus" ma:internalName="Godk_x00e4_nnandestatus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34eea8-60e8-4e05-9569-bd2aff4acdc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ef3ba0a-5de5-4c99-971c-db7f56e272c4}" ma:internalName="TaxCatchAll" ma:showField="CatchAllData" ma:web="1e34eea8-60e8-4e05-9569-bd2aff4acd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49a3f7-5680-42a2-8d1e-98c01585851e">
      <Terms xmlns="http://schemas.microsoft.com/office/infopath/2007/PartnerControls"/>
    </lcf76f155ced4ddcb4097134ff3c332f>
    <TaxCatchAll xmlns="1e34eea8-60e8-4e05-9569-bd2aff4acdcb"/>
    <_Flow_SignoffStatus xmlns="e849a3f7-5680-42a2-8d1e-98c01585851e" xsi:nil="true"/>
  </documentManagement>
</p:properties>
</file>

<file path=customXml/itemProps1.xml><?xml version="1.0" encoding="utf-8"?>
<ds:datastoreItem xmlns:ds="http://schemas.openxmlformats.org/officeDocument/2006/customXml" ds:itemID="{340BE303-D4F5-4327-8A1F-8E5CC5D080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49a3f7-5680-42a2-8d1e-98c01585851e"/>
    <ds:schemaRef ds:uri="1e34eea8-60e8-4e05-9569-bd2aff4acd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2DFCAC-E301-49EE-AB68-3CCD4E4AE65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70BD59-D918-49DA-A61A-53DF1E3652D7}">
  <ds:schemaRefs>
    <ds:schemaRef ds:uri="http://purl.org/dc/terms/"/>
    <ds:schemaRef ds:uri="http://schemas.microsoft.com/office/2006/documentManagement/types"/>
    <ds:schemaRef ds:uri="1e34eea8-60e8-4e05-9569-bd2aff4acdcb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e849a3f7-5680-42a2-8d1e-98c01585851e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Office Theme</vt:lpstr>
      <vt:lpstr>Boards-New members </vt:lpstr>
    </vt:vector>
  </TitlesOfParts>
  <Company>KTH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Boards-New members </dc:title>
  <dc:creator>Georgios Papathanasiou</dc:creator>
  <cp:lastModifiedBy>Georgios Papathanasiou</cp:lastModifiedBy>
  <cp:revision>1</cp:revision>
  <dcterms:created xsi:type="dcterms:W3CDTF">2025-09-24T12:27:56Z</dcterms:created>
  <dcterms:modified xsi:type="dcterms:W3CDTF">2025-09-24T12:28:19Z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0x010100B2F61E3A3E844F499BE302326C3A0F0D</vt:lpwstr>
  </property>
</Properties>
</file>