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6"/>
  </p:notesMasterIdLst>
  <p:sldIdLst>
    <p:sldId id="277" r:id="rId2"/>
    <p:sldId id="287" r:id="rId3"/>
    <p:sldId id="285" r:id="rId4"/>
    <p:sldId id="363" r:id="rId5"/>
    <p:sldId id="364" r:id="rId6"/>
    <p:sldId id="365" r:id="rId7"/>
    <p:sldId id="366" r:id="rId8"/>
    <p:sldId id="367" r:id="rId9"/>
    <p:sldId id="301" r:id="rId10"/>
    <p:sldId id="261" r:id="rId11"/>
    <p:sldId id="369" r:id="rId12"/>
    <p:sldId id="370" r:id="rId13"/>
    <p:sldId id="371" r:id="rId14"/>
    <p:sldId id="302" r:id="rId15"/>
    <p:sldId id="372" r:id="rId16"/>
    <p:sldId id="373" r:id="rId17"/>
    <p:sldId id="305" r:id="rId18"/>
    <p:sldId id="374" r:id="rId19"/>
    <p:sldId id="375" r:id="rId20"/>
    <p:sldId id="308" r:id="rId21"/>
    <p:sldId id="379" r:id="rId22"/>
    <p:sldId id="376" r:id="rId23"/>
    <p:sldId id="377" r:id="rId24"/>
    <p:sldId id="3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g Rogers" initials="meg" lastIdx="4" clrIdx="0"/>
  <p:cmAuthor id="1" name="William Pridemore" initials="WAP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 autoAdjust="0"/>
    <p:restoredTop sz="67045" autoAdjust="0"/>
  </p:normalViewPr>
  <p:slideViewPr>
    <p:cSldViewPr snapToGrid="0" snapToObjects="1">
      <p:cViewPr>
        <p:scale>
          <a:sx n="70" d="100"/>
          <a:sy n="70" d="100"/>
        </p:scale>
        <p:origin x="-176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94815-4C84-4447-A0DA-0B7180D2C4F7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8A3F1-3F78-F84D-B240-C2A29850A7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8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0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8A3F1-3F78-F84D-B240-C2A29850A76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pPr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82"/>
            <a:ext cx="9144001" cy="2472418"/>
          </a:xfrm>
        </p:spPr>
        <p:txBody>
          <a:bodyPr/>
          <a:lstStyle/>
          <a:p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Violent Victimization</a:t>
            </a: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Rural</a:t>
            </a: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Suburban, and Urban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Police Notification and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Emergency Room Treatment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53806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Rural Crime &amp; Community Safety Symposium</a:t>
            </a:r>
          </a:p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Swedish Royal Institute of Technology</a:t>
            </a:r>
          </a:p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Stockholm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– September 2014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36330"/>
              </p:ext>
            </p:extLst>
          </p:nvPr>
        </p:nvGraphicFramePr>
        <p:xfrm>
          <a:off x="-1" y="3079151"/>
          <a:ext cx="91440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439"/>
                <a:gridCol w="836762"/>
                <a:gridCol w="4114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William Alex Pridemore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Georgia State University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Maria T. Kaylen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Federal Bureau of Investigation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Data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3450"/>
            <a:ext cx="9144000" cy="592455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National Crime Victimization Survey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1996-2005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Combine incident-, person-, and household-level files.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Incidents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Non-sexual assaults (robbery, aggravated assault, simple assault with injury) with injuries in which medical treatment was sought.</a:t>
            </a:r>
          </a:p>
        </p:txBody>
      </p:sp>
    </p:spTree>
    <p:extLst>
      <p:ext uri="{BB962C8B-B14F-4D97-AF65-F5344CB8AC3E}">
        <p14:creationId xmlns:p14="http://schemas.microsoft.com/office/powerpoint/2010/main" val="395566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Data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Variables of interest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Location type 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Rural, suburban, and rural location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Police notified of incident?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V4399 in NCVS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Treated in an emergency room or clinic?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V4133 in NCVS</a:t>
            </a:r>
          </a:p>
        </p:txBody>
      </p:sp>
    </p:spTree>
    <p:extLst>
      <p:ext uri="{BB962C8B-B14F-4D97-AF65-F5344CB8AC3E}">
        <p14:creationId xmlns:p14="http://schemas.microsoft.com/office/powerpoint/2010/main" val="318309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Specific Questions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Are police notified about violent incidents at the same rate across location types?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Are victims of violence treated in ERs at same rate across location types?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Does ER treatment affect police notification at same rate across location type?</a:t>
            </a:r>
            <a:endParaRPr lang="en-US" sz="3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Does police notification affect ER treatment at same rate across location type?</a:t>
            </a:r>
          </a:p>
        </p:txBody>
      </p:sp>
    </p:spTree>
    <p:extLst>
      <p:ext uri="{BB962C8B-B14F-4D97-AF65-F5344CB8AC3E}">
        <p14:creationId xmlns:p14="http://schemas.microsoft.com/office/powerpoint/2010/main" val="120352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Method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Log-linear modeling with iterative proportional fitting to perform Goodness-of-Fit tests for independence among the variables.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Goodness-of-Fit tests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Likelihood Ratio G</a:t>
            </a:r>
            <a:r>
              <a:rPr lang="en-US" sz="2800" b="1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Pearson’s </a:t>
            </a:r>
            <a:r>
              <a:rPr lang="el-GR" sz="2800" b="1" dirty="0" smtClean="0">
                <a:latin typeface="Arial" pitchFamily="34" charset="0"/>
                <a:cs typeface="Arial" pitchFamily="34" charset="0"/>
              </a:rPr>
              <a:t>Χ</a:t>
            </a:r>
            <a:r>
              <a:rPr lang="en-US" sz="2800" b="1" baseline="30000" dirty="0">
                <a:latin typeface="Arial" pitchFamily="34" charset="0"/>
                <a:cs typeface="Arial" pitchFamily="34" charset="0"/>
              </a:rPr>
              <a:t>2</a:t>
            </a:r>
            <a:endParaRPr lang="en-US" sz="2600" b="1" baseline="30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03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Summary of Results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Location type independent of police notification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That is, police notified of these events similarly across rural (74%), suburban (71%), and urban (73%) areas.</a:t>
            </a:r>
          </a:p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Location type is independent of ER treatment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That is, victims received ER treatment similarly across rural (30%), suburban (27%), and urban (30%) areas.</a:t>
            </a:r>
          </a:p>
        </p:txBody>
      </p:sp>
    </p:spTree>
    <p:extLst>
      <p:ext uri="{BB962C8B-B14F-4D97-AF65-F5344CB8AC3E}">
        <p14:creationId xmlns:p14="http://schemas.microsoft.com/office/powerpoint/2010/main" val="22187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Summary of Results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Police notification and ER treatment are not independent of each other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When police notified, victims receive ER treatment 34% of time. When not notified, victims receive ER treatment 14% of time.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When victim receives ER treatment, police notified 86% of time. When victim does not receive treatment, police notified 66% of time.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These patterns remain when disaggregated by location type.</a:t>
            </a:r>
          </a:p>
        </p:txBody>
      </p:sp>
    </p:spTree>
    <p:extLst>
      <p:ext uri="{BB962C8B-B14F-4D97-AF65-F5344CB8AC3E}">
        <p14:creationId xmlns:p14="http://schemas.microsoft.com/office/powerpoint/2010/main" val="197094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DISCUSSION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Discussion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Police notification and ER treatment are not independent of each other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Victims are 2.5 times (34% v. 14%) more likely to receive ER treatment when they notify the police relative to when police are not notified.</a:t>
            </a:r>
          </a:p>
          <a:p>
            <a:pPr lvl="2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Police more likely to recommend an ER relative to another healthcare facility.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Police notification 30% more likely (86% v. 66%) when victim receives ER treatment relative to being treated elsewhere.</a:t>
            </a:r>
          </a:p>
          <a:p>
            <a:pPr lvl="2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Those seeking treatment in facilities other than an ER are less likely to report to police.</a:t>
            </a:r>
          </a:p>
        </p:txBody>
      </p:sp>
    </p:spTree>
    <p:extLst>
      <p:ext uri="{BB962C8B-B14F-4D97-AF65-F5344CB8AC3E}">
        <p14:creationId xmlns:p14="http://schemas.microsoft.com/office/powerpoint/2010/main" val="19662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34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Implications for Rural Areas</a:t>
            </a:r>
            <a:endParaRPr lang="en-US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4424"/>
            <a:ext cx="9144000" cy="5743575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Crime measurement literature is poorly developed in rural criminology</a:t>
            </a:r>
          </a:p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Police notification and ER treatment are independent of location type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Evidence against hypothesis that rural victims are less likely to report to police</a:t>
            </a:r>
          </a:p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These are rudimentary analyses</a:t>
            </a:r>
          </a:p>
          <a:p>
            <a:pPr lvl="1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Much more rural crime measurement research required</a:t>
            </a:r>
          </a:p>
        </p:txBody>
      </p:sp>
    </p:spTree>
    <p:extLst>
      <p:ext uri="{BB962C8B-B14F-4D97-AF65-F5344CB8AC3E}">
        <p14:creationId xmlns:p14="http://schemas.microsoft.com/office/powerpoint/2010/main" val="266948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BACKGROUND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09625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Conclusion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2975"/>
            <a:ext cx="9144000" cy="59150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This study is important first step</a:t>
            </a:r>
          </a:p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As rural crime research expands we must continue to better understand measurement of crime in rural areas</a:t>
            </a:r>
          </a:p>
          <a:p>
            <a:pPr lvl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Absolutely necessary to make our substantive research meaningful.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Our research is only as good as our measuring device.</a:t>
            </a:r>
          </a:p>
          <a:p>
            <a:pPr lvl="2"/>
            <a:r>
              <a:rPr lang="en-US" sz="3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And right now, our measuring device is not that good.</a:t>
            </a: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82"/>
            <a:ext cx="9144001" cy="2472418"/>
          </a:xfrm>
        </p:spPr>
        <p:txBody>
          <a:bodyPr/>
          <a:lstStyle/>
          <a:p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Violent Victimization</a:t>
            </a: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Rural</a:t>
            </a: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Suburban, and Urban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Police Notification and</a:t>
            </a:r>
            <a:b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Emergency Room Treatment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" y="53806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Rural Crime &amp; Community Safety Symposium</a:t>
            </a:r>
          </a:p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Swedish Royal Institute of Technology</a:t>
            </a:r>
          </a:p>
          <a:p>
            <a:pPr algn="ctr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Stockholm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– September 2014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1904"/>
              </p:ext>
            </p:extLst>
          </p:nvPr>
        </p:nvGraphicFramePr>
        <p:xfrm>
          <a:off x="-1" y="3079151"/>
          <a:ext cx="91440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439"/>
                <a:gridCol w="836762"/>
                <a:gridCol w="4114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William Alex Pridemore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Georgia State University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and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Maria T. Kaylen</a:t>
                      </a: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Federal Bureau of Investigation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59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ENNUI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8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nga.gov.au/Exhibition/Edwardians/Images/LRG/1276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352" y="0"/>
            <a:ext cx="49965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136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1st-art-gallery.com/thumbnail/307820/1/Ennu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3127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16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4566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Limitations of</a:t>
            </a: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Crime in Rural Areas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996"/>
            <a:ext cx="9144000" cy="535700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An inconvenient truth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Homicide data in the United States</a:t>
            </a:r>
          </a:p>
          <a:p>
            <a:pPr lvl="2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Wiersema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Loftin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, and McDowall (2000).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543464" y="4393541"/>
            <a:ext cx="8091577" cy="868362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“…the data source can make a difference in estimates of relationships between variables.”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4566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Limitations of</a:t>
            </a: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Crime in Rural Areas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996"/>
            <a:ext cx="9144000" cy="535700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County-level police data (UCR) in US</a:t>
            </a:r>
            <a:endParaRPr lang="en-US" sz="3200" dirty="0"/>
          </a:p>
          <a:p>
            <a:pPr lvl="2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Maltz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Targonski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(2002, 2003)</a:t>
            </a: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Pridemore (2005)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543464" y="4393541"/>
            <a:ext cx="8091577" cy="868362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…county-level data “cannot be used with any degree of confidence,” especially in rural areas.</a:t>
            </a:r>
            <a:endParaRPr lang="en-US" sz="2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543464" y="4393541"/>
            <a:ext cx="8091577" cy="868362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“…</a:t>
            </a:r>
            <a:r>
              <a:rPr lang="en-US" sz="27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innacuracies</a:t>
            </a:r>
            <a:r>
              <a:rPr lang="en-US" sz="27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…invalidate several county-level tests of theory and policy.”</a:t>
            </a:r>
            <a:endParaRPr lang="en-US" sz="27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13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4566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Limitations of</a:t>
            </a: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Crime in Rural Areas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8250"/>
            <a:ext cx="9144000" cy="5619750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Results of theory tests in rural areas vary by data source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Police data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Osgood &amp; Chambers (2000)</a:t>
            </a:r>
          </a:p>
          <a:p>
            <a:pPr lvl="3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Support for social disorganization theory</a:t>
            </a:r>
          </a:p>
          <a:p>
            <a:pPr lvl="2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Hospital data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Kaylen &amp; Pridemore (2013a)</a:t>
            </a:r>
          </a:p>
          <a:p>
            <a:pPr lvl="3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No support for social disorganization theory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Survey data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: Kaylen &amp; Pridemore (2013b)</a:t>
            </a:r>
          </a:p>
          <a:p>
            <a:pPr lvl="3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No support for social disorganization theory</a:t>
            </a:r>
          </a:p>
          <a:p>
            <a:pPr lvl="4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Measurement artifact: Rural police data likely bias coefficient in direction of supporting social disorganization theory.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413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4566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Limitations of</a:t>
            </a: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Measuring Crime in Rural Areas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9700"/>
            <a:ext cx="9144000" cy="54483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Examples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National Crime Victimization Survey </a:t>
            </a:r>
            <a:r>
              <a:rPr lang="en-US" sz="3000" b="1" smtClean="0">
                <a:latin typeface="Arial" pitchFamily="34" charset="0"/>
                <a:cs typeface="Arial" pitchFamily="34" charset="0"/>
              </a:rPr>
              <a:t>in US</a:t>
            </a:r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Berg &amp;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Lauritsen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(2014, unpublished)</a:t>
            </a:r>
          </a:p>
          <a:p>
            <a:pPr lvl="3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Significant differences in temporal crime rate trends between NCVS and UCR.</a:t>
            </a:r>
          </a:p>
          <a:p>
            <a:pPr lvl="3"/>
            <a:r>
              <a:rPr lang="en-US" sz="2600" b="1" dirty="0" smtClean="0">
                <a:latin typeface="Arial" pitchFamily="34" charset="0"/>
                <a:cs typeface="Arial" pitchFamily="34" charset="0"/>
              </a:rPr>
              <a:t>Result in differences in relationships with structural covariates.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834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CURRENT STUDY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20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4566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sz="45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Goals of This Study</a:t>
            </a:r>
            <a:endParaRPr lang="en-US" sz="4500" b="1" u="sng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8225"/>
            <a:ext cx="9144000" cy="5819775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General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Greater recognition of measurement-related issues in studies of rural crime.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Substantive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Indirect test of hypothesis about lower reporting to police among rural victims.</a:t>
            </a:r>
          </a:p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Methodological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Indirect test of validity of ER data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Compare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ER treatment 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with reporting to police</a:t>
            </a:r>
          </a:p>
          <a:p>
            <a:pPr lvl="1"/>
            <a:r>
              <a:rPr lang="en-US" sz="3000" b="1" dirty="0" smtClean="0">
                <a:latin typeface="Arial" pitchFamily="34" charset="0"/>
                <a:cs typeface="Arial" pitchFamily="34" charset="0"/>
              </a:rPr>
              <a:t>Comparisons of rural to non-rural areas on ER treatment, reporting to police, and ER-police comparison. </a:t>
            </a:r>
          </a:p>
        </p:txBody>
      </p:sp>
    </p:spTree>
    <p:extLst>
      <p:ext uri="{BB962C8B-B14F-4D97-AF65-F5344CB8AC3E}">
        <p14:creationId xmlns:p14="http://schemas.microsoft.com/office/powerpoint/2010/main" val="310545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314575"/>
            <a:ext cx="7313613" cy="868362"/>
          </a:xfrm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DATA and METHOD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70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</a:majorFont>
      <a:minorFont>
        <a:latin typeface="Goudy Old Style"/>
        <a:ea typeface=""/>
        <a:cs typeface=""/>
        <a:font script="Jpan" typeface="ＭＳ 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8884</TotalTime>
  <Words>853</Words>
  <Application>Microsoft Office PowerPoint</Application>
  <PresentationFormat>On-screen Show (4:3)</PresentationFormat>
  <Paragraphs>138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Inkwell</vt:lpstr>
      <vt:lpstr>Measuring Violent Victimization: Rural, Suburban, and Urban Police Notification and Emergency Room Treatment</vt:lpstr>
      <vt:lpstr>BACKGROUND</vt:lpstr>
      <vt:lpstr>Limitations of Measuring Crime in Rural Areas</vt:lpstr>
      <vt:lpstr>Limitations of Measuring Crime in Rural Areas</vt:lpstr>
      <vt:lpstr>Limitations of Measuring Crime in Rural Areas</vt:lpstr>
      <vt:lpstr>Limitations of Measuring Crime in Rural Areas</vt:lpstr>
      <vt:lpstr>CURRENT STUDY</vt:lpstr>
      <vt:lpstr>Goals of This Study</vt:lpstr>
      <vt:lpstr>DATA and METHOD</vt:lpstr>
      <vt:lpstr>Data</vt:lpstr>
      <vt:lpstr>Data</vt:lpstr>
      <vt:lpstr>Specific Questions</vt:lpstr>
      <vt:lpstr>Method</vt:lpstr>
      <vt:lpstr>RESULTS</vt:lpstr>
      <vt:lpstr>Summary of Results</vt:lpstr>
      <vt:lpstr>Summary of Results</vt:lpstr>
      <vt:lpstr>DISCUSSION</vt:lpstr>
      <vt:lpstr>Discussion</vt:lpstr>
      <vt:lpstr>Implications for Rural Areas</vt:lpstr>
      <vt:lpstr>Conclusion</vt:lpstr>
      <vt:lpstr>Measuring Violent Victimization: Rural, Suburban, and Urban Police Notification and Emergency Room Treatment</vt:lpstr>
      <vt:lpstr>ENNUI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mortality penalty of incarceration: Evidence from a population-based case-control study of working-age males</dc:title>
  <dc:creator>criwap</dc:creator>
  <cp:lastModifiedBy>William Alex Pridemore</cp:lastModifiedBy>
  <cp:revision>167</cp:revision>
  <dcterms:created xsi:type="dcterms:W3CDTF">2011-10-09T20:47:31Z</dcterms:created>
  <dcterms:modified xsi:type="dcterms:W3CDTF">2014-09-08T19:38:49Z</dcterms:modified>
</cp:coreProperties>
</file>