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9" r:id="rId3"/>
    <p:sldId id="343" r:id="rId4"/>
    <p:sldId id="346" r:id="rId5"/>
    <p:sldId id="303" r:id="rId6"/>
    <p:sldId id="333" r:id="rId7"/>
    <p:sldId id="338" r:id="rId8"/>
    <p:sldId id="327" r:id="rId9"/>
    <p:sldId id="322" r:id="rId10"/>
    <p:sldId id="337" r:id="rId11"/>
    <p:sldId id="324" r:id="rId12"/>
    <p:sldId id="325" r:id="rId13"/>
    <p:sldId id="326" r:id="rId14"/>
    <p:sldId id="340" r:id="rId15"/>
    <p:sldId id="345" r:id="rId16"/>
    <p:sldId id="334" r:id="rId17"/>
    <p:sldId id="339" r:id="rId18"/>
    <p:sldId id="328" r:id="rId19"/>
    <p:sldId id="335" r:id="rId20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lm0124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32936F-BF84-42F7-A9E0-8DB76DF4B06B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051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1218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620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49530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7260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B65647-9400-4A5A-B206-1606A129B7C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36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adeGothic" pitchFamily="2" charset="0"/>
                <a:cs typeface="Arial" charset="0"/>
              </a:defRPr>
            </a:lvl9pPr>
          </a:lstStyle>
          <a:p>
            <a:pPr eaLnBrk="1" hangingPunct="1"/>
            <a:fld id="{F07AF925-DDB2-4CE2-96F5-FA45DE034D26}" type="slidenum">
              <a:rPr lang="sv-SE" altLang="sv-SE" smtClean="0">
                <a:latin typeface="Arial" charset="0"/>
              </a:rPr>
              <a:pPr eaLnBrk="1" hangingPunct="1"/>
              <a:t>4</a:t>
            </a:fld>
            <a:endParaRPr lang="sv-SE" altLang="sv-SE" smtClean="0">
              <a:latin typeface="Arial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v-SE" altLang="sv-SE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65647-9400-4A5A-B206-1606A129B7C2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810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" y="0"/>
            <a:ext cx="8478839" cy="6173788"/>
            <a:chOff x="0" y="0"/>
            <a:chExt cx="5341" cy="3889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här för att ändra format på bakgrundsrubriken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sv-SE" noProof="0" smtClean="0"/>
              <a:t>Klicka här för att ändra format på underrubrik i bakgrunden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0B9ACC-A8E3-4BAC-A5A3-0AA01C314EE2}" type="slidenum">
              <a:rPr lang="sv-SE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9816A-1D86-40CA-90EE-E904213C705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238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1" y="228600"/>
            <a:ext cx="1943100" cy="5867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1" y="228600"/>
            <a:ext cx="5676900" cy="5867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EC5D6-3D5A-4D5C-AD3B-EA7C6F1092E9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735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A55CF-DCB9-4EF5-A17D-939E436595F9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786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4ADF4-38A1-4288-8321-57BBE2EB99C4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96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641476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41476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11958-7175-48F2-A010-F306C526233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459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CB333-9121-4521-85D2-8108ED1BE77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81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BF292-72AA-42AA-98B2-83252C973F4D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280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1889D-33BB-4756-8297-99205297D30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6C16D-6D83-4D2B-8CC7-AC3B5E572D6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77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64896-D29D-41B9-B372-205DD3ED6A0B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632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folHlink">
                <a:gamma/>
                <a:tint val="66667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" y="0"/>
            <a:ext cx="8478839" cy="6173788"/>
            <a:chOff x="0" y="0"/>
            <a:chExt cx="5341" cy="3889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bakgrundsrubriken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sv-SE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sv-SE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723AA9C4-C0C6-409E-87D9-7DD57F10DC47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6"/>
            <a:ext cx="7772400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764704"/>
            <a:ext cx="8424936" cy="1143000"/>
          </a:xfrm>
        </p:spPr>
        <p:txBody>
          <a:bodyPr/>
          <a:lstStyle/>
          <a:p>
            <a:r>
              <a:rPr lang="sv-SE" sz="3600" b="1" dirty="0">
                <a:effectLst/>
              </a:rPr>
              <a:t/>
            </a:r>
            <a:br>
              <a:rPr lang="sv-SE" sz="3600" b="1" dirty="0">
                <a:effectLst/>
              </a:rPr>
            </a:br>
            <a:r>
              <a:rPr lang="sv-SE" sz="3600" b="1" dirty="0">
                <a:effectLst/>
              </a:rPr>
              <a:t/>
            </a:r>
            <a:br>
              <a:rPr lang="sv-SE" sz="3600" b="1" dirty="0">
                <a:effectLst/>
              </a:rPr>
            </a:br>
            <a:r>
              <a:rPr lang="sv-SE" sz="3600" b="1" dirty="0">
                <a:effectLst/>
              </a:rPr>
              <a:t/>
            </a:r>
            <a:br>
              <a:rPr lang="sv-SE" sz="3600" b="1" dirty="0">
                <a:effectLst/>
              </a:rPr>
            </a:br>
            <a:r>
              <a:rPr lang="sv-SE" b="1" dirty="0" smtClean="0">
                <a:solidFill>
                  <a:schemeClr val="bg2"/>
                </a:solidFill>
                <a:effectLst/>
                <a:latin typeface="Tahoma" pitchFamily="34" charset="0"/>
              </a:rPr>
              <a:t>POLICE AND CRIME IN RURAL AND SMALL</a:t>
            </a:r>
            <a:br>
              <a:rPr lang="sv-SE" b="1" dirty="0" smtClean="0">
                <a:solidFill>
                  <a:schemeClr val="bg2"/>
                </a:solidFill>
                <a:effectLst/>
                <a:latin typeface="Tahoma" pitchFamily="34" charset="0"/>
              </a:rPr>
            </a:br>
            <a:r>
              <a:rPr lang="sv-SE" b="1" dirty="0" smtClean="0">
                <a:solidFill>
                  <a:schemeClr val="bg2"/>
                </a:solidFill>
                <a:effectLst/>
                <a:latin typeface="Tahoma" pitchFamily="34" charset="0"/>
              </a:rPr>
              <a:t>MUNICIPALITIES</a:t>
            </a: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33056"/>
            <a:ext cx="6400800" cy="638945"/>
          </a:xfrm>
        </p:spPr>
        <p:txBody>
          <a:bodyPr/>
          <a:lstStyle/>
          <a:p>
            <a:r>
              <a:rPr lang="sv-SE" sz="26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Peter Lindström, PhD</a:t>
            </a:r>
          </a:p>
          <a:p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Stockholm County </a:t>
            </a:r>
            <a:r>
              <a:rPr lang="sv-SE" sz="2400" dirty="0">
                <a:solidFill>
                  <a:srgbClr val="000066"/>
                </a:solidFill>
                <a:effectLst/>
                <a:latin typeface="Tahoma" pitchFamily="34" charset="0"/>
              </a:rPr>
              <a:t>P</a:t>
            </a:r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olice  </a:t>
            </a:r>
          </a:p>
          <a:p>
            <a:r>
              <a:rPr lang="sv-SE" sz="24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Department</a:t>
            </a:r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24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of</a:t>
            </a:r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24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Criminology</a:t>
            </a:r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, Malmö University </a:t>
            </a:r>
            <a:endParaRPr lang="sv-SE" sz="2400" dirty="0">
              <a:solidFill>
                <a:srgbClr val="000066"/>
              </a:solidFill>
              <a:effectLst/>
              <a:latin typeface="Tahoma" pitchFamily="34" charset="0"/>
            </a:endParaRPr>
          </a:p>
          <a:p>
            <a:r>
              <a:rPr lang="sv-SE" sz="2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September 2014</a:t>
            </a:r>
            <a:endParaRPr lang="sv-SE" sz="2400" dirty="0">
              <a:solidFill>
                <a:srgbClr val="000066"/>
              </a:solidFill>
              <a:effectLst/>
              <a:latin typeface="Tahoma" pitchFamily="34" charset="0"/>
            </a:endParaRPr>
          </a:p>
          <a:p>
            <a:endParaRPr lang="sv-SE" sz="2600" dirty="0">
              <a:solidFill>
                <a:srgbClr val="000066"/>
              </a:solidFill>
              <a:effectLst/>
              <a:latin typeface="Tahoma" pitchFamily="34" charset="0"/>
            </a:endParaRPr>
          </a:p>
          <a:p>
            <a:r>
              <a:rPr lang="sv-SE" sz="2800" dirty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8712968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32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SmåKom’s</a:t>
            </a:r>
            <a:r>
              <a:rPr lang="sv-SE" sz="32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opinion on the 2015 Police Reform</a:t>
            </a:r>
            <a:endParaRPr lang="sv-SE" sz="32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40768"/>
            <a:ext cx="8294687" cy="4321175"/>
          </a:xfrm>
        </p:spPr>
        <p:txBody>
          <a:bodyPr/>
          <a:lstStyle/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algn="l"/>
            <a:r>
              <a:rPr lang="sv-SE" sz="3000" dirty="0" smtClean="0">
                <a:solidFill>
                  <a:schemeClr val="bg2"/>
                </a:solidFill>
                <a:effectLst/>
              </a:rPr>
              <a:t>”</a:t>
            </a:r>
            <a:r>
              <a:rPr lang="en-US" sz="3000" dirty="0" smtClean="0">
                <a:solidFill>
                  <a:schemeClr val="bg2"/>
                </a:solidFill>
                <a:effectLst/>
              </a:rPr>
              <a:t>It </a:t>
            </a:r>
            <a:r>
              <a:rPr lang="en-US" sz="3000" dirty="0">
                <a:solidFill>
                  <a:schemeClr val="bg2"/>
                </a:solidFill>
                <a:effectLst/>
              </a:rPr>
              <a:t>is important that people living in rural and small areas can feel safe. The most important factor, which should be given higher priority, concerns police presence… </a:t>
            </a:r>
            <a:r>
              <a:rPr lang="en-US" sz="3000" dirty="0" err="1" smtClean="0">
                <a:solidFill>
                  <a:schemeClr val="bg2"/>
                </a:solidFill>
                <a:effectLst/>
              </a:rPr>
              <a:t>SmåKom</a:t>
            </a:r>
            <a:r>
              <a:rPr lang="en-US" sz="3000" dirty="0" smtClean="0">
                <a:solidFill>
                  <a:schemeClr val="bg2"/>
                </a:solidFill>
                <a:effectLst/>
              </a:rPr>
              <a:t> advocate that the geographical </a:t>
            </a:r>
            <a:r>
              <a:rPr lang="en-US" sz="3000" dirty="0">
                <a:solidFill>
                  <a:schemeClr val="bg2"/>
                </a:solidFill>
                <a:effectLst/>
              </a:rPr>
              <a:t>dimension as well as targets for </a:t>
            </a:r>
            <a:r>
              <a:rPr lang="en-US" sz="3000" dirty="0" smtClean="0">
                <a:solidFill>
                  <a:schemeClr val="bg2"/>
                </a:solidFill>
                <a:effectLst/>
              </a:rPr>
              <a:t>police response </a:t>
            </a:r>
            <a:r>
              <a:rPr lang="en-US" sz="3000" dirty="0">
                <a:solidFill>
                  <a:schemeClr val="bg2"/>
                </a:solidFill>
                <a:effectLst/>
              </a:rPr>
              <a:t>time </a:t>
            </a:r>
            <a:r>
              <a:rPr lang="en-US" sz="3000" dirty="0" smtClean="0">
                <a:solidFill>
                  <a:schemeClr val="bg2"/>
                </a:solidFill>
                <a:effectLst/>
              </a:rPr>
              <a:t>should be taken into account [when allocating resources] ” </a:t>
            </a:r>
          </a:p>
          <a:p>
            <a:pPr algn="l"/>
            <a:r>
              <a:rPr lang="en-US" sz="3000" dirty="0" smtClean="0">
                <a:solidFill>
                  <a:schemeClr val="bg2"/>
                </a:solidFill>
                <a:effectLst/>
              </a:rPr>
              <a:t>(</a:t>
            </a:r>
            <a:r>
              <a:rPr lang="en-US" sz="3000" dirty="0">
                <a:solidFill>
                  <a:schemeClr val="bg2"/>
                </a:solidFill>
                <a:effectLst/>
              </a:rPr>
              <a:t>www.smakom.se/pagaende-verksamhet</a:t>
            </a:r>
            <a:r>
              <a:rPr lang="en-US" sz="3000" dirty="0" smtClean="0">
                <a:solidFill>
                  <a:schemeClr val="bg2"/>
                </a:solidFill>
                <a:effectLst/>
              </a:rPr>
              <a:t>/)</a:t>
            </a:r>
            <a:endParaRPr lang="sv-SE" sz="30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7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404665"/>
            <a:ext cx="8142287" cy="5545286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sv-SE" sz="2600" dirty="0" smtClean="0">
                <a:solidFill>
                  <a:schemeClr val="bg2"/>
                </a:solidFill>
                <a:effectLst/>
                <a:latin typeface="Arial" charset="0"/>
              </a:rPr>
              <a:t> </a:t>
            </a: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pic>
        <p:nvPicPr>
          <p:cNvPr id="5" name="Bildobjek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497"/>
            <a:ext cx="8640960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ktangel 2"/>
          <p:cNvSpPr/>
          <p:nvPr/>
        </p:nvSpPr>
        <p:spPr>
          <a:xfrm>
            <a:off x="-108520" y="230833"/>
            <a:ext cx="92613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Proportion of </a:t>
            </a:r>
            <a:r>
              <a:rPr lang="en-US" sz="2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Swedish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en-US" sz="22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unicipalities without a locally based Police</a:t>
            </a:r>
            <a:endParaRPr lang="sv-SE" sz="22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404665"/>
            <a:ext cx="8142287" cy="5545286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sv-SE" sz="2600" dirty="0" smtClean="0">
                <a:solidFill>
                  <a:schemeClr val="bg2"/>
                </a:solidFill>
                <a:effectLst/>
                <a:latin typeface="Arial" charset="0"/>
              </a:rPr>
              <a:t> </a:t>
            </a: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0" y="144487"/>
            <a:ext cx="9243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Municipalities without a locally based Police</a:t>
            </a:r>
            <a:endParaRPr lang="sv-SE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498"/>
            <a:ext cx="8856984" cy="597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72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404665"/>
            <a:ext cx="8142287" cy="5545286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sv-SE" sz="2600" dirty="0" smtClean="0">
                <a:solidFill>
                  <a:schemeClr val="bg2"/>
                </a:solidFill>
                <a:effectLst/>
                <a:latin typeface="Arial" charset="0"/>
              </a:rPr>
              <a:t> </a:t>
            </a: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8876" y="23083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Trends in Police </a:t>
            </a:r>
            <a:r>
              <a:rPr lang="en-US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resence in three different types of areas</a:t>
            </a:r>
            <a:endParaRPr lang="sv-SE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4" y="908720"/>
            <a:ext cx="9015383" cy="560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43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r>
              <a:rPr lang="sv-SE" sz="28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28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28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28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2800" dirty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2800" dirty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Overall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conclusion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:</a:t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908720"/>
            <a:ext cx="8294687" cy="5256584"/>
          </a:xfrm>
        </p:spPr>
        <p:txBody>
          <a:bodyPr/>
          <a:lstStyle/>
          <a:p>
            <a:pPr algn="l"/>
            <a:endParaRPr lang="sv-SE" sz="26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600" dirty="0" smtClean="0">
                <a:solidFill>
                  <a:schemeClr val="bg2"/>
                </a:solidFill>
                <a:effectLst/>
              </a:rPr>
              <a:t>Over </a:t>
            </a:r>
            <a:r>
              <a:rPr lang="sv-SE" sz="2600" dirty="0">
                <a:solidFill>
                  <a:schemeClr val="bg2"/>
                </a:solidFill>
                <a:effectLst/>
              </a:rPr>
              <a:t>the last </a:t>
            </a:r>
            <a:r>
              <a:rPr lang="sv-SE" sz="2600" dirty="0" err="1">
                <a:solidFill>
                  <a:schemeClr val="bg2"/>
                </a:solidFill>
                <a:effectLst/>
              </a:rPr>
              <a:t>decade</a:t>
            </a:r>
            <a:r>
              <a:rPr lang="sv-SE" sz="2600" dirty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the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number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locally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based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officers in 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rural and small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municipalities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has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declined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–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despite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the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political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intention</a:t>
            </a:r>
          </a:p>
          <a:p>
            <a:pPr algn="l"/>
            <a:endParaRPr lang="sv-SE" sz="26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600" dirty="0" smtClean="0">
                <a:solidFill>
                  <a:schemeClr val="bg2"/>
                </a:solidFill>
                <a:effectLst/>
              </a:rPr>
              <a:t>”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Concern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as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number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rural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officers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sees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reduction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”(Lancashire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Evening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Post, Januari 2013)</a:t>
            </a:r>
          </a:p>
          <a:p>
            <a:pPr algn="l"/>
            <a:endParaRPr lang="sv-SE" sz="26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600" dirty="0" smtClean="0">
                <a:solidFill>
                  <a:schemeClr val="bg2"/>
                </a:solidFill>
                <a:effectLst/>
              </a:rPr>
              <a:t>”The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closure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stations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impacts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on the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number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officers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actually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policing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the rural areas and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results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in the loss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core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rural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policing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skills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” (Smith and </a:t>
            </a:r>
            <a:r>
              <a:rPr lang="sv-SE" sz="2600" dirty="0" err="1" smtClean="0">
                <a:solidFill>
                  <a:schemeClr val="bg2"/>
                </a:solidFill>
                <a:effectLst/>
              </a:rPr>
              <a:t>Somerville</a:t>
            </a:r>
            <a:r>
              <a:rPr lang="sv-SE" sz="2600" dirty="0" smtClean="0">
                <a:solidFill>
                  <a:schemeClr val="bg2"/>
                </a:solidFill>
                <a:effectLst/>
              </a:rPr>
              <a:t>, 2013, p. 355)</a:t>
            </a:r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600" dirty="0" smtClean="0">
                <a:solidFill>
                  <a:schemeClr val="bg2"/>
                </a:solidFill>
                <a:effectLst/>
              </a:rPr>
              <a:t>			</a:t>
            </a:r>
            <a:endParaRPr lang="sv-SE" sz="2800" dirty="0" smtClean="0">
              <a:solidFill>
                <a:srgbClr val="000066"/>
              </a:solidFill>
              <a:effectLst/>
              <a:latin typeface="Tahoma" pitchFamily="34" charset="0"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	</a:t>
            </a:r>
            <a:endParaRPr lang="sv-SE" sz="2400" dirty="0">
              <a:solidFill>
                <a:schemeClr val="bg2"/>
              </a:solidFill>
              <a:effectLst/>
            </a:endParaRP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2971800" lvl="5" indent="-457200">
              <a:buFontTx/>
              <a:buChar char="-"/>
            </a:pPr>
            <a:endParaRPr lang="sv-SE" sz="1600" dirty="0" smtClean="0">
              <a:solidFill>
                <a:schemeClr val="bg2"/>
              </a:solidFill>
              <a:effectLst/>
            </a:endParaRP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9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Some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potential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measures</a:t>
            </a:r>
            <a:r>
              <a:rPr lang="sv-SE" sz="4000" dirty="0">
                <a:solidFill>
                  <a:srgbClr val="000066"/>
                </a:solidFill>
                <a:effectLst/>
                <a:latin typeface="Tahoma" pitchFamily="34" charset="0"/>
              </a:rPr>
              <a:t>: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528" y="1340768"/>
            <a:ext cx="8640960" cy="4321175"/>
          </a:xfrm>
        </p:spPr>
        <p:txBody>
          <a:bodyPr/>
          <a:lstStyle/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	- </a:t>
            </a:r>
            <a:r>
              <a:rPr lang="sv-SE" sz="2500" dirty="0" err="1" smtClean="0">
                <a:solidFill>
                  <a:schemeClr val="bg2"/>
                </a:solidFill>
                <a:effectLst/>
              </a:rPr>
              <a:t>Distance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learning</a:t>
            </a:r>
            <a:r>
              <a:rPr lang="sv-SE" sz="2500" dirty="0">
                <a:solidFill>
                  <a:schemeClr val="bg2"/>
                </a:solidFill>
                <a:effectLst/>
              </a:rPr>
              <a:t>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programme</a:t>
            </a:r>
            <a:r>
              <a:rPr lang="sv-SE" sz="2500" dirty="0">
                <a:solidFill>
                  <a:schemeClr val="bg2"/>
                </a:solidFill>
                <a:effectLst/>
              </a:rPr>
              <a:t> (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since</a:t>
            </a:r>
            <a:r>
              <a:rPr lang="sv-SE" sz="2500" dirty="0">
                <a:solidFill>
                  <a:schemeClr val="bg2"/>
                </a:solidFill>
                <a:effectLst/>
              </a:rPr>
              <a:t> 2002)</a:t>
            </a: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- Mobile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police</a:t>
            </a:r>
            <a:r>
              <a:rPr lang="sv-SE" sz="2500" dirty="0">
                <a:solidFill>
                  <a:schemeClr val="bg2"/>
                </a:solidFill>
                <a:effectLst/>
              </a:rPr>
              <a:t> stations (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since</a:t>
            </a:r>
            <a:r>
              <a:rPr lang="sv-SE" sz="2500" dirty="0">
                <a:solidFill>
                  <a:schemeClr val="bg2"/>
                </a:solidFill>
                <a:effectLst/>
              </a:rPr>
              <a:t> 2005)</a:t>
            </a: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- Special </a:t>
            </a:r>
            <a:r>
              <a:rPr lang="sv-SE" sz="2500" dirty="0">
                <a:solidFill>
                  <a:schemeClr val="bg2"/>
                </a:solidFill>
                <a:effectLst/>
              </a:rPr>
              <a:t>task force (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since</a:t>
            </a:r>
            <a:r>
              <a:rPr lang="sv-SE" sz="2500" dirty="0">
                <a:solidFill>
                  <a:schemeClr val="bg2"/>
                </a:solidFill>
                <a:effectLst/>
              </a:rPr>
              <a:t> 2011)</a:t>
            </a: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endParaRPr lang="sv-SE" sz="25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- </a:t>
            </a:r>
            <a:r>
              <a:rPr lang="sv-SE" sz="2500" dirty="0" err="1" smtClean="0">
                <a:solidFill>
                  <a:schemeClr val="bg2"/>
                </a:solidFill>
                <a:effectLst/>
              </a:rPr>
              <a:t>Economic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compensation</a:t>
            </a:r>
            <a:r>
              <a:rPr lang="sv-SE" sz="2500" dirty="0">
                <a:solidFill>
                  <a:schemeClr val="bg2"/>
                </a:solidFill>
                <a:effectLst/>
              </a:rPr>
              <a:t> (has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been</a:t>
            </a:r>
            <a:r>
              <a:rPr lang="sv-SE" sz="2500" dirty="0">
                <a:solidFill>
                  <a:schemeClr val="bg2"/>
                </a:solidFill>
                <a:effectLst/>
              </a:rPr>
              <a:t>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tried</a:t>
            </a:r>
            <a:r>
              <a:rPr lang="sv-SE" sz="2500" dirty="0">
                <a:solidFill>
                  <a:schemeClr val="bg2"/>
                </a:solidFill>
                <a:effectLst/>
              </a:rPr>
              <a:t> in </a:t>
            </a:r>
            <a:r>
              <a:rPr lang="sv-SE" sz="2500" dirty="0" err="1" smtClean="0">
                <a:solidFill>
                  <a:schemeClr val="bg2"/>
                </a:solidFill>
                <a:effectLst/>
              </a:rPr>
              <a:t>Norway</a:t>
            </a:r>
            <a:r>
              <a:rPr lang="sv-SE" sz="2500" dirty="0">
                <a:solidFill>
                  <a:schemeClr val="bg2"/>
                </a:solidFill>
                <a:effectLst/>
              </a:rPr>
              <a:t>)</a:t>
            </a: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- Private 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policing</a:t>
            </a:r>
            <a:r>
              <a:rPr lang="sv-SE" sz="2500" dirty="0">
                <a:solidFill>
                  <a:schemeClr val="bg2"/>
                </a:solidFill>
                <a:effectLst/>
              </a:rPr>
              <a:t> (</a:t>
            </a:r>
            <a:r>
              <a:rPr lang="sv-SE" sz="2500" dirty="0" err="1">
                <a:solidFill>
                  <a:schemeClr val="bg2"/>
                </a:solidFill>
                <a:effectLst/>
              </a:rPr>
              <a:t>security</a:t>
            </a:r>
            <a:r>
              <a:rPr lang="sv-SE" sz="2500" dirty="0">
                <a:solidFill>
                  <a:schemeClr val="bg2"/>
                </a:solidFill>
                <a:effectLst/>
              </a:rPr>
              <a:t> </a:t>
            </a:r>
            <a:r>
              <a:rPr lang="sv-SE" sz="2500" dirty="0" err="1" smtClean="0">
                <a:solidFill>
                  <a:schemeClr val="bg2"/>
                </a:solidFill>
                <a:effectLst/>
              </a:rPr>
              <a:t>guards</a:t>
            </a:r>
            <a:r>
              <a:rPr lang="sv-SE" sz="2500" dirty="0" smtClean="0">
                <a:solidFill>
                  <a:schemeClr val="bg2"/>
                </a:solidFill>
                <a:effectLst/>
              </a:rPr>
              <a:t>) </a:t>
            </a:r>
            <a:endParaRPr lang="sv-SE" sz="25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endParaRPr lang="sv-SE" sz="2500" dirty="0" smtClean="0">
              <a:solidFill>
                <a:schemeClr val="bg2"/>
              </a:solidFill>
              <a:effectLst/>
            </a:endParaRPr>
          </a:p>
          <a:p>
            <a:r>
              <a:rPr lang="sv-SE" sz="2500" dirty="0">
                <a:solidFill>
                  <a:schemeClr val="bg2"/>
                </a:solidFill>
                <a:effectLst/>
              </a:rPr>
              <a:t>	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Renewed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police-community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cooperation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</a:p>
          <a:p>
            <a:r>
              <a:rPr lang="sv-SE" sz="2800" dirty="0">
                <a:solidFill>
                  <a:schemeClr val="bg2"/>
                </a:solidFill>
                <a:effectLst/>
              </a:rPr>
              <a:t>	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(</a:t>
            </a:r>
            <a:r>
              <a:rPr lang="sv-SE" sz="2800" dirty="0">
                <a:solidFill>
                  <a:schemeClr val="bg2"/>
                </a:solidFill>
                <a:effectLst/>
              </a:rPr>
              <a:t>the 2015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>
                <a:solidFill>
                  <a:schemeClr val="bg2"/>
                </a:solidFill>
                <a:effectLst/>
              </a:rPr>
              <a:t> reform)</a:t>
            </a: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12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Does it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matter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?</a:t>
            </a: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40768"/>
            <a:ext cx="8294687" cy="4321175"/>
          </a:xfrm>
        </p:spPr>
        <p:txBody>
          <a:bodyPr/>
          <a:lstStyle/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Police-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recorded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violent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crimes</a:t>
            </a:r>
            <a:r>
              <a:rPr lang="sv-SE" sz="22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22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40768"/>
            <a:ext cx="8294687" cy="4321175"/>
          </a:xfrm>
        </p:spPr>
        <p:txBody>
          <a:bodyPr/>
          <a:lstStyle/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00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404665"/>
            <a:ext cx="8142287" cy="5545286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sv-SE" sz="2600" dirty="0" smtClean="0">
                <a:solidFill>
                  <a:schemeClr val="bg2"/>
                </a:solidFill>
                <a:effectLst/>
                <a:latin typeface="Arial" charset="0"/>
              </a:rPr>
              <a:t> </a:t>
            </a: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8876" y="23083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Average change in residential burglary between 2007/08 and 2012/13 in five categories of municipalities</a:t>
            </a:r>
            <a:endParaRPr lang="sv-SE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9" y="1124744"/>
            <a:ext cx="8782737" cy="54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69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It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does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matter</a:t>
            </a:r>
            <a:r>
              <a:rPr lang="sv-SE" sz="4000" dirty="0">
                <a:solidFill>
                  <a:srgbClr val="000066"/>
                </a:solidFill>
                <a:effectLst/>
                <a:latin typeface="Tahoma" pitchFamily="34" charset="0"/>
              </a:rPr>
              <a:t>!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40768"/>
            <a:ext cx="8294687" cy="4321175"/>
          </a:xfrm>
        </p:spPr>
        <p:txBody>
          <a:bodyPr/>
          <a:lstStyle/>
          <a:p>
            <a:pPr algn="l"/>
            <a:r>
              <a:rPr lang="sv-SE" sz="2800" dirty="0" err="1" smtClean="0">
                <a:solidFill>
                  <a:schemeClr val="bg2"/>
                </a:solidFill>
                <a:effectLst/>
              </a:rPr>
              <a:t>There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is a negative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m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essage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or ”signal”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towards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the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municipalitiy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when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locally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based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reduced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 </a:t>
            </a: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>
                <a:solidFill>
                  <a:schemeClr val="bg2"/>
                </a:solidFill>
                <a:effectLst/>
              </a:rPr>
              <a:t>”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Trouble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spreads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out</a:t>
            </a:r>
            <a:r>
              <a:rPr lang="sv-SE" sz="2800" dirty="0">
                <a:solidFill>
                  <a:schemeClr val="bg2"/>
                </a:solidFill>
                <a:effectLst/>
              </a:rPr>
              <a:t>: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Crime</a:t>
            </a:r>
            <a:r>
              <a:rPr lang="sv-SE" sz="2800" dirty="0">
                <a:solidFill>
                  <a:schemeClr val="bg2"/>
                </a:solidFill>
                <a:effectLst/>
              </a:rPr>
              <a:t>,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teenage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pregnancy</a:t>
            </a:r>
            <a:r>
              <a:rPr lang="sv-SE" sz="2800" dirty="0">
                <a:solidFill>
                  <a:schemeClr val="bg2"/>
                </a:solidFill>
                <a:effectLst/>
              </a:rPr>
              <a:t>, bad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schools</a:t>
            </a:r>
            <a:r>
              <a:rPr lang="sv-SE" sz="2800" dirty="0">
                <a:solidFill>
                  <a:schemeClr val="bg2"/>
                </a:solidFill>
                <a:effectLst/>
              </a:rPr>
              <a:t> and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other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ills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are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increasingly</a:t>
            </a:r>
            <a:r>
              <a:rPr lang="sv-SE" sz="2800" dirty="0">
                <a:solidFill>
                  <a:schemeClr val="bg2"/>
                </a:solidFill>
                <a:effectLst/>
              </a:rPr>
              <a:t> suburban and rural” (The Economist, May 2014)</a:t>
            </a: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err="1" smtClean="0">
                <a:solidFill>
                  <a:schemeClr val="bg2"/>
                </a:solidFill>
                <a:effectLst/>
              </a:rPr>
              <a:t>Policing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in a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crime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policy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perspective</a:t>
            </a:r>
            <a:r>
              <a:rPr lang="sv-SE" sz="2800" smtClean="0">
                <a:solidFill>
                  <a:schemeClr val="bg2"/>
                </a:solidFill>
                <a:effectLst/>
              </a:rPr>
              <a:t> – 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in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socially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disadvantaged</a:t>
            </a:r>
            <a:r>
              <a:rPr lang="sv-SE" sz="2800" dirty="0">
                <a:solidFill>
                  <a:schemeClr val="bg2"/>
                </a:solidFill>
                <a:effectLst/>
              </a:rPr>
              <a:t> urban </a:t>
            </a:r>
            <a:r>
              <a:rPr lang="sv-SE" sz="2800" dirty="0" err="1">
                <a:solidFill>
                  <a:schemeClr val="bg2"/>
                </a:solidFill>
                <a:effectLst/>
              </a:rPr>
              <a:t>neighbourhoods</a:t>
            </a:r>
            <a:r>
              <a:rPr lang="sv-SE" sz="2800" dirty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vs. rural and small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municipalitites</a:t>
            </a: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6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1" y="404814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The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Government’s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standpoint</a:t>
            </a: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628776"/>
            <a:ext cx="8294687" cy="4321175"/>
          </a:xfrm>
        </p:spPr>
        <p:txBody>
          <a:bodyPr/>
          <a:lstStyle/>
          <a:p>
            <a:pPr algn="l"/>
            <a:r>
              <a:rPr lang="en-GB" sz="2800" dirty="0" smtClean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“A </a:t>
            </a:r>
            <a:r>
              <a:rPr lang="en-GB" sz="28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visible and present police across the country </a:t>
            </a:r>
            <a:r>
              <a:rPr lang="en-GB" sz="2800" dirty="0" smtClean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is important </a:t>
            </a:r>
            <a:r>
              <a:rPr lang="en-GB" sz="28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for people’s </a:t>
            </a:r>
            <a:r>
              <a:rPr lang="en-GB" sz="2800" dirty="0" smtClean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feeling of safety…Initially</a:t>
            </a:r>
            <a:r>
              <a:rPr lang="en-GB" sz="28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, the government investment in the police focus on the most crime-hit areas which are both in big cities and in rural </a:t>
            </a:r>
            <a:r>
              <a:rPr lang="en-GB" sz="2800" dirty="0" smtClean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areas… </a:t>
            </a:r>
          </a:p>
          <a:p>
            <a:pPr algn="l"/>
            <a:endParaRPr lang="en-GB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en-GB" sz="2800" dirty="0" smtClean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… the Government’s goal of 20 000 police officers by 2010 should lead to a locally based police throughout the country” (Budget Bill 2006/07:1, p. 23)</a:t>
            </a: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1" y="404814"/>
            <a:ext cx="7772400" cy="431899"/>
          </a:xfrm>
        </p:spPr>
        <p:txBody>
          <a:bodyPr/>
          <a:lstStyle/>
          <a:p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Three research </a:t>
            </a:r>
            <a:r>
              <a:rPr lang="sv-SE" sz="40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questions</a:t>
            </a:r>
            <a:r>
              <a:rPr lang="sv-SE" sz="40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:</a:t>
            </a: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628776"/>
            <a:ext cx="8294687" cy="4321175"/>
          </a:xfrm>
        </p:spPr>
        <p:txBody>
          <a:bodyPr/>
          <a:lstStyle/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Has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presence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in rural and small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municipalities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increased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during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the last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decade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?</a:t>
            </a:r>
          </a:p>
          <a:p>
            <a:pPr algn="l"/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Does it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matter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whether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rural and small areas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have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more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or less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?</a:t>
            </a: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err="1" smtClean="0">
                <a:solidFill>
                  <a:schemeClr val="bg2"/>
                </a:solidFill>
                <a:effectLst/>
              </a:rPr>
              <a:t>How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will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the new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organisation in 2015 deal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with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police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presence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in rural and small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municipalities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?</a:t>
            </a: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8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31775" y="188913"/>
            <a:ext cx="8458200" cy="5472112"/>
          </a:xfrm>
        </p:spPr>
        <p:txBody>
          <a:bodyPr/>
          <a:lstStyle/>
          <a:p>
            <a:pPr marL="381000" lvl="2" indent="0">
              <a:buFontTx/>
              <a:buNone/>
            </a:pPr>
            <a:r>
              <a:rPr lang="sv-SE" altLang="sv-SE" dirty="0" smtClean="0"/>
              <a:t>	</a:t>
            </a:r>
            <a:r>
              <a:rPr lang="sv-SE" altLang="sv-SE" dirty="0"/>
              <a:t> </a:t>
            </a:r>
            <a:r>
              <a:rPr lang="sv-SE" altLang="sv-SE" dirty="0" smtClean="0"/>
              <a:t>    </a:t>
            </a:r>
            <a:r>
              <a:rPr lang="sv-SE" altLang="sv-SE" sz="2800" b="1" dirty="0" err="1" smtClean="0">
                <a:solidFill>
                  <a:schemeClr val="bg2"/>
                </a:solidFill>
                <a:effectLst/>
              </a:rPr>
              <a:t>Number</a:t>
            </a:r>
            <a:r>
              <a:rPr lang="sv-SE" altLang="sv-SE" sz="2800" b="1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altLang="sv-SE" sz="2800" b="1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altLang="sv-SE" sz="2800" b="1" dirty="0" smtClean="0">
                <a:solidFill>
                  <a:schemeClr val="bg2"/>
                </a:solidFill>
                <a:effectLst/>
              </a:rPr>
              <a:t> Police Officers per capita </a:t>
            </a:r>
            <a:r>
              <a:rPr lang="sv-SE" altLang="sv-SE" sz="2800" b="1" dirty="0" smtClean="0">
                <a:solidFill>
                  <a:schemeClr val="bg2"/>
                </a:solidFill>
                <a:effectLst/>
              </a:rPr>
              <a:t>2012</a:t>
            </a:r>
            <a:endParaRPr lang="sv-SE" altLang="sv-SE" sz="2800" b="1" dirty="0" smtClean="0"/>
          </a:p>
          <a:p>
            <a:pPr marL="381000" lvl="2" indent="0">
              <a:buFontTx/>
              <a:buNone/>
            </a:pPr>
            <a:r>
              <a:rPr lang="sv-SE" altLang="sv-SE" b="1" dirty="0" smtClean="0"/>
              <a:t>				</a:t>
            </a:r>
            <a:endParaRPr lang="sv-SE" altLang="sv-SE" dirty="0" smtClean="0"/>
          </a:p>
          <a:p>
            <a:pPr marL="381000" lvl="2" indent="0">
              <a:buFontTx/>
              <a:buNone/>
            </a:pPr>
            <a:r>
              <a:rPr lang="sv-SE" altLang="sv-SE" dirty="0" smtClean="0"/>
              <a:t> </a:t>
            </a:r>
          </a:p>
          <a:p>
            <a:pPr algn="l"/>
            <a:endParaRPr lang="sv-SE" altLang="sv-SE" sz="1600" dirty="0" smtClean="0"/>
          </a:p>
          <a:p>
            <a:pPr algn="l"/>
            <a:endParaRPr lang="sv-SE" altLang="sv-SE" sz="1600" dirty="0" smtClean="0"/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424936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00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6633"/>
            <a:ext cx="7772400" cy="792088"/>
          </a:xfrm>
        </p:spPr>
        <p:txBody>
          <a:bodyPr/>
          <a:lstStyle/>
          <a:p>
            <a:r>
              <a:rPr lang="sv-SE" sz="32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Police </a:t>
            </a:r>
            <a:r>
              <a:rPr lang="sv-SE" sz="32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level</a:t>
            </a:r>
            <a:r>
              <a:rPr lang="sv-SE" sz="32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in Sweden</a:t>
            </a:r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628776"/>
            <a:ext cx="8370887" cy="43211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60" y="692697"/>
            <a:ext cx="9240839" cy="6108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116632"/>
            <a:ext cx="4541887" cy="6408711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670" y="188640"/>
            <a:ext cx="445848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251520" y="332656"/>
            <a:ext cx="3816424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 smtClean="0">
                <a:solidFill>
                  <a:schemeClr val="bg2"/>
                </a:solidFill>
              </a:rPr>
              <a:t>SWEDEN: </a:t>
            </a:r>
          </a:p>
          <a:p>
            <a:endParaRPr lang="sv-SE" dirty="0">
              <a:solidFill>
                <a:schemeClr val="bg2"/>
              </a:solidFill>
            </a:endParaRPr>
          </a:p>
          <a:p>
            <a:r>
              <a:rPr lang="sv-SE" dirty="0" smtClean="0">
                <a:solidFill>
                  <a:schemeClr val="bg2"/>
                </a:solidFill>
              </a:rPr>
              <a:t>Population: 9 705 005</a:t>
            </a:r>
          </a:p>
          <a:p>
            <a:r>
              <a:rPr lang="sv-SE" sz="2000" dirty="0" smtClean="0">
                <a:solidFill>
                  <a:schemeClr val="bg2"/>
                </a:solidFill>
              </a:rPr>
              <a:t>Area: 449 964 km</a:t>
            </a:r>
            <a:r>
              <a:rPr lang="sv-SE" sz="2000" baseline="30000" dirty="0" smtClean="0">
                <a:solidFill>
                  <a:schemeClr val="bg2"/>
                </a:solidFill>
              </a:rPr>
              <a:t>2</a:t>
            </a:r>
          </a:p>
          <a:p>
            <a:r>
              <a:rPr lang="sv-SE" dirty="0" err="1" smtClean="0">
                <a:solidFill>
                  <a:schemeClr val="bg2"/>
                </a:solidFill>
              </a:rPr>
              <a:t>Density</a:t>
            </a:r>
            <a:r>
              <a:rPr lang="sv-SE" dirty="0" smtClean="0">
                <a:solidFill>
                  <a:schemeClr val="bg2"/>
                </a:solidFill>
              </a:rPr>
              <a:t>: 22 persons/km</a:t>
            </a:r>
            <a:r>
              <a:rPr lang="sv-SE" baseline="30000" dirty="0" smtClean="0">
                <a:solidFill>
                  <a:schemeClr val="bg2"/>
                </a:solidFill>
              </a:rPr>
              <a:t>2</a:t>
            </a:r>
          </a:p>
          <a:p>
            <a:r>
              <a:rPr lang="sv-SE" baseline="30000" dirty="0" smtClean="0">
                <a:solidFill>
                  <a:schemeClr val="bg2"/>
                </a:solidFill>
              </a:rPr>
              <a:t> </a:t>
            </a:r>
          </a:p>
          <a:p>
            <a:r>
              <a:rPr lang="sv-SE" baseline="30000" dirty="0">
                <a:solidFill>
                  <a:schemeClr val="bg2"/>
                </a:solidFill>
              </a:rPr>
              <a:t>(Australia: 2,7; </a:t>
            </a:r>
            <a:r>
              <a:rPr lang="sv-SE" baseline="30000" dirty="0" smtClean="0">
                <a:solidFill>
                  <a:schemeClr val="bg2"/>
                </a:solidFill>
              </a:rPr>
              <a:t>Brazil: 23;</a:t>
            </a:r>
            <a:r>
              <a:rPr lang="sv-SE" baseline="30000" dirty="0">
                <a:solidFill>
                  <a:schemeClr val="bg2"/>
                </a:solidFill>
              </a:rPr>
              <a:t> West </a:t>
            </a:r>
            <a:r>
              <a:rPr lang="sv-SE" baseline="30000" dirty="0" smtClean="0">
                <a:solidFill>
                  <a:schemeClr val="bg2"/>
                </a:solidFill>
              </a:rPr>
              <a:t>Virginia US: </a:t>
            </a:r>
            <a:r>
              <a:rPr lang="sv-SE" baseline="30000" dirty="0">
                <a:solidFill>
                  <a:schemeClr val="bg2"/>
                </a:solidFill>
              </a:rPr>
              <a:t>29;</a:t>
            </a:r>
            <a:r>
              <a:rPr lang="sv-SE" baseline="30000" dirty="0" smtClean="0">
                <a:solidFill>
                  <a:schemeClr val="bg2"/>
                </a:solidFill>
              </a:rPr>
              <a:t> Scotland: 64</a:t>
            </a:r>
            <a:r>
              <a:rPr lang="sv-SE" baseline="30000" dirty="0">
                <a:solidFill>
                  <a:schemeClr val="bg2"/>
                </a:solidFill>
              </a:rPr>
              <a:t>; </a:t>
            </a:r>
            <a:r>
              <a:rPr lang="sv-SE" baseline="30000" dirty="0" smtClean="0">
                <a:solidFill>
                  <a:schemeClr val="bg2"/>
                </a:solidFill>
              </a:rPr>
              <a:t>Georgia US: </a:t>
            </a:r>
            <a:r>
              <a:rPr lang="sv-SE" baseline="30000" dirty="0">
                <a:solidFill>
                  <a:schemeClr val="bg2"/>
                </a:solidFill>
              </a:rPr>
              <a:t>65; </a:t>
            </a:r>
            <a:r>
              <a:rPr lang="sv-SE" baseline="30000" dirty="0" smtClean="0">
                <a:solidFill>
                  <a:schemeClr val="bg2"/>
                </a:solidFill>
              </a:rPr>
              <a:t>Ohio US: 108; England: 395</a:t>
            </a:r>
            <a:r>
              <a:rPr lang="sv-SE" baseline="30000" dirty="0">
                <a:solidFill>
                  <a:schemeClr val="bg2"/>
                </a:solidFill>
              </a:rPr>
              <a:t>)</a:t>
            </a:r>
            <a:r>
              <a:rPr lang="sv-SE" baseline="30000" dirty="0" smtClean="0">
                <a:solidFill>
                  <a:schemeClr val="bg2"/>
                </a:solidFill>
              </a:rPr>
              <a:t> </a:t>
            </a:r>
            <a:endParaRPr lang="sv-SE" baseline="30000" dirty="0">
              <a:solidFill>
                <a:schemeClr val="bg2"/>
              </a:solidFill>
            </a:endParaRPr>
          </a:p>
          <a:p>
            <a:r>
              <a:rPr lang="sv-SE" dirty="0" err="1" smtClean="0">
                <a:solidFill>
                  <a:schemeClr val="bg2"/>
                </a:solidFill>
              </a:rPr>
              <a:t>Municipalities</a:t>
            </a:r>
            <a:r>
              <a:rPr lang="sv-SE" dirty="0" smtClean="0">
                <a:solidFill>
                  <a:schemeClr val="bg2"/>
                </a:solidFill>
              </a:rPr>
              <a:t>: 290</a:t>
            </a:r>
          </a:p>
          <a:p>
            <a:endParaRPr lang="sv-SE" baseline="30000" dirty="0" smtClean="0">
              <a:solidFill>
                <a:schemeClr val="bg2"/>
              </a:solidFill>
            </a:endParaRPr>
          </a:p>
          <a:p>
            <a:r>
              <a:rPr lang="sv-SE" dirty="0" smtClean="0">
                <a:solidFill>
                  <a:schemeClr val="bg2"/>
                </a:solidFill>
              </a:rPr>
              <a:t>Regional </a:t>
            </a:r>
            <a:r>
              <a:rPr lang="sv-SE" dirty="0" err="1" smtClean="0">
                <a:solidFill>
                  <a:schemeClr val="bg2"/>
                </a:solidFill>
              </a:rPr>
              <a:t>authorities</a:t>
            </a:r>
            <a:r>
              <a:rPr lang="sv-SE" dirty="0" smtClean="0">
                <a:solidFill>
                  <a:schemeClr val="bg2"/>
                </a:solidFill>
              </a:rPr>
              <a:t>: 21</a:t>
            </a:r>
          </a:p>
          <a:p>
            <a:endParaRPr lang="sv-SE" dirty="0" smtClean="0">
              <a:solidFill>
                <a:schemeClr val="bg2"/>
              </a:solidFill>
            </a:endParaRPr>
          </a:p>
          <a:p>
            <a:r>
              <a:rPr lang="sv-SE" dirty="0" smtClean="0">
                <a:solidFill>
                  <a:schemeClr val="bg2"/>
                </a:solidFill>
              </a:rPr>
              <a:t>Police </a:t>
            </a:r>
            <a:r>
              <a:rPr lang="sv-SE" dirty="0" err="1" smtClean="0">
                <a:solidFill>
                  <a:schemeClr val="bg2"/>
                </a:solidFill>
              </a:rPr>
              <a:t>authorities</a:t>
            </a:r>
            <a:r>
              <a:rPr lang="sv-SE" dirty="0" smtClean="0">
                <a:solidFill>
                  <a:schemeClr val="bg2"/>
                </a:solidFill>
              </a:rPr>
              <a:t>: 21 &amp; National Police Board</a:t>
            </a:r>
          </a:p>
          <a:p>
            <a:endParaRPr lang="sv-SE" dirty="0">
              <a:solidFill>
                <a:schemeClr val="bg2"/>
              </a:solidFill>
            </a:endParaRPr>
          </a:p>
          <a:p>
            <a:r>
              <a:rPr lang="sv-SE" dirty="0" err="1" smtClean="0">
                <a:solidFill>
                  <a:schemeClr val="bg2"/>
                </a:solidFill>
              </a:rPr>
              <a:t>One</a:t>
            </a:r>
            <a:r>
              <a:rPr lang="sv-SE" dirty="0" smtClean="0">
                <a:solidFill>
                  <a:schemeClr val="bg2"/>
                </a:solidFill>
              </a:rPr>
              <a:t> Police Service in 2015 (7 regional </a:t>
            </a:r>
            <a:r>
              <a:rPr lang="sv-SE" dirty="0" err="1" smtClean="0">
                <a:solidFill>
                  <a:schemeClr val="bg2"/>
                </a:solidFill>
              </a:rPr>
              <a:t>police</a:t>
            </a:r>
            <a:r>
              <a:rPr lang="sv-SE" dirty="0" smtClean="0">
                <a:solidFill>
                  <a:schemeClr val="bg2"/>
                </a:solidFill>
              </a:rPr>
              <a:t> areas) </a:t>
            </a:r>
          </a:p>
          <a:p>
            <a:endParaRPr lang="sv-SE" dirty="0">
              <a:solidFill>
                <a:schemeClr val="bg2"/>
              </a:solidFill>
            </a:endParaRPr>
          </a:p>
          <a:p>
            <a:r>
              <a:rPr lang="sv-SE" dirty="0" smtClean="0">
                <a:solidFill>
                  <a:schemeClr val="bg2"/>
                </a:solidFill>
              </a:rPr>
              <a:t> </a:t>
            </a:r>
          </a:p>
          <a:p>
            <a:r>
              <a:rPr lang="sv-SE" baseline="30000" dirty="0" smtClean="0">
                <a:solidFill>
                  <a:schemeClr val="bg2"/>
                </a:solidFill>
              </a:rPr>
              <a:t> </a:t>
            </a:r>
            <a:endParaRPr lang="sv-SE" baseline="30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431899"/>
          </a:xfrm>
        </p:spPr>
        <p:txBody>
          <a:bodyPr/>
          <a:lstStyle/>
          <a:p>
            <a:pPr algn="l"/>
            <a:r>
              <a:rPr lang="sv-SE" sz="4000" dirty="0">
                <a:solidFill>
                  <a:srgbClr val="000066"/>
                </a:solidFill>
                <a:effectLst/>
                <a:latin typeface="Tahoma" pitchFamily="34" charset="0"/>
              </a:rPr>
              <a:t/>
            </a:r>
            <a:br>
              <a:rPr lang="sv-SE" sz="4000" dirty="0">
                <a:solidFill>
                  <a:srgbClr val="000066"/>
                </a:solidFill>
                <a:effectLst/>
                <a:latin typeface="Tahoma" pitchFamily="34" charset="0"/>
              </a:rPr>
            </a:br>
            <a:r>
              <a:rPr lang="sv-SE" sz="34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Defining</a:t>
            </a:r>
            <a:r>
              <a:rPr lang="sv-SE" sz="3400" dirty="0" smtClean="0">
                <a:solidFill>
                  <a:srgbClr val="000066"/>
                </a:solidFill>
                <a:effectLst/>
                <a:latin typeface="Tahoma" pitchFamily="34" charset="0"/>
              </a:rPr>
              <a:t> Rural and Small </a:t>
            </a:r>
            <a:r>
              <a:rPr lang="sv-SE" sz="3400" dirty="0" err="1" smtClean="0">
                <a:solidFill>
                  <a:srgbClr val="000066"/>
                </a:solidFill>
                <a:effectLst/>
                <a:latin typeface="Tahoma" pitchFamily="34" charset="0"/>
              </a:rPr>
              <a:t>Municipalities</a:t>
            </a:r>
            <a:endParaRPr lang="sv-SE" sz="34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40768"/>
            <a:ext cx="8294687" cy="4321175"/>
          </a:xfrm>
        </p:spPr>
        <p:txBody>
          <a:bodyPr/>
          <a:lstStyle/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”The term ’rural’ is a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concept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that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easily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understood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…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yet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difficult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if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not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impossible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to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define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” (Marshall &amp; Johnson, 2005, p. 7)</a:t>
            </a: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smtClean="0">
                <a:solidFill>
                  <a:schemeClr val="bg2"/>
                </a:solidFill>
                <a:effectLst/>
              </a:rPr>
              <a:t>”Rural is like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pornography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; I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can’t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precisely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define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it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but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know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it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when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see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it” (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Weisheit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et al.,1995)</a:t>
            </a:r>
          </a:p>
          <a:p>
            <a:pPr algn="l"/>
            <a:endParaRPr lang="sv-SE" sz="2800" dirty="0">
              <a:solidFill>
                <a:schemeClr val="bg2"/>
              </a:solidFill>
              <a:effectLst/>
            </a:endParaRPr>
          </a:p>
          <a:p>
            <a:pPr algn="l"/>
            <a:r>
              <a:rPr lang="sv-SE" sz="2800" dirty="0" err="1" smtClean="0">
                <a:solidFill>
                  <a:schemeClr val="bg2"/>
                </a:solidFill>
                <a:effectLst/>
              </a:rPr>
              <a:t>One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method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for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defining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rural and small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municipalities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is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to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make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use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of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 </a:t>
            </a:r>
            <a:r>
              <a:rPr lang="sv-SE" sz="2800" dirty="0" err="1" smtClean="0">
                <a:solidFill>
                  <a:schemeClr val="bg2"/>
                </a:solidFill>
                <a:effectLst/>
              </a:rPr>
              <a:t>self-identification</a:t>
            </a:r>
            <a:r>
              <a:rPr lang="sv-SE" sz="2800" dirty="0" smtClean="0">
                <a:solidFill>
                  <a:schemeClr val="bg2"/>
                </a:solidFill>
                <a:effectLst/>
              </a:rPr>
              <a:t>…</a:t>
            </a:r>
            <a:endParaRPr lang="sv-SE" sz="23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 smtClean="0">
              <a:solidFill>
                <a:schemeClr val="bg2"/>
              </a:solidFill>
              <a:effectLst/>
            </a:endParaRPr>
          </a:p>
          <a:p>
            <a:pPr marL="514350" indent="-514350" algn="l">
              <a:buAutoNum type="arabicPeriod"/>
            </a:pPr>
            <a:endParaRPr lang="sv-SE" sz="280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55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16632"/>
            <a:ext cx="8142287" cy="6408711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318955"/>
              </p:ext>
            </p:extLst>
          </p:nvPr>
        </p:nvGraphicFramePr>
        <p:xfrm>
          <a:off x="2051720" y="44624"/>
          <a:ext cx="4680520" cy="6623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8" name="Acrobat Document" r:id="rId3" imgW="5667208" imgH="8020002" progId="AcroExch.Document.7">
                  <p:embed/>
                </p:oleObj>
              </mc:Choice>
              <mc:Fallback>
                <p:oleObj name="Acrobat Document" r:id="rId3" imgW="5667208" imgH="8020002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1720" y="44624"/>
                        <a:ext cx="4680520" cy="6623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81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1" y="404814"/>
            <a:ext cx="7772400" cy="575915"/>
          </a:xfrm>
        </p:spPr>
        <p:txBody>
          <a:bodyPr/>
          <a:lstStyle/>
          <a:p>
            <a:pPr algn="l"/>
            <a:endParaRPr lang="sv-SE" sz="4000" dirty="0">
              <a:solidFill>
                <a:srgbClr val="000066"/>
              </a:solidFill>
              <a:effectLst/>
              <a:latin typeface="Tahoma" pitchFamily="34" charset="0"/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628776"/>
            <a:ext cx="8294687" cy="4321175"/>
          </a:xfrm>
        </p:spPr>
        <p:txBody>
          <a:bodyPr/>
          <a:lstStyle/>
          <a:p>
            <a:pPr algn="l">
              <a:lnSpc>
                <a:spcPct val="80000"/>
              </a:lnSpc>
            </a:pPr>
            <a:endParaRPr lang="sv-SE" sz="2600" dirty="0" smtClean="0">
              <a:solidFill>
                <a:schemeClr val="bg2"/>
              </a:solidFill>
              <a:effectLst/>
              <a:latin typeface="Arial" charset="0"/>
            </a:endParaRPr>
          </a:p>
          <a:p>
            <a:pPr algn="l">
              <a:lnSpc>
                <a:spcPct val="80000"/>
              </a:lnSpc>
            </a:pPr>
            <a:endParaRPr lang="sv-SE" sz="2600" dirty="0">
              <a:solidFill>
                <a:schemeClr val="bg2"/>
              </a:solidFill>
              <a:effectLst/>
              <a:latin typeface="Arial" charset="0"/>
            </a:endParaRPr>
          </a:p>
          <a:p>
            <a:pPr>
              <a:lnSpc>
                <a:spcPct val="80000"/>
              </a:lnSpc>
            </a:pPr>
            <a:endParaRPr lang="sv-SE" dirty="0">
              <a:effectLst/>
              <a:latin typeface="Arial" charset="0"/>
            </a:endParaRP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956196"/>
              </p:ext>
            </p:extLst>
          </p:nvPr>
        </p:nvGraphicFramePr>
        <p:xfrm>
          <a:off x="35496" y="153791"/>
          <a:ext cx="9108504" cy="6678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7126"/>
                <a:gridCol w="2277126"/>
                <a:gridCol w="2277126"/>
                <a:gridCol w="2277126"/>
              </a:tblGrid>
              <a:tr h="625374">
                <a:tc>
                  <a:txBody>
                    <a:bodyPr/>
                    <a:lstStyle/>
                    <a:p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of Municipalities 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SALAR </a:t>
                      </a:r>
                    </a:p>
                    <a:p>
                      <a:pPr algn="ctr"/>
                      <a:r>
                        <a:rPr lang="sv-SE" sz="1800" dirty="0" smtClean="0"/>
                        <a:t>(N = 290)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err="1" smtClean="0"/>
                        <a:t>SmåKom</a:t>
                      </a:r>
                      <a:r>
                        <a:rPr lang="sv-SE" sz="1800" dirty="0" smtClean="0"/>
                        <a:t> </a:t>
                      </a:r>
                    </a:p>
                    <a:p>
                      <a:pPr algn="ctr"/>
                      <a:r>
                        <a:rPr lang="sv-SE" sz="1800" dirty="0" smtClean="0"/>
                        <a:t>(n = 66)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err="1" smtClean="0"/>
                        <a:t>SmåKom</a:t>
                      </a:r>
                      <a:endParaRPr lang="sv-SE" sz="1800" dirty="0" smtClean="0"/>
                    </a:p>
                    <a:p>
                      <a:pPr algn="ctr"/>
                      <a:r>
                        <a:rPr lang="sv-SE" sz="1800" dirty="0" err="1" smtClean="0"/>
                        <a:t>Coverage</a:t>
                      </a:r>
                      <a:endParaRPr lang="sv-SE" sz="1800" dirty="0"/>
                    </a:p>
                  </a:txBody>
                  <a:tcPr/>
                </a:tc>
              </a:tr>
              <a:tr h="755425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Sparsely populated 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20 </a:t>
                      </a:r>
                    </a:p>
                    <a:p>
                      <a:pPr algn="ctr"/>
                      <a:r>
                        <a:rPr lang="sv-SE" sz="1800" dirty="0" smtClean="0"/>
                        <a:t>(7%)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13 </a:t>
                      </a:r>
                    </a:p>
                    <a:p>
                      <a:pPr algn="ctr"/>
                      <a:r>
                        <a:rPr lang="sv-SE" sz="1800" dirty="0" smtClean="0"/>
                        <a:t>(20%)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65%</a:t>
                      </a:r>
                      <a:endParaRPr lang="sv-SE" sz="1800" dirty="0"/>
                    </a:p>
                  </a:txBody>
                  <a:tcPr/>
                </a:tc>
              </a:tr>
              <a:tr h="755425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Tourism and travel industry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20 </a:t>
                      </a:r>
                    </a:p>
                    <a:p>
                      <a:pPr algn="ctr"/>
                      <a:r>
                        <a:rPr lang="sv-SE" sz="1800" dirty="0" smtClean="0"/>
                        <a:t>(7%)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11</a:t>
                      </a:r>
                    </a:p>
                    <a:p>
                      <a:pPr algn="ctr"/>
                      <a:r>
                        <a:rPr lang="sv-SE" sz="1800" dirty="0" smtClean="0"/>
                        <a:t> (17%)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55%</a:t>
                      </a:r>
                      <a:endParaRPr lang="sv-SE" sz="1800" dirty="0"/>
                    </a:p>
                  </a:txBody>
                  <a:tcPr/>
                </a:tc>
              </a:tr>
              <a:tr h="755425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Commuter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51</a:t>
                      </a:r>
                      <a:r>
                        <a:rPr lang="sv-SE" sz="1800" baseline="0" dirty="0" smtClean="0"/>
                        <a:t> </a:t>
                      </a:r>
                    </a:p>
                    <a:p>
                      <a:pPr algn="ctr"/>
                      <a:r>
                        <a:rPr lang="sv-SE" sz="1800" dirty="0" smtClean="0"/>
                        <a:t>(18%)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19</a:t>
                      </a:r>
                    </a:p>
                    <a:p>
                      <a:pPr algn="ctr"/>
                      <a:r>
                        <a:rPr lang="sv-SE" sz="1800" dirty="0" smtClean="0"/>
                        <a:t> (29%)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37%</a:t>
                      </a:r>
                      <a:endParaRPr lang="sv-SE" sz="1800" dirty="0"/>
                    </a:p>
                  </a:txBody>
                  <a:tcPr/>
                </a:tc>
              </a:tr>
              <a:tr h="755425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Manufacturing 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54 </a:t>
                      </a:r>
                    </a:p>
                    <a:p>
                      <a:pPr algn="ctr"/>
                      <a:r>
                        <a:rPr lang="sv-SE" sz="1800" dirty="0" smtClean="0"/>
                        <a:t>(19%)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14 </a:t>
                      </a:r>
                    </a:p>
                    <a:p>
                      <a:pPr algn="ctr"/>
                      <a:r>
                        <a:rPr lang="sv-SE" sz="1800" dirty="0" smtClean="0"/>
                        <a:t>(21%)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26%</a:t>
                      </a:r>
                      <a:endParaRPr lang="sv-SE" sz="1800" dirty="0"/>
                    </a:p>
                  </a:txBody>
                  <a:tcPr/>
                </a:tc>
              </a:tr>
              <a:tr h="755425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Suburban to large cities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22</a:t>
                      </a:r>
                    </a:p>
                    <a:p>
                      <a:pPr algn="ctr"/>
                      <a:r>
                        <a:rPr lang="sv-SE" sz="1800" dirty="0" smtClean="0"/>
                        <a:t> (8%)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4 </a:t>
                      </a:r>
                    </a:p>
                    <a:p>
                      <a:pPr algn="ctr"/>
                      <a:r>
                        <a:rPr lang="sv-SE" sz="1800" dirty="0" smtClean="0"/>
                        <a:t>(6%)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18%</a:t>
                      </a:r>
                      <a:endParaRPr lang="sv-SE" sz="1800" dirty="0"/>
                    </a:p>
                  </a:txBody>
                  <a:tcPr/>
                </a:tc>
              </a:tr>
              <a:tr h="810762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densely populated regions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35 </a:t>
                      </a:r>
                    </a:p>
                    <a:p>
                      <a:pPr algn="ctr"/>
                      <a:r>
                        <a:rPr lang="sv-SE" sz="1800" dirty="0" smtClean="0"/>
                        <a:t>(12% 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4 </a:t>
                      </a:r>
                    </a:p>
                    <a:p>
                      <a:pPr algn="ctr"/>
                      <a:r>
                        <a:rPr lang="sv-SE" sz="1800" dirty="0" smtClean="0"/>
                        <a:t>(6%)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11%</a:t>
                      </a:r>
                      <a:endParaRPr lang="sv-SE" sz="1800" dirty="0"/>
                    </a:p>
                  </a:txBody>
                  <a:tcPr/>
                </a:tc>
              </a:tr>
              <a:tr h="810762">
                <a:tc>
                  <a:txBody>
                    <a:bodyPr/>
                    <a:lstStyle/>
                    <a:p>
                      <a:r>
                        <a:rPr lang="en-GB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sparsely populated regions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16 </a:t>
                      </a:r>
                    </a:p>
                    <a:p>
                      <a:pPr algn="ctr"/>
                      <a:r>
                        <a:rPr lang="sv-SE" sz="1800" dirty="0" smtClean="0"/>
                        <a:t>(6%)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1 </a:t>
                      </a:r>
                    </a:p>
                    <a:p>
                      <a:pPr algn="ctr"/>
                      <a:r>
                        <a:rPr lang="sv-SE" sz="1800" dirty="0" smtClean="0"/>
                        <a:t>(1.5%)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6%</a:t>
                      </a:r>
                      <a:endParaRPr lang="sv-SE" sz="1800" dirty="0"/>
                    </a:p>
                  </a:txBody>
                  <a:tcPr/>
                </a:tc>
              </a:tr>
              <a:tr h="625374">
                <a:tc>
                  <a:txBody>
                    <a:bodyPr/>
                    <a:lstStyle/>
                    <a:p>
                      <a:r>
                        <a:rPr lang="sv-SE" sz="1800" dirty="0" err="1" smtClean="0"/>
                        <a:t>Other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72 </a:t>
                      </a:r>
                    </a:p>
                    <a:p>
                      <a:pPr algn="ctr"/>
                      <a:r>
                        <a:rPr lang="sv-SE" sz="1800" dirty="0" smtClean="0"/>
                        <a:t>(25%)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--</a:t>
                      </a:r>
                      <a:endParaRPr lang="sv-S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800" dirty="0" smtClean="0"/>
                        <a:t>--</a:t>
                      </a:r>
                      <a:endParaRPr lang="sv-SE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å diagonal">
  <a:themeElements>
    <a:clrScheme name="Blå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å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å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50373</TotalTime>
  <Words>663</Words>
  <Application>Microsoft Office PowerPoint</Application>
  <PresentationFormat>Bildspel på skärmen (4:3)</PresentationFormat>
  <Paragraphs>184</Paragraphs>
  <Slides>19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1" baseType="lpstr">
      <vt:lpstr>Blå diagonal</vt:lpstr>
      <vt:lpstr>Acrobat Document</vt:lpstr>
      <vt:lpstr>   POLICE AND CRIME IN RURAL AND SMALL MUNICIPALITIES</vt:lpstr>
      <vt:lpstr> The Government’s standpoint</vt:lpstr>
      <vt:lpstr> Three research questions:</vt:lpstr>
      <vt:lpstr>PowerPoint-presentation</vt:lpstr>
      <vt:lpstr>Police level in Sweden</vt:lpstr>
      <vt:lpstr>PowerPoint-presentation</vt:lpstr>
      <vt:lpstr> Defining Rural and Small Municipalities</vt:lpstr>
      <vt:lpstr>PowerPoint-presentation</vt:lpstr>
      <vt:lpstr>PowerPoint-presentation</vt:lpstr>
      <vt:lpstr> SmåKom’s opinion on the 2015 Police Reform</vt:lpstr>
      <vt:lpstr>PowerPoint-presentation</vt:lpstr>
      <vt:lpstr>PowerPoint-presentation</vt:lpstr>
      <vt:lpstr>PowerPoint-presentation</vt:lpstr>
      <vt:lpstr>   Overall conclusion: </vt:lpstr>
      <vt:lpstr>   Some potential measures:</vt:lpstr>
      <vt:lpstr> Does it matter?</vt:lpstr>
      <vt:lpstr>  Police-recorded violent crimes </vt:lpstr>
      <vt:lpstr>PowerPoint-presentation</vt:lpstr>
      <vt:lpstr> It does matter!</vt:lpstr>
    </vt:vector>
  </TitlesOfParts>
  <Company>Växjö universitet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Polisiär nolltolerans:                flipp eller flopp</dc:title>
  <dc:creator>plivpu</dc:creator>
  <cp:lastModifiedBy>Peter Lindström</cp:lastModifiedBy>
  <cp:revision>161</cp:revision>
  <cp:lastPrinted>1601-01-01T00:00:00Z</cp:lastPrinted>
  <dcterms:created xsi:type="dcterms:W3CDTF">2005-05-24T08:32:37Z</dcterms:created>
  <dcterms:modified xsi:type="dcterms:W3CDTF">2014-09-17T10:05:42Z</dcterms:modified>
</cp:coreProperties>
</file>