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1"/>
  </p:notesMasterIdLst>
  <p:handoutMasterIdLst>
    <p:handoutMasterId r:id="rId22"/>
  </p:handoutMasterIdLst>
  <p:sldIdLst>
    <p:sldId id="256" r:id="rId2"/>
    <p:sldId id="329" r:id="rId3"/>
    <p:sldId id="343" r:id="rId4"/>
    <p:sldId id="346" r:id="rId5"/>
    <p:sldId id="303" r:id="rId6"/>
    <p:sldId id="333" r:id="rId7"/>
    <p:sldId id="338" r:id="rId8"/>
    <p:sldId id="327" r:id="rId9"/>
    <p:sldId id="322" r:id="rId10"/>
    <p:sldId id="337" r:id="rId11"/>
    <p:sldId id="324" r:id="rId12"/>
    <p:sldId id="325" r:id="rId13"/>
    <p:sldId id="326" r:id="rId14"/>
    <p:sldId id="340" r:id="rId15"/>
    <p:sldId id="345" r:id="rId16"/>
    <p:sldId id="334" r:id="rId17"/>
    <p:sldId id="339" r:id="rId18"/>
    <p:sldId id="328" r:id="rId19"/>
    <p:sldId id="335" r:id="rId20"/>
  </p:sldIdLst>
  <p:sldSz cx="9144000" cy="6858000" type="screen4x3"/>
  <p:notesSz cx="6797675" cy="98742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lm0124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sv-SE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sv-SE"/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80538"/>
            <a:ext cx="2946400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sv-SE"/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380538"/>
            <a:ext cx="2946400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932936F-BF84-42F7-A9E0-8DB76DF4B06B}" type="slidenum">
              <a:rPr lang="sv-SE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700519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sv-SE"/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sv-SE"/>
          </a:p>
        </p:txBody>
      </p:sp>
      <p:sp>
        <p:nvSpPr>
          <p:cNvPr id="1218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52500" y="762000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218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724400"/>
            <a:ext cx="49530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</a:p>
        </p:txBody>
      </p:sp>
      <p:sp>
        <p:nvSpPr>
          <p:cNvPr id="1218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2600"/>
            <a:ext cx="2971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sv-SE"/>
          </a:p>
        </p:txBody>
      </p:sp>
      <p:sp>
        <p:nvSpPr>
          <p:cNvPr id="1218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9372600"/>
            <a:ext cx="2895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CB65647-9400-4A5A-B206-1606A129B7C2}" type="slidenum">
              <a:rPr lang="sv-SE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46369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adeGothic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adeGothic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adeGothic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adeGothic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adeGothic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adeGothic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adeGothic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adeGothic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adeGothic" pitchFamily="2" charset="0"/>
                <a:cs typeface="Arial" charset="0"/>
              </a:defRPr>
            </a:lvl9pPr>
          </a:lstStyle>
          <a:p>
            <a:pPr eaLnBrk="1" hangingPunct="1"/>
            <a:fld id="{F07AF925-DDB2-4CE2-96F5-FA45DE034D26}" type="slidenum">
              <a:rPr lang="sv-SE" altLang="sv-SE" smtClean="0">
                <a:latin typeface="Arial" charset="0"/>
              </a:rPr>
              <a:pPr eaLnBrk="1" hangingPunct="1"/>
              <a:t>4</a:t>
            </a:fld>
            <a:endParaRPr lang="sv-SE" altLang="sv-SE" smtClean="0">
              <a:latin typeface="Arial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v-SE" altLang="sv-SE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B65647-9400-4A5A-B206-1606A129B7C2}" type="slidenum">
              <a:rPr lang="sv-SE" smtClean="0"/>
              <a:pPr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881046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1" y="0"/>
            <a:ext cx="8478839" cy="6173788"/>
            <a:chOff x="0" y="0"/>
            <a:chExt cx="5341" cy="3889"/>
          </a:xfrm>
        </p:grpSpPr>
        <p:sp>
          <p:nvSpPr>
            <p:cNvPr id="3075" name="Freeform 3"/>
            <p:cNvSpPr>
              <a:spLocks/>
            </p:cNvSpPr>
            <p:nvPr/>
          </p:nvSpPr>
          <p:spPr bwMode="auto">
            <a:xfrm>
              <a:off x="0" y="0"/>
              <a:ext cx="3863" cy="3889"/>
            </a:xfrm>
            <a:custGeom>
              <a:avLst/>
              <a:gdLst>
                <a:gd name="T0" fmla="*/ 3862 w 3863"/>
                <a:gd name="T1" fmla="*/ 3418 h 3889"/>
                <a:gd name="T2" fmla="*/ 457 w 3863"/>
                <a:gd name="T3" fmla="*/ 0 h 3889"/>
                <a:gd name="T4" fmla="*/ 0 w 3863"/>
                <a:gd name="T5" fmla="*/ 0 h 3889"/>
                <a:gd name="T6" fmla="*/ 0 w 3863"/>
                <a:gd name="T7" fmla="*/ 481 h 3889"/>
                <a:gd name="T8" fmla="*/ 3394 w 3863"/>
                <a:gd name="T9" fmla="*/ 3888 h 3889"/>
                <a:gd name="T10" fmla="*/ 3862 w 3863"/>
                <a:gd name="T11" fmla="*/ 3418 h 38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63" h="3889">
                  <a:moveTo>
                    <a:pt x="3862" y="3418"/>
                  </a:moveTo>
                  <a:lnTo>
                    <a:pt x="457" y="0"/>
                  </a:lnTo>
                  <a:lnTo>
                    <a:pt x="0" y="0"/>
                  </a:lnTo>
                  <a:lnTo>
                    <a:pt x="0" y="481"/>
                  </a:lnTo>
                  <a:lnTo>
                    <a:pt x="3394" y="3888"/>
                  </a:lnTo>
                  <a:lnTo>
                    <a:pt x="3862" y="3418"/>
                  </a:lnTo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3076" name="Freeform 4"/>
            <p:cNvSpPr>
              <a:spLocks/>
            </p:cNvSpPr>
            <p:nvPr/>
          </p:nvSpPr>
          <p:spPr bwMode="auto">
            <a:xfrm>
              <a:off x="860" y="0"/>
              <a:ext cx="3394" cy="3223"/>
            </a:xfrm>
            <a:custGeom>
              <a:avLst/>
              <a:gdLst>
                <a:gd name="T0" fmla="*/ 370 w 3394"/>
                <a:gd name="T1" fmla="*/ 0 h 3223"/>
                <a:gd name="T2" fmla="*/ 3393 w 3394"/>
                <a:gd name="T3" fmla="*/ 3036 h 3223"/>
                <a:gd name="T4" fmla="*/ 3208 w 3394"/>
                <a:gd name="T5" fmla="*/ 3222 h 3223"/>
                <a:gd name="T6" fmla="*/ 0 w 3394"/>
                <a:gd name="T7" fmla="*/ 0 h 3223"/>
                <a:gd name="T8" fmla="*/ 370 w 3394"/>
                <a:gd name="T9" fmla="*/ 0 h 3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94" h="3223">
                  <a:moveTo>
                    <a:pt x="370" y="0"/>
                  </a:moveTo>
                  <a:lnTo>
                    <a:pt x="3393" y="3036"/>
                  </a:lnTo>
                  <a:lnTo>
                    <a:pt x="3208" y="3222"/>
                  </a:lnTo>
                  <a:lnTo>
                    <a:pt x="0" y="0"/>
                  </a:lnTo>
                  <a:lnTo>
                    <a:pt x="370" y="0"/>
                  </a:lnTo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3077" name="Freeform 5"/>
            <p:cNvSpPr>
              <a:spLocks/>
            </p:cNvSpPr>
            <p:nvPr/>
          </p:nvSpPr>
          <p:spPr bwMode="auto">
            <a:xfrm>
              <a:off x="2187" y="0"/>
              <a:ext cx="2859" cy="2556"/>
            </a:xfrm>
            <a:custGeom>
              <a:avLst/>
              <a:gdLst>
                <a:gd name="T0" fmla="*/ 630 w 2859"/>
                <a:gd name="T1" fmla="*/ 0 h 2556"/>
                <a:gd name="T2" fmla="*/ 2858 w 2859"/>
                <a:gd name="T3" fmla="*/ 2238 h 2556"/>
                <a:gd name="T4" fmla="*/ 2543 w 2859"/>
                <a:gd name="T5" fmla="*/ 2555 h 2556"/>
                <a:gd name="T6" fmla="*/ 0 w 2859"/>
                <a:gd name="T7" fmla="*/ 0 h 2556"/>
                <a:gd name="T8" fmla="*/ 630 w 2859"/>
                <a:gd name="T9" fmla="*/ 0 h 2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59" h="2556">
                  <a:moveTo>
                    <a:pt x="630" y="0"/>
                  </a:moveTo>
                  <a:lnTo>
                    <a:pt x="2858" y="2238"/>
                  </a:lnTo>
                  <a:lnTo>
                    <a:pt x="2543" y="2555"/>
                  </a:lnTo>
                  <a:lnTo>
                    <a:pt x="0" y="0"/>
                  </a:lnTo>
                  <a:lnTo>
                    <a:pt x="630" y="0"/>
                  </a:lnTo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3078" name="Freeform 6"/>
            <p:cNvSpPr>
              <a:spLocks/>
            </p:cNvSpPr>
            <p:nvPr/>
          </p:nvSpPr>
          <p:spPr bwMode="auto">
            <a:xfrm>
              <a:off x="3055" y="0"/>
              <a:ext cx="2286" cy="2121"/>
            </a:xfrm>
            <a:custGeom>
              <a:avLst/>
              <a:gdLst>
                <a:gd name="T0" fmla="*/ 0 w 2286"/>
                <a:gd name="T1" fmla="*/ 0 h 2121"/>
                <a:gd name="T2" fmla="*/ 2111 w 2286"/>
                <a:gd name="T3" fmla="*/ 2120 h 2121"/>
                <a:gd name="T4" fmla="*/ 2285 w 2286"/>
                <a:gd name="T5" fmla="*/ 1945 h 2121"/>
                <a:gd name="T6" fmla="*/ 348 w 2286"/>
                <a:gd name="T7" fmla="*/ 0 h 2121"/>
                <a:gd name="T8" fmla="*/ 0 w 2286"/>
                <a:gd name="T9" fmla="*/ 0 h 2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86" h="2121">
                  <a:moveTo>
                    <a:pt x="0" y="0"/>
                  </a:moveTo>
                  <a:lnTo>
                    <a:pt x="2111" y="2120"/>
                  </a:lnTo>
                  <a:lnTo>
                    <a:pt x="2285" y="1945"/>
                  </a:lnTo>
                  <a:lnTo>
                    <a:pt x="348" y="0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3079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143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noProof="0" smtClean="0"/>
              <a:t>Klicka här för att ändra format på bakgrundsrubriken</a:t>
            </a:r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2819400"/>
            <a:ext cx="6400800" cy="175260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sv-SE" noProof="0" smtClean="0"/>
              <a:t>Klicka här för att ändra format på underrubrik i bakgrunden</a:t>
            </a:r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sv-SE"/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sv-SE"/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40B9ACC-A8E3-4BAC-A5A3-0AA01C314EE2}" type="slidenum">
              <a:rPr lang="sv-SE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89816A-1D86-40CA-90EE-E904213C705E}" type="slidenum">
              <a:rPr lang="sv-SE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62384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515101" y="228600"/>
            <a:ext cx="1943100" cy="5867400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85801" y="228600"/>
            <a:ext cx="5676900" cy="5867400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6EC5D6-3D5A-4D5C-AD3B-EA7C6F1092E9}" type="slidenum">
              <a:rPr lang="sv-SE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77356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8A55CF-DCB9-4EF5-A17D-939E436595F9}" type="slidenum">
              <a:rPr lang="sv-SE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97866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24ADF4-38A1-4288-8321-57BBE2EB99C4}" type="slidenum">
              <a:rPr lang="sv-SE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05962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85800" y="1641476"/>
            <a:ext cx="3810000" cy="4454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41476"/>
            <a:ext cx="3810000" cy="4454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511958-7175-48F2-A010-F306C5262336}" type="slidenum">
              <a:rPr lang="sv-SE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84592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2CB333-9121-4521-85D2-8108ED1BE772}" type="slidenum">
              <a:rPr lang="sv-SE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79810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7BF292-72AA-42AA-98B2-83252C973F4D}" type="slidenum">
              <a:rPr lang="sv-SE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62807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51889D-33BB-4756-8297-99205297D30E}" type="slidenum">
              <a:rPr lang="sv-SE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99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46C16D-6D83-4D2B-8CC7-AC3B5E572D60}" type="slidenum">
              <a:rPr lang="sv-SE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21775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664896-D29D-41B9-B372-205DD3ED6A0B}" type="slidenum">
              <a:rPr lang="sv-SE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56327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100000">
              <a:schemeClr val="folHlink">
                <a:gamma/>
                <a:tint val="66667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1" y="0"/>
            <a:ext cx="8478839" cy="6173788"/>
            <a:chOff x="0" y="0"/>
            <a:chExt cx="5341" cy="3889"/>
          </a:xfrm>
        </p:grpSpPr>
        <p:sp>
          <p:nvSpPr>
            <p:cNvPr id="2051" name="Freeform 3"/>
            <p:cNvSpPr>
              <a:spLocks/>
            </p:cNvSpPr>
            <p:nvPr/>
          </p:nvSpPr>
          <p:spPr bwMode="auto">
            <a:xfrm>
              <a:off x="0" y="0"/>
              <a:ext cx="3863" cy="3889"/>
            </a:xfrm>
            <a:custGeom>
              <a:avLst/>
              <a:gdLst>
                <a:gd name="T0" fmla="*/ 3862 w 3863"/>
                <a:gd name="T1" fmla="*/ 3418 h 3889"/>
                <a:gd name="T2" fmla="*/ 457 w 3863"/>
                <a:gd name="T3" fmla="*/ 0 h 3889"/>
                <a:gd name="T4" fmla="*/ 0 w 3863"/>
                <a:gd name="T5" fmla="*/ 0 h 3889"/>
                <a:gd name="T6" fmla="*/ 0 w 3863"/>
                <a:gd name="T7" fmla="*/ 481 h 3889"/>
                <a:gd name="T8" fmla="*/ 3394 w 3863"/>
                <a:gd name="T9" fmla="*/ 3888 h 3889"/>
                <a:gd name="T10" fmla="*/ 3862 w 3863"/>
                <a:gd name="T11" fmla="*/ 3418 h 38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63" h="3889">
                  <a:moveTo>
                    <a:pt x="3862" y="3418"/>
                  </a:moveTo>
                  <a:lnTo>
                    <a:pt x="457" y="0"/>
                  </a:lnTo>
                  <a:lnTo>
                    <a:pt x="0" y="0"/>
                  </a:lnTo>
                  <a:lnTo>
                    <a:pt x="0" y="481"/>
                  </a:lnTo>
                  <a:lnTo>
                    <a:pt x="3394" y="3888"/>
                  </a:lnTo>
                  <a:lnTo>
                    <a:pt x="3862" y="3418"/>
                  </a:lnTo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052" name="Freeform 4"/>
            <p:cNvSpPr>
              <a:spLocks/>
            </p:cNvSpPr>
            <p:nvPr/>
          </p:nvSpPr>
          <p:spPr bwMode="auto">
            <a:xfrm>
              <a:off x="860" y="0"/>
              <a:ext cx="3394" cy="3223"/>
            </a:xfrm>
            <a:custGeom>
              <a:avLst/>
              <a:gdLst>
                <a:gd name="T0" fmla="*/ 370 w 3394"/>
                <a:gd name="T1" fmla="*/ 0 h 3223"/>
                <a:gd name="T2" fmla="*/ 3393 w 3394"/>
                <a:gd name="T3" fmla="*/ 3036 h 3223"/>
                <a:gd name="T4" fmla="*/ 3208 w 3394"/>
                <a:gd name="T5" fmla="*/ 3222 h 3223"/>
                <a:gd name="T6" fmla="*/ 0 w 3394"/>
                <a:gd name="T7" fmla="*/ 0 h 3223"/>
                <a:gd name="T8" fmla="*/ 370 w 3394"/>
                <a:gd name="T9" fmla="*/ 0 h 3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94" h="3223">
                  <a:moveTo>
                    <a:pt x="370" y="0"/>
                  </a:moveTo>
                  <a:lnTo>
                    <a:pt x="3393" y="3036"/>
                  </a:lnTo>
                  <a:lnTo>
                    <a:pt x="3208" y="3222"/>
                  </a:lnTo>
                  <a:lnTo>
                    <a:pt x="0" y="0"/>
                  </a:lnTo>
                  <a:lnTo>
                    <a:pt x="370" y="0"/>
                  </a:lnTo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053" name="Freeform 5"/>
            <p:cNvSpPr>
              <a:spLocks/>
            </p:cNvSpPr>
            <p:nvPr/>
          </p:nvSpPr>
          <p:spPr bwMode="auto">
            <a:xfrm>
              <a:off x="2187" y="0"/>
              <a:ext cx="2859" cy="2556"/>
            </a:xfrm>
            <a:custGeom>
              <a:avLst/>
              <a:gdLst>
                <a:gd name="T0" fmla="*/ 630 w 2859"/>
                <a:gd name="T1" fmla="*/ 0 h 2556"/>
                <a:gd name="T2" fmla="*/ 2858 w 2859"/>
                <a:gd name="T3" fmla="*/ 2238 h 2556"/>
                <a:gd name="T4" fmla="*/ 2543 w 2859"/>
                <a:gd name="T5" fmla="*/ 2555 h 2556"/>
                <a:gd name="T6" fmla="*/ 0 w 2859"/>
                <a:gd name="T7" fmla="*/ 0 h 2556"/>
                <a:gd name="T8" fmla="*/ 630 w 2859"/>
                <a:gd name="T9" fmla="*/ 0 h 2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59" h="2556">
                  <a:moveTo>
                    <a:pt x="630" y="0"/>
                  </a:moveTo>
                  <a:lnTo>
                    <a:pt x="2858" y="2238"/>
                  </a:lnTo>
                  <a:lnTo>
                    <a:pt x="2543" y="2555"/>
                  </a:lnTo>
                  <a:lnTo>
                    <a:pt x="0" y="0"/>
                  </a:lnTo>
                  <a:lnTo>
                    <a:pt x="630" y="0"/>
                  </a:lnTo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054" name="Freeform 6"/>
            <p:cNvSpPr>
              <a:spLocks/>
            </p:cNvSpPr>
            <p:nvPr/>
          </p:nvSpPr>
          <p:spPr bwMode="auto">
            <a:xfrm>
              <a:off x="3055" y="0"/>
              <a:ext cx="2286" cy="2121"/>
            </a:xfrm>
            <a:custGeom>
              <a:avLst/>
              <a:gdLst>
                <a:gd name="T0" fmla="*/ 0 w 2286"/>
                <a:gd name="T1" fmla="*/ 0 h 2121"/>
                <a:gd name="T2" fmla="*/ 2111 w 2286"/>
                <a:gd name="T3" fmla="*/ 2120 h 2121"/>
                <a:gd name="T4" fmla="*/ 2285 w 2286"/>
                <a:gd name="T5" fmla="*/ 1945 h 2121"/>
                <a:gd name="T6" fmla="*/ 348 w 2286"/>
                <a:gd name="T7" fmla="*/ 0 h 2121"/>
                <a:gd name="T8" fmla="*/ 0 w 2286"/>
                <a:gd name="T9" fmla="*/ 0 h 2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86" h="2121">
                  <a:moveTo>
                    <a:pt x="0" y="0"/>
                  </a:moveTo>
                  <a:lnTo>
                    <a:pt x="2111" y="2120"/>
                  </a:lnTo>
                  <a:lnTo>
                    <a:pt x="2285" y="1945"/>
                  </a:lnTo>
                  <a:lnTo>
                    <a:pt x="348" y="0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2055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bakgrundsrubriken</a:t>
            </a:r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/>
            </a:lvl1pPr>
          </a:lstStyle>
          <a:p>
            <a:endParaRPr lang="sv-SE"/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/>
            </a:lvl1pPr>
          </a:lstStyle>
          <a:p>
            <a:endParaRPr lang="sv-SE"/>
          </a:p>
        </p:txBody>
      </p:sp>
      <p:sp>
        <p:nvSpPr>
          <p:cNvPr id="2059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/>
            </a:lvl1pPr>
          </a:lstStyle>
          <a:p>
            <a:fld id="{723AA9C4-C0C6-409E-87D9-7DD57F10DC47}" type="slidenum">
              <a:rPr lang="sv-SE"/>
              <a:pPr/>
              <a:t>‹#›</a:t>
            </a:fld>
            <a:endParaRPr lang="sv-SE"/>
          </a:p>
        </p:txBody>
      </p:sp>
      <p:sp>
        <p:nvSpPr>
          <p:cNvPr id="2060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41476"/>
            <a:ext cx="7772400" cy="445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»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1520" y="764704"/>
            <a:ext cx="8424936" cy="1143000"/>
          </a:xfrm>
        </p:spPr>
        <p:txBody>
          <a:bodyPr/>
          <a:lstStyle/>
          <a:p>
            <a:r>
              <a:rPr lang="sv-SE" sz="3600" b="1" dirty="0">
                <a:effectLst/>
              </a:rPr>
              <a:t/>
            </a:r>
            <a:br>
              <a:rPr lang="sv-SE" sz="3600" b="1" dirty="0">
                <a:effectLst/>
              </a:rPr>
            </a:br>
            <a:r>
              <a:rPr lang="sv-SE" sz="3600" b="1" dirty="0">
                <a:effectLst/>
              </a:rPr>
              <a:t/>
            </a:r>
            <a:br>
              <a:rPr lang="sv-SE" sz="3600" b="1" dirty="0">
                <a:effectLst/>
              </a:rPr>
            </a:br>
            <a:r>
              <a:rPr lang="sv-SE" sz="3600" b="1" dirty="0">
                <a:effectLst/>
              </a:rPr>
              <a:t/>
            </a:r>
            <a:br>
              <a:rPr lang="sv-SE" sz="3600" b="1" dirty="0">
                <a:effectLst/>
              </a:rPr>
            </a:br>
            <a:r>
              <a:rPr lang="sv-SE" b="1" dirty="0" smtClean="0">
                <a:solidFill>
                  <a:schemeClr val="bg2"/>
                </a:solidFill>
                <a:effectLst/>
                <a:latin typeface="Tahoma" pitchFamily="34" charset="0"/>
              </a:rPr>
              <a:t>POLICE AND CRIME IN RURAL AND SMALL</a:t>
            </a:r>
            <a:br>
              <a:rPr lang="sv-SE" b="1" dirty="0" smtClean="0">
                <a:solidFill>
                  <a:schemeClr val="bg2"/>
                </a:solidFill>
                <a:effectLst/>
                <a:latin typeface="Tahoma" pitchFamily="34" charset="0"/>
              </a:rPr>
            </a:br>
            <a:r>
              <a:rPr lang="sv-SE" b="1" dirty="0" smtClean="0">
                <a:solidFill>
                  <a:schemeClr val="bg2"/>
                </a:solidFill>
                <a:effectLst/>
                <a:latin typeface="Tahoma" pitchFamily="34" charset="0"/>
              </a:rPr>
              <a:t>MUNICIPALITIES</a:t>
            </a:r>
            <a:endParaRPr lang="sv-SE" sz="4000" dirty="0">
              <a:solidFill>
                <a:srgbClr val="000066"/>
              </a:solidFill>
              <a:effectLst/>
              <a:latin typeface="Tahoma" pitchFamily="34" charset="0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33056"/>
            <a:ext cx="6400800" cy="638945"/>
          </a:xfrm>
        </p:spPr>
        <p:txBody>
          <a:bodyPr/>
          <a:lstStyle/>
          <a:p>
            <a:r>
              <a:rPr lang="sv-SE" sz="2600" dirty="0" smtClean="0">
                <a:solidFill>
                  <a:srgbClr val="000066"/>
                </a:solidFill>
                <a:effectLst/>
                <a:latin typeface="Tahoma" pitchFamily="34" charset="0"/>
              </a:rPr>
              <a:t>Peter Lindström, PhD</a:t>
            </a:r>
          </a:p>
          <a:p>
            <a:r>
              <a:rPr lang="sv-SE" sz="2400" dirty="0" smtClean="0">
                <a:solidFill>
                  <a:srgbClr val="000066"/>
                </a:solidFill>
                <a:effectLst/>
                <a:latin typeface="Tahoma" pitchFamily="34" charset="0"/>
              </a:rPr>
              <a:t>Stockholm County </a:t>
            </a:r>
            <a:r>
              <a:rPr lang="sv-SE" sz="2400" dirty="0">
                <a:solidFill>
                  <a:srgbClr val="000066"/>
                </a:solidFill>
                <a:effectLst/>
                <a:latin typeface="Tahoma" pitchFamily="34" charset="0"/>
              </a:rPr>
              <a:t>P</a:t>
            </a:r>
            <a:r>
              <a:rPr lang="sv-SE" sz="2400" dirty="0" smtClean="0">
                <a:solidFill>
                  <a:srgbClr val="000066"/>
                </a:solidFill>
                <a:effectLst/>
                <a:latin typeface="Tahoma" pitchFamily="34" charset="0"/>
              </a:rPr>
              <a:t>olice  </a:t>
            </a:r>
          </a:p>
          <a:p>
            <a:r>
              <a:rPr lang="sv-SE" sz="2400" dirty="0" err="1" smtClean="0">
                <a:solidFill>
                  <a:srgbClr val="000066"/>
                </a:solidFill>
                <a:effectLst/>
                <a:latin typeface="Tahoma" pitchFamily="34" charset="0"/>
              </a:rPr>
              <a:t>Department</a:t>
            </a:r>
            <a:r>
              <a:rPr lang="sv-SE" sz="2400" dirty="0" smtClean="0">
                <a:solidFill>
                  <a:srgbClr val="000066"/>
                </a:solidFill>
                <a:effectLst/>
                <a:latin typeface="Tahoma" pitchFamily="34" charset="0"/>
              </a:rPr>
              <a:t> </a:t>
            </a:r>
            <a:r>
              <a:rPr lang="sv-SE" sz="2400" dirty="0" err="1" smtClean="0">
                <a:solidFill>
                  <a:srgbClr val="000066"/>
                </a:solidFill>
                <a:effectLst/>
                <a:latin typeface="Tahoma" pitchFamily="34" charset="0"/>
              </a:rPr>
              <a:t>of</a:t>
            </a:r>
            <a:r>
              <a:rPr lang="sv-SE" sz="2400" dirty="0" smtClean="0">
                <a:solidFill>
                  <a:srgbClr val="000066"/>
                </a:solidFill>
                <a:effectLst/>
                <a:latin typeface="Tahoma" pitchFamily="34" charset="0"/>
              </a:rPr>
              <a:t> </a:t>
            </a:r>
            <a:r>
              <a:rPr lang="sv-SE" sz="2400" dirty="0" err="1" smtClean="0">
                <a:solidFill>
                  <a:srgbClr val="000066"/>
                </a:solidFill>
                <a:effectLst/>
                <a:latin typeface="Tahoma" pitchFamily="34" charset="0"/>
              </a:rPr>
              <a:t>Criminology</a:t>
            </a:r>
            <a:r>
              <a:rPr lang="sv-SE" sz="2400" dirty="0" smtClean="0">
                <a:solidFill>
                  <a:srgbClr val="000066"/>
                </a:solidFill>
                <a:effectLst/>
                <a:latin typeface="Tahoma" pitchFamily="34" charset="0"/>
              </a:rPr>
              <a:t>, Malmö University </a:t>
            </a:r>
            <a:endParaRPr lang="sv-SE" sz="2400" dirty="0">
              <a:solidFill>
                <a:srgbClr val="000066"/>
              </a:solidFill>
              <a:effectLst/>
              <a:latin typeface="Tahoma" pitchFamily="34" charset="0"/>
            </a:endParaRPr>
          </a:p>
          <a:p>
            <a:r>
              <a:rPr lang="sv-SE" sz="2400" dirty="0" smtClean="0">
                <a:solidFill>
                  <a:srgbClr val="000066"/>
                </a:solidFill>
                <a:effectLst/>
                <a:latin typeface="Tahoma" pitchFamily="34" charset="0"/>
              </a:rPr>
              <a:t>September 2014</a:t>
            </a:r>
            <a:endParaRPr lang="sv-SE" sz="2400" dirty="0">
              <a:solidFill>
                <a:srgbClr val="000066"/>
              </a:solidFill>
              <a:effectLst/>
              <a:latin typeface="Tahoma" pitchFamily="34" charset="0"/>
            </a:endParaRPr>
          </a:p>
          <a:p>
            <a:endParaRPr lang="sv-SE" sz="2600" dirty="0">
              <a:solidFill>
                <a:srgbClr val="000066"/>
              </a:solidFill>
              <a:effectLst/>
              <a:latin typeface="Tahoma" pitchFamily="34" charset="0"/>
            </a:endParaRPr>
          </a:p>
          <a:p>
            <a:r>
              <a:rPr lang="sv-SE" sz="2800" dirty="0">
                <a:solidFill>
                  <a:srgbClr val="000066"/>
                </a:solidFill>
                <a:effectLst/>
                <a:latin typeface="Tahoma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1520" y="260648"/>
            <a:ext cx="8712968" cy="431899"/>
          </a:xfrm>
        </p:spPr>
        <p:txBody>
          <a:bodyPr/>
          <a:lstStyle/>
          <a:p>
            <a:r>
              <a:rPr lang="sv-SE" sz="4000" dirty="0" smtClean="0">
                <a:solidFill>
                  <a:srgbClr val="000066"/>
                </a:solidFill>
                <a:effectLst/>
                <a:latin typeface="Tahoma" pitchFamily="34" charset="0"/>
              </a:rPr>
              <a:t/>
            </a:r>
            <a:br>
              <a:rPr lang="sv-SE" sz="4000" dirty="0" smtClean="0">
                <a:solidFill>
                  <a:srgbClr val="000066"/>
                </a:solidFill>
                <a:effectLst/>
                <a:latin typeface="Tahoma" pitchFamily="34" charset="0"/>
              </a:rPr>
            </a:br>
            <a:r>
              <a:rPr lang="sv-SE" sz="3200" dirty="0" err="1" smtClean="0">
                <a:solidFill>
                  <a:srgbClr val="000066"/>
                </a:solidFill>
                <a:effectLst/>
                <a:latin typeface="Tahoma" pitchFamily="34" charset="0"/>
              </a:rPr>
              <a:t>SmåKom’s</a:t>
            </a:r>
            <a:r>
              <a:rPr lang="sv-SE" sz="3200" dirty="0" smtClean="0">
                <a:solidFill>
                  <a:srgbClr val="000066"/>
                </a:solidFill>
                <a:effectLst/>
                <a:latin typeface="Tahoma" pitchFamily="34" charset="0"/>
              </a:rPr>
              <a:t> opinion on the 2015 Police Reform</a:t>
            </a:r>
            <a:endParaRPr lang="sv-SE" sz="3200" dirty="0">
              <a:solidFill>
                <a:srgbClr val="000066"/>
              </a:solidFill>
              <a:effectLst/>
              <a:latin typeface="Tahoma" pitchFamily="34" charset="0"/>
            </a:endParaRP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7544" y="1340768"/>
            <a:ext cx="8294687" cy="4321175"/>
          </a:xfrm>
        </p:spPr>
        <p:txBody>
          <a:bodyPr/>
          <a:lstStyle/>
          <a:p>
            <a:pPr algn="l"/>
            <a:r>
              <a:rPr lang="sv-SE" sz="2800" dirty="0" smtClean="0">
                <a:solidFill>
                  <a:schemeClr val="bg2"/>
                </a:solidFill>
                <a:effectLst/>
              </a:rPr>
              <a:t> </a:t>
            </a:r>
          </a:p>
          <a:p>
            <a:pPr algn="l"/>
            <a:r>
              <a:rPr lang="sv-SE" sz="3000" dirty="0" smtClean="0">
                <a:solidFill>
                  <a:schemeClr val="bg2"/>
                </a:solidFill>
                <a:effectLst/>
              </a:rPr>
              <a:t>”</a:t>
            </a:r>
            <a:r>
              <a:rPr lang="en-US" sz="3000" dirty="0" smtClean="0">
                <a:solidFill>
                  <a:schemeClr val="bg2"/>
                </a:solidFill>
                <a:effectLst/>
              </a:rPr>
              <a:t>It </a:t>
            </a:r>
            <a:r>
              <a:rPr lang="en-US" sz="3000" dirty="0">
                <a:solidFill>
                  <a:schemeClr val="bg2"/>
                </a:solidFill>
                <a:effectLst/>
              </a:rPr>
              <a:t>is important that people living in rural and small areas can feel safe. The most important factor, which should be given higher priority, concerns police presence… </a:t>
            </a:r>
            <a:r>
              <a:rPr lang="en-US" sz="3000" dirty="0" err="1" smtClean="0">
                <a:solidFill>
                  <a:schemeClr val="bg2"/>
                </a:solidFill>
                <a:effectLst/>
              </a:rPr>
              <a:t>SmåKom</a:t>
            </a:r>
            <a:r>
              <a:rPr lang="en-US" sz="3000" dirty="0" smtClean="0">
                <a:solidFill>
                  <a:schemeClr val="bg2"/>
                </a:solidFill>
                <a:effectLst/>
              </a:rPr>
              <a:t> advocate that the geographical </a:t>
            </a:r>
            <a:r>
              <a:rPr lang="en-US" sz="3000" dirty="0">
                <a:solidFill>
                  <a:schemeClr val="bg2"/>
                </a:solidFill>
                <a:effectLst/>
              </a:rPr>
              <a:t>dimension as well as targets for </a:t>
            </a:r>
            <a:r>
              <a:rPr lang="en-US" sz="3000" dirty="0" smtClean="0">
                <a:solidFill>
                  <a:schemeClr val="bg2"/>
                </a:solidFill>
                <a:effectLst/>
              </a:rPr>
              <a:t>police response </a:t>
            </a:r>
            <a:r>
              <a:rPr lang="en-US" sz="3000" dirty="0">
                <a:solidFill>
                  <a:schemeClr val="bg2"/>
                </a:solidFill>
                <a:effectLst/>
              </a:rPr>
              <a:t>time </a:t>
            </a:r>
            <a:r>
              <a:rPr lang="en-US" sz="3000" dirty="0" smtClean="0">
                <a:solidFill>
                  <a:schemeClr val="bg2"/>
                </a:solidFill>
                <a:effectLst/>
              </a:rPr>
              <a:t>should be taken into account [when allocating resources] ” </a:t>
            </a:r>
          </a:p>
          <a:p>
            <a:pPr algn="l"/>
            <a:r>
              <a:rPr lang="en-US" sz="3000" dirty="0" smtClean="0">
                <a:solidFill>
                  <a:schemeClr val="bg2"/>
                </a:solidFill>
                <a:effectLst/>
              </a:rPr>
              <a:t>(</a:t>
            </a:r>
            <a:r>
              <a:rPr lang="en-US" sz="3000" dirty="0">
                <a:solidFill>
                  <a:schemeClr val="bg2"/>
                </a:solidFill>
                <a:effectLst/>
              </a:rPr>
              <a:t>www.smakom.se/pagaende-verksamhet</a:t>
            </a:r>
            <a:r>
              <a:rPr lang="en-US" sz="3000" dirty="0" smtClean="0">
                <a:solidFill>
                  <a:schemeClr val="bg2"/>
                </a:solidFill>
                <a:effectLst/>
              </a:rPr>
              <a:t>/)</a:t>
            </a:r>
            <a:endParaRPr lang="sv-SE" sz="3000" dirty="0" smtClean="0">
              <a:solidFill>
                <a:schemeClr val="bg2"/>
              </a:solidFill>
              <a:effectLst/>
            </a:endParaRPr>
          </a:p>
          <a:p>
            <a:pPr marL="514350" indent="-514350" algn="l">
              <a:buAutoNum type="arabicPeriod"/>
            </a:pPr>
            <a:endParaRPr lang="sv-SE" sz="2800" dirty="0">
              <a:solidFill>
                <a:schemeClr val="bg2"/>
              </a:solidFill>
              <a:effectLst/>
            </a:endParaRPr>
          </a:p>
          <a:p>
            <a:pPr marL="514350" indent="-514350" algn="l">
              <a:buAutoNum type="arabicPeriod"/>
            </a:pPr>
            <a:endParaRPr lang="sv-SE" sz="2800" dirty="0" smtClean="0">
              <a:solidFill>
                <a:schemeClr val="bg2"/>
              </a:solidFill>
              <a:effectLst/>
            </a:endParaRPr>
          </a:p>
          <a:p>
            <a:pPr marL="514350" indent="-514350" algn="l">
              <a:buAutoNum type="arabicPeriod"/>
            </a:pPr>
            <a:endParaRPr lang="sv-SE" sz="2800" dirty="0" smtClean="0">
              <a:solidFill>
                <a:schemeClr val="bg2"/>
              </a:solidFill>
              <a:effectLst/>
            </a:endParaRPr>
          </a:p>
          <a:p>
            <a:pPr marL="514350" indent="-514350" algn="l">
              <a:buAutoNum type="arabicPeriod"/>
            </a:pPr>
            <a:endParaRPr lang="sv-SE" sz="2800" dirty="0">
              <a:solidFill>
                <a:schemeClr val="bg2"/>
              </a:solidFill>
              <a:effectLst/>
              <a:latin typeface="+mn-lt"/>
              <a:ea typeface="+mn-ea"/>
              <a:cs typeface="+mn-cs"/>
            </a:endParaRPr>
          </a:p>
          <a:p>
            <a:pPr>
              <a:lnSpc>
                <a:spcPct val="80000"/>
              </a:lnSpc>
            </a:pPr>
            <a:endParaRPr lang="sv-SE" dirty="0"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2974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8314" y="404665"/>
            <a:ext cx="8142287" cy="5545286"/>
          </a:xfrm>
        </p:spPr>
        <p:txBody>
          <a:bodyPr/>
          <a:lstStyle/>
          <a:p>
            <a:pPr algn="l">
              <a:lnSpc>
                <a:spcPct val="80000"/>
              </a:lnSpc>
            </a:pPr>
            <a:r>
              <a:rPr lang="sv-SE" sz="2600" dirty="0" smtClean="0">
                <a:solidFill>
                  <a:schemeClr val="bg2"/>
                </a:solidFill>
                <a:effectLst/>
                <a:latin typeface="Arial" charset="0"/>
              </a:rPr>
              <a:t> </a:t>
            </a:r>
            <a:endParaRPr lang="sv-SE" sz="2600" dirty="0">
              <a:solidFill>
                <a:schemeClr val="bg2"/>
              </a:solidFill>
              <a:effectLst/>
              <a:latin typeface="Arial" charset="0"/>
            </a:endParaRPr>
          </a:p>
          <a:p>
            <a:pPr algn="l">
              <a:lnSpc>
                <a:spcPct val="80000"/>
              </a:lnSpc>
            </a:pPr>
            <a:endParaRPr lang="sv-SE" sz="2600" dirty="0">
              <a:solidFill>
                <a:schemeClr val="bg2"/>
              </a:solidFill>
              <a:effectLst/>
              <a:latin typeface="Arial" charset="0"/>
            </a:endParaRPr>
          </a:p>
          <a:p>
            <a:pPr>
              <a:lnSpc>
                <a:spcPct val="80000"/>
              </a:lnSpc>
            </a:pPr>
            <a:endParaRPr lang="sv-SE" dirty="0">
              <a:effectLst/>
              <a:latin typeface="Arial" charset="0"/>
            </a:endParaRPr>
          </a:p>
        </p:txBody>
      </p:sp>
      <p:pic>
        <p:nvPicPr>
          <p:cNvPr id="5" name="Bildobjekt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92497"/>
            <a:ext cx="8640960" cy="583264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ktangel 2"/>
          <p:cNvSpPr/>
          <p:nvPr/>
        </p:nvSpPr>
        <p:spPr>
          <a:xfrm>
            <a:off x="-108520" y="230833"/>
            <a:ext cx="926139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Proportion of </a:t>
            </a:r>
            <a:r>
              <a:rPr lang="en-US" sz="2100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Swedish</a:t>
            </a:r>
            <a:r>
              <a:rPr lang="en-US" sz="2200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m</a:t>
            </a:r>
            <a:r>
              <a:rPr lang="en-US" sz="22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unicipalities without a locally based Police</a:t>
            </a:r>
            <a:endParaRPr lang="sv-SE" sz="2200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8314" y="404665"/>
            <a:ext cx="8142287" cy="5545286"/>
          </a:xfrm>
        </p:spPr>
        <p:txBody>
          <a:bodyPr/>
          <a:lstStyle/>
          <a:p>
            <a:pPr algn="l">
              <a:lnSpc>
                <a:spcPct val="80000"/>
              </a:lnSpc>
            </a:pPr>
            <a:r>
              <a:rPr lang="sv-SE" sz="2600" dirty="0" smtClean="0">
                <a:solidFill>
                  <a:schemeClr val="bg2"/>
                </a:solidFill>
                <a:effectLst/>
                <a:latin typeface="Arial" charset="0"/>
              </a:rPr>
              <a:t> </a:t>
            </a:r>
            <a:endParaRPr lang="sv-SE" sz="2600" dirty="0">
              <a:solidFill>
                <a:schemeClr val="bg2"/>
              </a:solidFill>
              <a:effectLst/>
              <a:latin typeface="Arial" charset="0"/>
            </a:endParaRPr>
          </a:p>
          <a:p>
            <a:pPr algn="l">
              <a:lnSpc>
                <a:spcPct val="80000"/>
              </a:lnSpc>
            </a:pPr>
            <a:endParaRPr lang="sv-SE" sz="2600" dirty="0">
              <a:solidFill>
                <a:schemeClr val="bg2"/>
              </a:solidFill>
              <a:effectLst/>
              <a:latin typeface="Arial" charset="0"/>
            </a:endParaRPr>
          </a:p>
          <a:p>
            <a:pPr>
              <a:lnSpc>
                <a:spcPct val="80000"/>
              </a:lnSpc>
            </a:pPr>
            <a:endParaRPr lang="sv-SE" dirty="0">
              <a:effectLst/>
              <a:latin typeface="Arial" charset="0"/>
            </a:endParaRPr>
          </a:p>
        </p:txBody>
      </p:sp>
      <p:sp>
        <p:nvSpPr>
          <p:cNvPr id="3" name="Rektangel 2"/>
          <p:cNvSpPr/>
          <p:nvPr/>
        </p:nvSpPr>
        <p:spPr>
          <a:xfrm>
            <a:off x="0" y="144487"/>
            <a:ext cx="92436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Municipalities without a locally based Police</a:t>
            </a:r>
            <a:endParaRPr lang="sv-SE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5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92498"/>
            <a:ext cx="8856984" cy="597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9720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8314" y="404665"/>
            <a:ext cx="8142287" cy="5545286"/>
          </a:xfrm>
        </p:spPr>
        <p:txBody>
          <a:bodyPr/>
          <a:lstStyle/>
          <a:p>
            <a:pPr algn="l">
              <a:lnSpc>
                <a:spcPct val="80000"/>
              </a:lnSpc>
            </a:pPr>
            <a:r>
              <a:rPr lang="sv-SE" sz="2600" dirty="0" smtClean="0">
                <a:solidFill>
                  <a:schemeClr val="bg2"/>
                </a:solidFill>
                <a:effectLst/>
                <a:latin typeface="Arial" charset="0"/>
              </a:rPr>
              <a:t> </a:t>
            </a:r>
            <a:endParaRPr lang="sv-SE" sz="2600" dirty="0">
              <a:solidFill>
                <a:schemeClr val="bg2"/>
              </a:solidFill>
              <a:effectLst/>
              <a:latin typeface="Arial" charset="0"/>
            </a:endParaRPr>
          </a:p>
          <a:p>
            <a:pPr algn="l">
              <a:lnSpc>
                <a:spcPct val="80000"/>
              </a:lnSpc>
            </a:pPr>
            <a:endParaRPr lang="sv-SE" sz="2600" dirty="0">
              <a:solidFill>
                <a:schemeClr val="bg2"/>
              </a:solidFill>
              <a:effectLst/>
              <a:latin typeface="Arial" charset="0"/>
            </a:endParaRPr>
          </a:p>
          <a:p>
            <a:pPr>
              <a:lnSpc>
                <a:spcPct val="80000"/>
              </a:lnSpc>
            </a:pPr>
            <a:endParaRPr lang="sv-SE" dirty="0">
              <a:effectLst/>
              <a:latin typeface="Arial" charset="0"/>
            </a:endParaRPr>
          </a:p>
        </p:txBody>
      </p:sp>
      <p:sp>
        <p:nvSpPr>
          <p:cNvPr id="3" name="Rektangel 2"/>
          <p:cNvSpPr/>
          <p:nvPr/>
        </p:nvSpPr>
        <p:spPr>
          <a:xfrm>
            <a:off x="8876" y="230833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Trends in Police </a:t>
            </a:r>
            <a:r>
              <a:rPr lang="en-US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en-US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resence in three different types of areas</a:t>
            </a:r>
            <a:endParaRPr lang="sv-SE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8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4" y="908720"/>
            <a:ext cx="9015383" cy="5608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5433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576" y="260648"/>
            <a:ext cx="7772400" cy="431899"/>
          </a:xfrm>
        </p:spPr>
        <p:txBody>
          <a:bodyPr/>
          <a:lstStyle/>
          <a:p>
            <a:r>
              <a:rPr lang="sv-SE" sz="2800" dirty="0" smtClean="0">
                <a:solidFill>
                  <a:srgbClr val="000066"/>
                </a:solidFill>
                <a:effectLst/>
                <a:latin typeface="Tahoma" pitchFamily="34" charset="0"/>
              </a:rPr>
              <a:t/>
            </a:r>
            <a:br>
              <a:rPr lang="sv-SE" sz="2800" dirty="0" smtClean="0">
                <a:solidFill>
                  <a:srgbClr val="000066"/>
                </a:solidFill>
                <a:effectLst/>
                <a:latin typeface="Tahoma" pitchFamily="34" charset="0"/>
              </a:rPr>
            </a:br>
            <a:r>
              <a:rPr lang="sv-SE" sz="2800" dirty="0" smtClean="0">
                <a:solidFill>
                  <a:srgbClr val="000066"/>
                </a:solidFill>
                <a:effectLst/>
                <a:latin typeface="Tahoma" pitchFamily="34" charset="0"/>
              </a:rPr>
              <a:t/>
            </a:r>
            <a:br>
              <a:rPr lang="sv-SE" sz="2800" dirty="0" smtClean="0">
                <a:solidFill>
                  <a:srgbClr val="000066"/>
                </a:solidFill>
                <a:effectLst/>
                <a:latin typeface="Tahoma" pitchFamily="34" charset="0"/>
              </a:rPr>
            </a:br>
            <a:r>
              <a:rPr lang="sv-SE" sz="2800" dirty="0">
                <a:solidFill>
                  <a:srgbClr val="000066"/>
                </a:solidFill>
                <a:effectLst/>
                <a:latin typeface="Tahoma" pitchFamily="34" charset="0"/>
              </a:rPr>
              <a:t/>
            </a:r>
            <a:br>
              <a:rPr lang="sv-SE" sz="2800" dirty="0">
                <a:solidFill>
                  <a:srgbClr val="000066"/>
                </a:solidFill>
                <a:effectLst/>
                <a:latin typeface="Tahoma" pitchFamily="34" charset="0"/>
              </a:rPr>
            </a:br>
            <a:r>
              <a:rPr lang="sv-SE" sz="4000" dirty="0" smtClean="0">
                <a:solidFill>
                  <a:srgbClr val="000066"/>
                </a:solidFill>
                <a:effectLst/>
                <a:latin typeface="Tahoma" pitchFamily="34" charset="0"/>
              </a:rPr>
              <a:t>Overall </a:t>
            </a:r>
            <a:r>
              <a:rPr lang="sv-SE" sz="4000" dirty="0" err="1" smtClean="0">
                <a:solidFill>
                  <a:srgbClr val="000066"/>
                </a:solidFill>
                <a:effectLst/>
                <a:latin typeface="Tahoma" pitchFamily="34" charset="0"/>
              </a:rPr>
              <a:t>conclusion</a:t>
            </a:r>
            <a:r>
              <a:rPr lang="sv-SE" sz="4000" dirty="0" smtClean="0">
                <a:solidFill>
                  <a:srgbClr val="000066"/>
                </a:solidFill>
                <a:effectLst/>
                <a:latin typeface="Tahoma" pitchFamily="34" charset="0"/>
              </a:rPr>
              <a:t>:</a:t>
            </a:r>
            <a:br>
              <a:rPr lang="sv-SE" sz="4000" dirty="0" smtClean="0">
                <a:solidFill>
                  <a:srgbClr val="000066"/>
                </a:solidFill>
                <a:effectLst/>
                <a:latin typeface="Tahoma" pitchFamily="34" charset="0"/>
              </a:rPr>
            </a:br>
            <a:endParaRPr lang="sv-SE" sz="4000" dirty="0">
              <a:solidFill>
                <a:srgbClr val="000066"/>
              </a:solidFill>
              <a:effectLst/>
              <a:latin typeface="Tahoma" pitchFamily="34" charset="0"/>
            </a:endParaRP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7544" y="908720"/>
            <a:ext cx="8294687" cy="5256584"/>
          </a:xfrm>
        </p:spPr>
        <p:txBody>
          <a:bodyPr/>
          <a:lstStyle/>
          <a:p>
            <a:pPr algn="l"/>
            <a:endParaRPr lang="sv-SE" sz="2600" dirty="0" smtClean="0">
              <a:solidFill>
                <a:schemeClr val="bg2"/>
              </a:solidFill>
              <a:effectLst/>
            </a:endParaRPr>
          </a:p>
          <a:p>
            <a:pPr algn="l"/>
            <a:r>
              <a:rPr lang="sv-SE" sz="2600" dirty="0" smtClean="0">
                <a:solidFill>
                  <a:schemeClr val="bg2"/>
                </a:solidFill>
                <a:effectLst/>
              </a:rPr>
              <a:t>Over </a:t>
            </a:r>
            <a:r>
              <a:rPr lang="sv-SE" sz="2600" dirty="0">
                <a:solidFill>
                  <a:schemeClr val="bg2"/>
                </a:solidFill>
                <a:effectLst/>
              </a:rPr>
              <a:t>the last </a:t>
            </a:r>
            <a:r>
              <a:rPr lang="sv-SE" sz="2600" dirty="0" err="1">
                <a:solidFill>
                  <a:schemeClr val="bg2"/>
                </a:solidFill>
                <a:effectLst/>
              </a:rPr>
              <a:t>decade</a:t>
            </a:r>
            <a:r>
              <a:rPr lang="sv-SE" sz="2600" dirty="0">
                <a:solidFill>
                  <a:schemeClr val="bg2"/>
                </a:solidFill>
                <a:effectLst/>
              </a:rPr>
              <a:t> </a:t>
            </a:r>
            <a:r>
              <a:rPr lang="sv-SE" sz="2600" dirty="0" smtClean="0">
                <a:solidFill>
                  <a:schemeClr val="bg2"/>
                </a:solidFill>
                <a:effectLst/>
              </a:rPr>
              <a:t>the </a:t>
            </a:r>
            <a:r>
              <a:rPr lang="sv-SE" sz="2600" dirty="0" err="1" smtClean="0">
                <a:solidFill>
                  <a:schemeClr val="bg2"/>
                </a:solidFill>
                <a:effectLst/>
              </a:rPr>
              <a:t>number</a:t>
            </a:r>
            <a:r>
              <a:rPr lang="sv-SE" sz="2600" dirty="0" smtClean="0">
                <a:solidFill>
                  <a:schemeClr val="bg2"/>
                </a:solidFill>
                <a:effectLst/>
              </a:rPr>
              <a:t> </a:t>
            </a:r>
            <a:r>
              <a:rPr lang="sv-SE" sz="2600" dirty="0" err="1" smtClean="0">
                <a:solidFill>
                  <a:schemeClr val="bg2"/>
                </a:solidFill>
                <a:effectLst/>
              </a:rPr>
              <a:t>of</a:t>
            </a:r>
            <a:r>
              <a:rPr lang="sv-SE" sz="2600" dirty="0" smtClean="0">
                <a:solidFill>
                  <a:schemeClr val="bg2"/>
                </a:solidFill>
                <a:effectLst/>
              </a:rPr>
              <a:t> </a:t>
            </a:r>
            <a:r>
              <a:rPr lang="sv-SE" sz="2600" dirty="0" err="1" smtClean="0">
                <a:solidFill>
                  <a:schemeClr val="bg2"/>
                </a:solidFill>
                <a:effectLst/>
              </a:rPr>
              <a:t>locally</a:t>
            </a:r>
            <a:r>
              <a:rPr lang="sv-SE" sz="2600" dirty="0" smtClean="0">
                <a:solidFill>
                  <a:schemeClr val="bg2"/>
                </a:solidFill>
                <a:effectLst/>
              </a:rPr>
              <a:t> </a:t>
            </a:r>
            <a:r>
              <a:rPr lang="sv-SE" sz="2600" dirty="0" err="1" smtClean="0">
                <a:solidFill>
                  <a:schemeClr val="bg2"/>
                </a:solidFill>
                <a:effectLst/>
              </a:rPr>
              <a:t>based</a:t>
            </a:r>
            <a:r>
              <a:rPr lang="sv-SE" sz="2600" dirty="0" smtClean="0">
                <a:solidFill>
                  <a:schemeClr val="bg2"/>
                </a:solidFill>
                <a:effectLst/>
              </a:rPr>
              <a:t> </a:t>
            </a:r>
            <a:r>
              <a:rPr lang="sv-SE" sz="2600" dirty="0" err="1" smtClean="0">
                <a:solidFill>
                  <a:schemeClr val="bg2"/>
                </a:solidFill>
                <a:effectLst/>
              </a:rPr>
              <a:t>police</a:t>
            </a:r>
            <a:r>
              <a:rPr lang="sv-SE" sz="2600" dirty="0" smtClean="0">
                <a:solidFill>
                  <a:schemeClr val="bg2"/>
                </a:solidFill>
                <a:effectLst/>
              </a:rPr>
              <a:t> </a:t>
            </a:r>
            <a:r>
              <a:rPr lang="sv-SE" sz="2600" dirty="0" smtClean="0">
                <a:solidFill>
                  <a:schemeClr val="bg2"/>
                </a:solidFill>
                <a:effectLst/>
              </a:rPr>
              <a:t>officers in </a:t>
            </a:r>
            <a:r>
              <a:rPr lang="sv-SE" sz="2600" dirty="0" smtClean="0">
                <a:solidFill>
                  <a:schemeClr val="bg2"/>
                </a:solidFill>
                <a:effectLst/>
              </a:rPr>
              <a:t>rural and small </a:t>
            </a:r>
            <a:r>
              <a:rPr lang="sv-SE" sz="2600" dirty="0" err="1" smtClean="0">
                <a:solidFill>
                  <a:schemeClr val="bg2"/>
                </a:solidFill>
                <a:effectLst/>
              </a:rPr>
              <a:t>municipalities</a:t>
            </a:r>
            <a:r>
              <a:rPr lang="sv-SE" sz="2600" dirty="0" smtClean="0">
                <a:solidFill>
                  <a:schemeClr val="bg2"/>
                </a:solidFill>
                <a:effectLst/>
              </a:rPr>
              <a:t> has </a:t>
            </a:r>
            <a:r>
              <a:rPr lang="sv-SE" sz="2600" dirty="0" err="1" smtClean="0">
                <a:solidFill>
                  <a:schemeClr val="bg2"/>
                </a:solidFill>
                <a:effectLst/>
              </a:rPr>
              <a:t>declined</a:t>
            </a:r>
            <a:r>
              <a:rPr lang="sv-SE" sz="2600" dirty="0" smtClean="0">
                <a:solidFill>
                  <a:schemeClr val="bg2"/>
                </a:solidFill>
                <a:effectLst/>
              </a:rPr>
              <a:t> – </a:t>
            </a:r>
            <a:r>
              <a:rPr lang="sv-SE" sz="2600" dirty="0" err="1" smtClean="0">
                <a:solidFill>
                  <a:schemeClr val="bg2"/>
                </a:solidFill>
                <a:effectLst/>
              </a:rPr>
              <a:t>despite</a:t>
            </a:r>
            <a:r>
              <a:rPr lang="sv-SE" sz="2600" dirty="0" smtClean="0">
                <a:solidFill>
                  <a:schemeClr val="bg2"/>
                </a:solidFill>
                <a:effectLst/>
              </a:rPr>
              <a:t> the </a:t>
            </a:r>
            <a:r>
              <a:rPr lang="sv-SE" sz="2600" dirty="0" err="1" smtClean="0">
                <a:solidFill>
                  <a:schemeClr val="bg2"/>
                </a:solidFill>
                <a:effectLst/>
              </a:rPr>
              <a:t>political</a:t>
            </a:r>
            <a:r>
              <a:rPr lang="sv-SE" sz="2600" dirty="0" smtClean="0">
                <a:solidFill>
                  <a:schemeClr val="bg2"/>
                </a:solidFill>
                <a:effectLst/>
              </a:rPr>
              <a:t> intention</a:t>
            </a:r>
          </a:p>
          <a:p>
            <a:pPr algn="l"/>
            <a:endParaRPr lang="sv-SE" sz="2600" dirty="0">
              <a:solidFill>
                <a:schemeClr val="bg2"/>
              </a:solidFill>
              <a:effectLst/>
            </a:endParaRPr>
          </a:p>
          <a:p>
            <a:pPr algn="l"/>
            <a:r>
              <a:rPr lang="sv-SE" sz="2600" dirty="0" smtClean="0">
                <a:solidFill>
                  <a:schemeClr val="bg2"/>
                </a:solidFill>
                <a:effectLst/>
              </a:rPr>
              <a:t>”</a:t>
            </a:r>
            <a:r>
              <a:rPr lang="sv-SE" sz="2600" dirty="0" err="1" smtClean="0">
                <a:solidFill>
                  <a:schemeClr val="bg2"/>
                </a:solidFill>
                <a:effectLst/>
              </a:rPr>
              <a:t>Concern</a:t>
            </a:r>
            <a:r>
              <a:rPr lang="sv-SE" sz="2600" dirty="0" smtClean="0">
                <a:solidFill>
                  <a:schemeClr val="bg2"/>
                </a:solidFill>
                <a:effectLst/>
              </a:rPr>
              <a:t> as </a:t>
            </a:r>
            <a:r>
              <a:rPr lang="sv-SE" sz="2600" dirty="0" err="1" smtClean="0">
                <a:solidFill>
                  <a:schemeClr val="bg2"/>
                </a:solidFill>
                <a:effectLst/>
              </a:rPr>
              <a:t>number</a:t>
            </a:r>
            <a:r>
              <a:rPr lang="sv-SE" sz="2600" dirty="0" smtClean="0">
                <a:solidFill>
                  <a:schemeClr val="bg2"/>
                </a:solidFill>
                <a:effectLst/>
              </a:rPr>
              <a:t> </a:t>
            </a:r>
            <a:r>
              <a:rPr lang="sv-SE" sz="2600" dirty="0" err="1" smtClean="0">
                <a:solidFill>
                  <a:schemeClr val="bg2"/>
                </a:solidFill>
                <a:effectLst/>
              </a:rPr>
              <a:t>of</a:t>
            </a:r>
            <a:r>
              <a:rPr lang="sv-SE" sz="2600" dirty="0" smtClean="0">
                <a:solidFill>
                  <a:schemeClr val="bg2"/>
                </a:solidFill>
                <a:effectLst/>
              </a:rPr>
              <a:t> rural </a:t>
            </a:r>
            <a:r>
              <a:rPr lang="sv-SE" sz="2600" dirty="0" err="1" smtClean="0">
                <a:solidFill>
                  <a:schemeClr val="bg2"/>
                </a:solidFill>
                <a:effectLst/>
              </a:rPr>
              <a:t>police</a:t>
            </a:r>
            <a:r>
              <a:rPr lang="sv-SE" sz="2600" dirty="0" smtClean="0">
                <a:solidFill>
                  <a:schemeClr val="bg2"/>
                </a:solidFill>
                <a:effectLst/>
              </a:rPr>
              <a:t> officers </a:t>
            </a:r>
            <a:r>
              <a:rPr lang="sv-SE" sz="2600" dirty="0" err="1" smtClean="0">
                <a:solidFill>
                  <a:schemeClr val="bg2"/>
                </a:solidFill>
                <a:effectLst/>
              </a:rPr>
              <a:t>sees</a:t>
            </a:r>
            <a:r>
              <a:rPr lang="sv-SE" sz="2600" dirty="0" smtClean="0">
                <a:solidFill>
                  <a:schemeClr val="bg2"/>
                </a:solidFill>
                <a:effectLst/>
              </a:rPr>
              <a:t> </a:t>
            </a:r>
            <a:r>
              <a:rPr lang="sv-SE" sz="2600" dirty="0" err="1" smtClean="0">
                <a:solidFill>
                  <a:schemeClr val="bg2"/>
                </a:solidFill>
                <a:effectLst/>
              </a:rPr>
              <a:t>reduction</a:t>
            </a:r>
            <a:r>
              <a:rPr lang="sv-SE" sz="2600" dirty="0" smtClean="0">
                <a:solidFill>
                  <a:schemeClr val="bg2"/>
                </a:solidFill>
                <a:effectLst/>
              </a:rPr>
              <a:t>”(Lancashire </a:t>
            </a:r>
            <a:r>
              <a:rPr lang="sv-SE" sz="2600" dirty="0" err="1" smtClean="0">
                <a:solidFill>
                  <a:schemeClr val="bg2"/>
                </a:solidFill>
                <a:effectLst/>
              </a:rPr>
              <a:t>Evening</a:t>
            </a:r>
            <a:r>
              <a:rPr lang="sv-SE" sz="2600" dirty="0" smtClean="0">
                <a:solidFill>
                  <a:schemeClr val="bg2"/>
                </a:solidFill>
                <a:effectLst/>
              </a:rPr>
              <a:t> Post, Januari 2013)</a:t>
            </a:r>
          </a:p>
          <a:p>
            <a:pPr algn="l"/>
            <a:endParaRPr lang="sv-SE" sz="2600" dirty="0">
              <a:solidFill>
                <a:schemeClr val="bg2"/>
              </a:solidFill>
              <a:effectLst/>
            </a:endParaRPr>
          </a:p>
          <a:p>
            <a:pPr algn="l"/>
            <a:r>
              <a:rPr lang="sv-SE" sz="2600" dirty="0" smtClean="0">
                <a:solidFill>
                  <a:schemeClr val="bg2"/>
                </a:solidFill>
                <a:effectLst/>
              </a:rPr>
              <a:t>”The </a:t>
            </a:r>
            <a:r>
              <a:rPr lang="sv-SE" sz="2600" dirty="0" err="1" smtClean="0">
                <a:solidFill>
                  <a:schemeClr val="bg2"/>
                </a:solidFill>
                <a:effectLst/>
              </a:rPr>
              <a:t>closure</a:t>
            </a:r>
            <a:r>
              <a:rPr lang="sv-SE" sz="2600" dirty="0" smtClean="0">
                <a:solidFill>
                  <a:schemeClr val="bg2"/>
                </a:solidFill>
                <a:effectLst/>
              </a:rPr>
              <a:t> </a:t>
            </a:r>
            <a:r>
              <a:rPr lang="sv-SE" sz="2600" dirty="0" err="1" smtClean="0">
                <a:solidFill>
                  <a:schemeClr val="bg2"/>
                </a:solidFill>
                <a:effectLst/>
              </a:rPr>
              <a:t>of</a:t>
            </a:r>
            <a:r>
              <a:rPr lang="sv-SE" sz="2600" dirty="0" smtClean="0">
                <a:solidFill>
                  <a:schemeClr val="bg2"/>
                </a:solidFill>
                <a:effectLst/>
              </a:rPr>
              <a:t> </a:t>
            </a:r>
            <a:r>
              <a:rPr lang="sv-SE" sz="2600" dirty="0" err="1" smtClean="0">
                <a:solidFill>
                  <a:schemeClr val="bg2"/>
                </a:solidFill>
                <a:effectLst/>
              </a:rPr>
              <a:t>police</a:t>
            </a:r>
            <a:r>
              <a:rPr lang="sv-SE" sz="2600" dirty="0" smtClean="0">
                <a:solidFill>
                  <a:schemeClr val="bg2"/>
                </a:solidFill>
                <a:effectLst/>
              </a:rPr>
              <a:t> stations </a:t>
            </a:r>
            <a:r>
              <a:rPr lang="sv-SE" sz="2600" dirty="0" err="1" smtClean="0">
                <a:solidFill>
                  <a:schemeClr val="bg2"/>
                </a:solidFill>
                <a:effectLst/>
              </a:rPr>
              <a:t>impacts</a:t>
            </a:r>
            <a:r>
              <a:rPr lang="sv-SE" sz="2600" dirty="0" smtClean="0">
                <a:solidFill>
                  <a:schemeClr val="bg2"/>
                </a:solidFill>
                <a:effectLst/>
              </a:rPr>
              <a:t> on the </a:t>
            </a:r>
            <a:r>
              <a:rPr lang="sv-SE" sz="2600" dirty="0" err="1" smtClean="0">
                <a:solidFill>
                  <a:schemeClr val="bg2"/>
                </a:solidFill>
                <a:effectLst/>
              </a:rPr>
              <a:t>number</a:t>
            </a:r>
            <a:r>
              <a:rPr lang="sv-SE" sz="2600" dirty="0" smtClean="0">
                <a:solidFill>
                  <a:schemeClr val="bg2"/>
                </a:solidFill>
                <a:effectLst/>
              </a:rPr>
              <a:t> </a:t>
            </a:r>
            <a:r>
              <a:rPr lang="sv-SE" sz="2600" dirty="0" err="1" smtClean="0">
                <a:solidFill>
                  <a:schemeClr val="bg2"/>
                </a:solidFill>
                <a:effectLst/>
              </a:rPr>
              <a:t>of</a:t>
            </a:r>
            <a:r>
              <a:rPr lang="sv-SE" sz="2600" dirty="0" smtClean="0">
                <a:solidFill>
                  <a:schemeClr val="bg2"/>
                </a:solidFill>
                <a:effectLst/>
              </a:rPr>
              <a:t> </a:t>
            </a:r>
            <a:r>
              <a:rPr lang="sv-SE" sz="2600" dirty="0" err="1" smtClean="0">
                <a:solidFill>
                  <a:schemeClr val="bg2"/>
                </a:solidFill>
                <a:effectLst/>
              </a:rPr>
              <a:t>police</a:t>
            </a:r>
            <a:r>
              <a:rPr lang="sv-SE" sz="2600" dirty="0" smtClean="0">
                <a:solidFill>
                  <a:schemeClr val="bg2"/>
                </a:solidFill>
                <a:effectLst/>
              </a:rPr>
              <a:t> officers </a:t>
            </a:r>
            <a:r>
              <a:rPr lang="sv-SE" sz="2600" dirty="0" err="1" smtClean="0">
                <a:solidFill>
                  <a:schemeClr val="bg2"/>
                </a:solidFill>
                <a:effectLst/>
              </a:rPr>
              <a:t>actually</a:t>
            </a:r>
            <a:r>
              <a:rPr lang="sv-SE" sz="2600" dirty="0" smtClean="0">
                <a:solidFill>
                  <a:schemeClr val="bg2"/>
                </a:solidFill>
                <a:effectLst/>
              </a:rPr>
              <a:t> </a:t>
            </a:r>
            <a:r>
              <a:rPr lang="sv-SE" sz="2600" dirty="0" err="1" smtClean="0">
                <a:solidFill>
                  <a:schemeClr val="bg2"/>
                </a:solidFill>
                <a:effectLst/>
              </a:rPr>
              <a:t>policing</a:t>
            </a:r>
            <a:r>
              <a:rPr lang="sv-SE" sz="2600" dirty="0" smtClean="0">
                <a:solidFill>
                  <a:schemeClr val="bg2"/>
                </a:solidFill>
                <a:effectLst/>
              </a:rPr>
              <a:t> the rural areas and </a:t>
            </a:r>
            <a:r>
              <a:rPr lang="sv-SE" sz="2600" dirty="0" err="1" smtClean="0">
                <a:solidFill>
                  <a:schemeClr val="bg2"/>
                </a:solidFill>
                <a:effectLst/>
              </a:rPr>
              <a:t>results</a:t>
            </a:r>
            <a:r>
              <a:rPr lang="sv-SE" sz="2600" dirty="0" smtClean="0">
                <a:solidFill>
                  <a:schemeClr val="bg2"/>
                </a:solidFill>
                <a:effectLst/>
              </a:rPr>
              <a:t> in the loss </a:t>
            </a:r>
            <a:r>
              <a:rPr lang="sv-SE" sz="2600" dirty="0" err="1" smtClean="0">
                <a:solidFill>
                  <a:schemeClr val="bg2"/>
                </a:solidFill>
                <a:effectLst/>
              </a:rPr>
              <a:t>of</a:t>
            </a:r>
            <a:r>
              <a:rPr lang="sv-SE" sz="2600" dirty="0" smtClean="0">
                <a:solidFill>
                  <a:schemeClr val="bg2"/>
                </a:solidFill>
                <a:effectLst/>
              </a:rPr>
              <a:t> </a:t>
            </a:r>
            <a:r>
              <a:rPr lang="sv-SE" sz="2600" dirty="0" err="1" smtClean="0">
                <a:solidFill>
                  <a:schemeClr val="bg2"/>
                </a:solidFill>
                <a:effectLst/>
              </a:rPr>
              <a:t>core</a:t>
            </a:r>
            <a:r>
              <a:rPr lang="sv-SE" sz="2600" dirty="0" smtClean="0">
                <a:solidFill>
                  <a:schemeClr val="bg2"/>
                </a:solidFill>
                <a:effectLst/>
              </a:rPr>
              <a:t> rural </a:t>
            </a:r>
            <a:r>
              <a:rPr lang="sv-SE" sz="2600" dirty="0" err="1" smtClean="0">
                <a:solidFill>
                  <a:schemeClr val="bg2"/>
                </a:solidFill>
                <a:effectLst/>
              </a:rPr>
              <a:t>policing</a:t>
            </a:r>
            <a:r>
              <a:rPr lang="sv-SE" sz="2600" dirty="0" smtClean="0">
                <a:solidFill>
                  <a:schemeClr val="bg2"/>
                </a:solidFill>
                <a:effectLst/>
              </a:rPr>
              <a:t> </a:t>
            </a:r>
            <a:r>
              <a:rPr lang="sv-SE" sz="2600" dirty="0" err="1" smtClean="0">
                <a:solidFill>
                  <a:schemeClr val="bg2"/>
                </a:solidFill>
                <a:effectLst/>
              </a:rPr>
              <a:t>skills</a:t>
            </a:r>
            <a:r>
              <a:rPr lang="sv-SE" sz="2600" dirty="0" smtClean="0">
                <a:solidFill>
                  <a:schemeClr val="bg2"/>
                </a:solidFill>
                <a:effectLst/>
              </a:rPr>
              <a:t>” (Smith and </a:t>
            </a:r>
            <a:r>
              <a:rPr lang="sv-SE" sz="2600" dirty="0" err="1" smtClean="0">
                <a:solidFill>
                  <a:schemeClr val="bg2"/>
                </a:solidFill>
                <a:effectLst/>
              </a:rPr>
              <a:t>Somerville</a:t>
            </a:r>
            <a:r>
              <a:rPr lang="sv-SE" sz="2600" dirty="0" smtClean="0">
                <a:solidFill>
                  <a:schemeClr val="bg2"/>
                </a:solidFill>
                <a:effectLst/>
              </a:rPr>
              <a:t>, 2013, p. 355)</a:t>
            </a:r>
            <a:endParaRPr lang="sv-SE" sz="2800" dirty="0">
              <a:solidFill>
                <a:schemeClr val="bg2"/>
              </a:solidFill>
              <a:effectLst/>
            </a:endParaRPr>
          </a:p>
          <a:p>
            <a:pPr algn="l"/>
            <a:r>
              <a:rPr lang="sv-SE" sz="2600" dirty="0" smtClean="0">
                <a:solidFill>
                  <a:schemeClr val="bg2"/>
                </a:solidFill>
                <a:effectLst/>
              </a:rPr>
              <a:t>			</a:t>
            </a:r>
            <a:endParaRPr lang="sv-SE" sz="2800" dirty="0" smtClean="0">
              <a:solidFill>
                <a:srgbClr val="000066"/>
              </a:solidFill>
              <a:effectLst/>
              <a:latin typeface="Tahoma" pitchFamily="34" charset="0"/>
            </a:endParaRPr>
          </a:p>
          <a:p>
            <a:pPr algn="l"/>
            <a:r>
              <a:rPr lang="sv-SE" sz="2800" dirty="0" smtClean="0">
                <a:solidFill>
                  <a:schemeClr val="bg2"/>
                </a:solidFill>
                <a:effectLst/>
              </a:rPr>
              <a:t>	</a:t>
            </a:r>
            <a:endParaRPr lang="sv-SE" sz="2400" dirty="0">
              <a:solidFill>
                <a:schemeClr val="bg2"/>
              </a:solidFill>
              <a:effectLst/>
            </a:endParaRPr>
          </a:p>
          <a:p>
            <a:pPr algn="l"/>
            <a:endParaRPr lang="sv-SE" sz="2800" dirty="0" smtClean="0">
              <a:solidFill>
                <a:schemeClr val="bg2"/>
              </a:solidFill>
              <a:effectLst/>
            </a:endParaRPr>
          </a:p>
          <a:p>
            <a:pPr marL="2971800" lvl="5" indent="-457200">
              <a:buFontTx/>
              <a:buChar char="-"/>
            </a:pPr>
            <a:endParaRPr lang="sv-SE" sz="1600" dirty="0" smtClean="0">
              <a:solidFill>
                <a:schemeClr val="bg2"/>
              </a:solidFill>
              <a:effectLst/>
            </a:endParaRPr>
          </a:p>
          <a:p>
            <a:pPr algn="l"/>
            <a:endParaRPr lang="sv-SE" sz="2800" dirty="0" smtClean="0">
              <a:solidFill>
                <a:schemeClr val="bg2"/>
              </a:solidFill>
              <a:effectLst/>
            </a:endParaRPr>
          </a:p>
          <a:p>
            <a:pPr algn="l"/>
            <a:endParaRPr lang="sv-SE" sz="2800" dirty="0">
              <a:solidFill>
                <a:schemeClr val="bg2"/>
              </a:solidFill>
              <a:effectLst/>
            </a:endParaRPr>
          </a:p>
          <a:p>
            <a:pPr algn="l"/>
            <a:r>
              <a:rPr lang="sv-SE" sz="2800" dirty="0" smtClean="0">
                <a:solidFill>
                  <a:schemeClr val="bg2"/>
                </a:solidFill>
                <a:effectLst/>
              </a:rPr>
              <a:t> </a:t>
            </a:r>
          </a:p>
          <a:p>
            <a:pPr algn="l"/>
            <a:endParaRPr lang="sv-SE" sz="2800" dirty="0" smtClean="0">
              <a:solidFill>
                <a:schemeClr val="bg2"/>
              </a:solidFill>
              <a:effectLst/>
            </a:endParaRPr>
          </a:p>
          <a:p>
            <a:pPr algn="l"/>
            <a:r>
              <a:rPr lang="sv-SE" sz="2800" dirty="0" smtClean="0">
                <a:solidFill>
                  <a:schemeClr val="bg2"/>
                </a:solidFill>
                <a:effectLst/>
              </a:rPr>
              <a:t> </a:t>
            </a:r>
          </a:p>
          <a:p>
            <a:pPr marL="514350" indent="-514350" algn="l">
              <a:buAutoNum type="arabicPeriod"/>
            </a:pPr>
            <a:endParaRPr lang="sv-SE" sz="2800" dirty="0">
              <a:solidFill>
                <a:schemeClr val="bg2"/>
              </a:solidFill>
              <a:effectLst/>
            </a:endParaRPr>
          </a:p>
          <a:p>
            <a:pPr marL="514350" indent="-514350" algn="l">
              <a:buAutoNum type="arabicPeriod"/>
            </a:pPr>
            <a:endParaRPr lang="sv-SE" sz="2800" dirty="0" smtClean="0">
              <a:solidFill>
                <a:schemeClr val="bg2"/>
              </a:solidFill>
              <a:effectLst/>
            </a:endParaRPr>
          </a:p>
          <a:p>
            <a:pPr marL="514350" indent="-514350" algn="l">
              <a:buAutoNum type="arabicPeriod"/>
            </a:pPr>
            <a:endParaRPr lang="sv-SE" sz="2800" dirty="0" smtClean="0">
              <a:solidFill>
                <a:schemeClr val="bg2"/>
              </a:solidFill>
              <a:effectLst/>
            </a:endParaRPr>
          </a:p>
          <a:p>
            <a:pPr marL="514350" indent="-514350" algn="l">
              <a:buAutoNum type="arabicPeriod"/>
            </a:pPr>
            <a:endParaRPr lang="sv-SE" sz="2800" dirty="0">
              <a:solidFill>
                <a:schemeClr val="bg2"/>
              </a:solidFill>
              <a:effectLst/>
              <a:latin typeface="+mn-lt"/>
              <a:ea typeface="+mn-ea"/>
              <a:cs typeface="+mn-cs"/>
            </a:endParaRPr>
          </a:p>
          <a:p>
            <a:pPr>
              <a:lnSpc>
                <a:spcPct val="80000"/>
              </a:lnSpc>
            </a:pPr>
            <a:endParaRPr lang="sv-SE" dirty="0"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1495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576" y="260648"/>
            <a:ext cx="7772400" cy="431899"/>
          </a:xfrm>
        </p:spPr>
        <p:txBody>
          <a:bodyPr/>
          <a:lstStyle/>
          <a:p>
            <a:r>
              <a:rPr lang="sv-SE" sz="4000" dirty="0" smtClean="0">
                <a:solidFill>
                  <a:srgbClr val="000066"/>
                </a:solidFill>
                <a:effectLst/>
                <a:latin typeface="Tahoma" pitchFamily="34" charset="0"/>
              </a:rPr>
              <a:t/>
            </a:r>
            <a:br>
              <a:rPr lang="sv-SE" sz="4000" dirty="0" smtClean="0">
                <a:solidFill>
                  <a:srgbClr val="000066"/>
                </a:solidFill>
                <a:effectLst/>
                <a:latin typeface="Tahoma" pitchFamily="34" charset="0"/>
              </a:rPr>
            </a:br>
            <a:r>
              <a:rPr lang="sv-SE" sz="4000" dirty="0" smtClean="0">
                <a:solidFill>
                  <a:srgbClr val="000066"/>
                </a:solidFill>
                <a:effectLst/>
                <a:latin typeface="Tahoma" pitchFamily="34" charset="0"/>
              </a:rPr>
              <a:t>  </a:t>
            </a:r>
            <a:r>
              <a:rPr lang="sv-SE" sz="4000" dirty="0" err="1" smtClean="0">
                <a:solidFill>
                  <a:srgbClr val="000066"/>
                </a:solidFill>
                <a:effectLst/>
                <a:latin typeface="Tahoma" pitchFamily="34" charset="0"/>
              </a:rPr>
              <a:t>Some</a:t>
            </a:r>
            <a:r>
              <a:rPr lang="sv-SE" sz="4000" dirty="0" smtClean="0">
                <a:solidFill>
                  <a:srgbClr val="000066"/>
                </a:solidFill>
                <a:effectLst/>
                <a:latin typeface="Tahoma" pitchFamily="34" charset="0"/>
              </a:rPr>
              <a:t> potential </a:t>
            </a:r>
            <a:r>
              <a:rPr lang="sv-SE" sz="4000" dirty="0" err="1" smtClean="0">
                <a:solidFill>
                  <a:srgbClr val="000066"/>
                </a:solidFill>
                <a:effectLst/>
                <a:latin typeface="Tahoma" pitchFamily="34" charset="0"/>
              </a:rPr>
              <a:t>measures</a:t>
            </a:r>
            <a:r>
              <a:rPr lang="sv-SE" sz="4000" dirty="0">
                <a:solidFill>
                  <a:srgbClr val="000066"/>
                </a:solidFill>
                <a:effectLst/>
                <a:latin typeface="Tahoma" pitchFamily="34" charset="0"/>
              </a:rPr>
              <a:t>: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528" y="1340768"/>
            <a:ext cx="8640960" cy="4321175"/>
          </a:xfrm>
        </p:spPr>
        <p:txBody>
          <a:bodyPr/>
          <a:lstStyle/>
          <a:p>
            <a:pPr algn="l"/>
            <a:r>
              <a:rPr lang="sv-SE" sz="2800" dirty="0" smtClean="0">
                <a:solidFill>
                  <a:schemeClr val="bg2"/>
                </a:solidFill>
                <a:effectLst/>
              </a:rPr>
              <a:t>	- </a:t>
            </a:r>
            <a:r>
              <a:rPr lang="sv-SE" sz="2500" dirty="0" err="1" smtClean="0">
                <a:solidFill>
                  <a:schemeClr val="bg2"/>
                </a:solidFill>
                <a:effectLst/>
              </a:rPr>
              <a:t>Distance</a:t>
            </a:r>
            <a:r>
              <a:rPr lang="sv-SE" sz="2500" dirty="0" smtClean="0">
                <a:solidFill>
                  <a:schemeClr val="bg2"/>
                </a:solidFill>
                <a:effectLst/>
              </a:rPr>
              <a:t> </a:t>
            </a:r>
            <a:r>
              <a:rPr lang="sv-SE" sz="2500" dirty="0" err="1">
                <a:solidFill>
                  <a:schemeClr val="bg2"/>
                </a:solidFill>
                <a:effectLst/>
              </a:rPr>
              <a:t>learning</a:t>
            </a:r>
            <a:r>
              <a:rPr lang="sv-SE" sz="2500" dirty="0">
                <a:solidFill>
                  <a:schemeClr val="bg2"/>
                </a:solidFill>
                <a:effectLst/>
              </a:rPr>
              <a:t> </a:t>
            </a:r>
            <a:r>
              <a:rPr lang="sv-SE" sz="2500" dirty="0" err="1">
                <a:solidFill>
                  <a:schemeClr val="bg2"/>
                </a:solidFill>
                <a:effectLst/>
              </a:rPr>
              <a:t>programme</a:t>
            </a:r>
            <a:r>
              <a:rPr lang="sv-SE" sz="2500" dirty="0">
                <a:solidFill>
                  <a:schemeClr val="bg2"/>
                </a:solidFill>
                <a:effectLst/>
              </a:rPr>
              <a:t> (</a:t>
            </a:r>
            <a:r>
              <a:rPr lang="sv-SE" sz="2500" dirty="0" err="1">
                <a:solidFill>
                  <a:schemeClr val="bg2"/>
                </a:solidFill>
                <a:effectLst/>
              </a:rPr>
              <a:t>since</a:t>
            </a:r>
            <a:r>
              <a:rPr lang="sv-SE" sz="2500" dirty="0">
                <a:solidFill>
                  <a:schemeClr val="bg2"/>
                </a:solidFill>
                <a:effectLst/>
              </a:rPr>
              <a:t> 2002)</a:t>
            </a:r>
          </a:p>
          <a:p>
            <a:pPr algn="l"/>
            <a:r>
              <a:rPr lang="sv-SE" sz="2500" dirty="0">
                <a:solidFill>
                  <a:schemeClr val="bg2"/>
                </a:solidFill>
                <a:effectLst/>
              </a:rPr>
              <a:t>	</a:t>
            </a:r>
            <a:r>
              <a:rPr lang="sv-SE" sz="2500" dirty="0" smtClean="0">
                <a:solidFill>
                  <a:schemeClr val="bg2"/>
                </a:solidFill>
                <a:effectLst/>
              </a:rPr>
              <a:t>- Mobile </a:t>
            </a:r>
            <a:r>
              <a:rPr lang="sv-SE" sz="2500" dirty="0" err="1">
                <a:solidFill>
                  <a:schemeClr val="bg2"/>
                </a:solidFill>
                <a:effectLst/>
              </a:rPr>
              <a:t>police</a:t>
            </a:r>
            <a:r>
              <a:rPr lang="sv-SE" sz="2500" dirty="0">
                <a:solidFill>
                  <a:schemeClr val="bg2"/>
                </a:solidFill>
                <a:effectLst/>
              </a:rPr>
              <a:t> stations (</a:t>
            </a:r>
            <a:r>
              <a:rPr lang="sv-SE" sz="2500" dirty="0" err="1">
                <a:solidFill>
                  <a:schemeClr val="bg2"/>
                </a:solidFill>
                <a:effectLst/>
              </a:rPr>
              <a:t>since</a:t>
            </a:r>
            <a:r>
              <a:rPr lang="sv-SE" sz="2500" dirty="0">
                <a:solidFill>
                  <a:schemeClr val="bg2"/>
                </a:solidFill>
                <a:effectLst/>
              </a:rPr>
              <a:t> 2005)</a:t>
            </a:r>
          </a:p>
          <a:p>
            <a:pPr algn="l"/>
            <a:r>
              <a:rPr lang="sv-SE" sz="2500" dirty="0">
                <a:solidFill>
                  <a:schemeClr val="bg2"/>
                </a:solidFill>
                <a:effectLst/>
              </a:rPr>
              <a:t>	</a:t>
            </a:r>
            <a:r>
              <a:rPr lang="sv-SE" sz="2500" dirty="0" smtClean="0">
                <a:solidFill>
                  <a:schemeClr val="bg2"/>
                </a:solidFill>
                <a:effectLst/>
              </a:rPr>
              <a:t>- Special </a:t>
            </a:r>
            <a:r>
              <a:rPr lang="sv-SE" sz="2500" dirty="0">
                <a:solidFill>
                  <a:schemeClr val="bg2"/>
                </a:solidFill>
                <a:effectLst/>
              </a:rPr>
              <a:t>task force (</a:t>
            </a:r>
            <a:r>
              <a:rPr lang="sv-SE" sz="2500" dirty="0" err="1">
                <a:solidFill>
                  <a:schemeClr val="bg2"/>
                </a:solidFill>
                <a:effectLst/>
              </a:rPr>
              <a:t>since</a:t>
            </a:r>
            <a:r>
              <a:rPr lang="sv-SE" sz="2500" dirty="0">
                <a:solidFill>
                  <a:schemeClr val="bg2"/>
                </a:solidFill>
                <a:effectLst/>
              </a:rPr>
              <a:t> 2011)</a:t>
            </a:r>
          </a:p>
          <a:p>
            <a:pPr algn="l"/>
            <a:r>
              <a:rPr lang="sv-SE" sz="2500" dirty="0">
                <a:solidFill>
                  <a:schemeClr val="bg2"/>
                </a:solidFill>
                <a:effectLst/>
              </a:rPr>
              <a:t>	</a:t>
            </a:r>
            <a:endParaRPr lang="sv-SE" sz="2500" dirty="0" smtClean="0">
              <a:solidFill>
                <a:schemeClr val="bg2"/>
              </a:solidFill>
              <a:effectLst/>
            </a:endParaRPr>
          </a:p>
          <a:p>
            <a:pPr algn="l"/>
            <a:r>
              <a:rPr lang="sv-SE" sz="2500" dirty="0">
                <a:solidFill>
                  <a:schemeClr val="bg2"/>
                </a:solidFill>
                <a:effectLst/>
              </a:rPr>
              <a:t>	</a:t>
            </a:r>
            <a:r>
              <a:rPr lang="sv-SE" sz="2500" dirty="0" smtClean="0">
                <a:solidFill>
                  <a:schemeClr val="bg2"/>
                </a:solidFill>
                <a:effectLst/>
              </a:rPr>
              <a:t>- </a:t>
            </a:r>
            <a:r>
              <a:rPr lang="sv-SE" sz="2500" dirty="0" err="1" smtClean="0">
                <a:solidFill>
                  <a:schemeClr val="bg2"/>
                </a:solidFill>
                <a:effectLst/>
              </a:rPr>
              <a:t>Economic</a:t>
            </a:r>
            <a:r>
              <a:rPr lang="sv-SE" sz="2500" dirty="0" smtClean="0">
                <a:solidFill>
                  <a:schemeClr val="bg2"/>
                </a:solidFill>
                <a:effectLst/>
              </a:rPr>
              <a:t> </a:t>
            </a:r>
            <a:r>
              <a:rPr lang="sv-SE" sz="2500" dirty="0" err="1">
                <a:solidFill>
                  <a:schemeClr val="bg2"/>
                </a:solidFill>
                <a:effectLst/>
              </a:rPr>
              <a:t>compensation</a:t>
            </a:r>
            <a:r>
              <a:rPr lang="sv-SE" sz="2500" dirty="0">
                <a:solidFill>
                  <a:schemeClr val="bg2"/>
                </a:solidFill>
                <a:effectLst/>
              </a:rPr>
              <a:t> (has </a:t>
            </a:r>
            <a:r>
              <a:rPr lang="sv-SE" sz="2500" dirty="0" err="1">
                <a:solidFill>
                  <a:schemeClr val="bg2"/>
                </a:solidFill>
                <a:effectLst/>
              </a:rPr>
              <a:t>been</a:t>
            </a:r>
            <a:r>
              <a:rPr lang="sv-SE" sz="2500" dirty="0">
                <a:solidFill>
                  <a:schemeClr val="bg2"/>
                </a:solidFill>
                <a:effectLst/>
              </a:rPr>
              <a:t> </a:t>
            </a:r>
            <a:r>
              <a:rPr lang="sv-SE" sz="2500" dirty="0" err="1">
                <a:solidFill>
                  <a:schemeClr val="bg2"/>
                </a:solidFill>
                <a:effectLst/>
              </a:rPr>
              <a:t>tried</a:t>
            </a:r>
            <a:r>
              <a:rPr lang="sv-SE" sz="2500" dirty="0">
                <a:solidFill>
                  <a:schemeClr val="bg2"/>
                </a:solidFill>
                <a:effectLst/>
              </a:rPr>
              <a:t> in </a:t>
            </a:r>
            <a:r>
              <a:rPr lang="sv-SE" sz="2500" dirty="0" err="1" smtClean="0">
                <a:solidFill>
                  <a:schemeClr val="bg2"/>
                </a:solidFill>
                <a:effectLst/>
              </a:rPr>
              <a:t>Norway</a:t>
            </a:r>
            <a:r>
              <a:rPr lang="sv-SE" sz="2500" dirty="0">
                <a:solidFill>
                  <a:schemeClr val="bg2"/>
                </a:solidFill>
                <a:effectLst/>
              </a:rPr>
              <a:t>)</a:t>
            </a:r>
          </a:p>
          <a:p>
            <a:pPr algn="l"/>
            <a:r>
              <a:rPr lang="sv-SE" sz="2500" dirty="0">
                <a:solidFill>
                  <a:schemeClr val="bg2"/>
                </a:solidFill>
                <a:effectLst/>
              </a:rPr>
              <a:t>	</a:t>
            </a:r>
            <a:r>
              <a:rPr lang="sv-SE" sz="2500" dirty="0" smtClean="0">
                <a:solidFill>
                  <a:schemeClr val="bg2"/>
                </a:solidFill>
                <a:effectLst/>
              </a:rPr>
              <a:t>- Private </a:t>
            </a:r>
            <a:r>
              <a:rPr lang="sv-SE" sz="2500" dirty="0" err="1">
                <a:solidFill>
                  <a:schemeClr val="bg2"/>
                </a:solidFill>
                <a:effectLst/>
              </a:rPr>
              <a:t>policing</a:t>
            </a:r>
            <a:r>
              <a:rPr lang="sv-SE" sz="2500" dirty="0">
                <a:solidFill>
                  <a:schemeClr val="bg2"/>
                </a:solidFill>
                <a:effectLst/>
              </a:rPr>
              <a:t> (</a:t>
            </a:r>
            <a:r>
              <a:rPr lang="sv-SE" sz="2500" dirty="0" err="1">
                <a:solidFill>
                  <a:schemeClr val="bg2"/>
                </a:solidFill>
                <a:effectLst/>
              </a:rPr>
              <a:t>security</a:t>
            </a:r>
            <a:r>
              <a:rPr lang="sv-SE" sz="2500" dirty="0">
                <a:solidFill>
                  <a:schemeClr val="bg2"/>
                </a:solidFill>
                <a:effectLst/>
              </a:rPr>
              <a:t> </a:t>
            </a:r>
            <a:r>
              <a:rPr lang="sv-SE" sz="2500" dirty="0" err="1" smtClean="0">
                <a:solidFill>
                  <a:schemeClr val="bg2"/>
                </a:solidFill>
                <a:effectLst/>
              </a:rPr>
              <a:t>guards</a:t>
            </a:r>
            <a:r>
              <a:rPr lang="sv-SE" sz="2500" dirty="0" smtClean="0">
                <a:solidFill>
                  <a:schemeClr val="bg2"/>
                </a:solidFill>
                <a:effectLst/>
              </a:rPr>
              <a:t>) </a:t>
            </a:r>
            <a:endParaRPr lang="sv-SE" sz="2500" dirty="0">
              <a:solidFill>
                <a:schemeClr val="bg2"/>
              </a:solidFill>
              <a:effectLst/>
            </a:endParaRPr>
          </a:p>
          <a:p>
            <a:pPr algn="l"/>
            <a:r>
              <a:rPr lang="sv-SE" sz="2500" dirty="0">
                <a:solidFill>
                  <a:schemeClr val="bg2"/>
                </a:solidFill>
                <a:effectLst/>
              </a:rPr>
              <a:t>	</a:t>
            </a:r>
            <a:endParaRPr lang="sv-SE" sz="2500" dirty="0" smtClean="0">
              <a:solidFill>
                <a:schemeClr val="bg2"/>
              </a:solidFill>
              <a:effectLst/>
            </a:endParaRPr>
          </a:p>
          <a:p>
            <a:r>
              <a:rPr lang="sv-SE" sz="2500" dirty="0">
                <a:solidFill>
                  <a:schemeClr val="bg2"/>
                </a:solidFill>
                <a:effectLst/>
              </a:rPr>
              <a:t>	</a:t>
            </a:r>
            <a:r>
              <a:rPr lang="sv-SE" sz="2800" dirty="0" err="1" smtClean="0">
                <a:solidFill>
                  <a:schemeClr val="bg2"/>
                </a:solidFill>
                <a:effectLst/>
              </a:rPr>
              <a:t>Renewed</a:t>
            </a:r>
            <a:r>
              <a:rPr lang="sv-SE" sz="2800" dirty="0" smtClean="0">
                <a:solidFill>
                  <a:schemeClr val="bg2"/>
                </a:solidFill>
                <a:effectLst/>
              </a:rPr>
              <a:t> </a:t>
            </a:r>
            <a:r>
              <a:rPr lang="sv-SE" sz="2800" dirty="0" err="1" smtClean="0">
                <a:solidFill>
                  <a:schemeClr val="bg2"/>
                </a:solidFill>
                <a:effectLst/>
              </a:rPr>
              <a:t>police-community</a:t>
            </a:r>
            <a:r>
              <a:rPr lang="sv-SE" sz="2800" dirty="0" smtClean="0">
                <a:solidFill>
                  <a:schemeClr val="bg2"/>
                </a:solidFill>
                <a:effectLst/>
              </a:rPr>
              <a:t> </a:t>
            </a:r>
            <a:r>
              <a:rPr lang="sv-SE" sz="2800" dirty="0" err="1">
                <a:solidFill>
                  <a:schemeClr val="bg2"/>
                </a:solidFill>
                <a:effectLst/>
              </a:rPr>
              <a:t>cooperation</a:t>
            </a:r>
            <a:r>
              <a:rPr lang="sv-SE" sz="2800" dirty="0">
                <a:solidFill>
                  <a:schemeClr val="bg2"/>
                </a:solidFill>
                <a:effectLst/>
              </a:rPr>
              <a:t> </a:t>
            </a:r>
          </a:p>
          <a:p>
            <a:r>
              <a:rPr lang="sv-SE" sz="2800" dirty="0">
                <a:solidFill>
                  <a:schemeClr val="bg2"/>
                </a:solidFill>
                <a:effectLst/>
              </a:rPr>
              <a:t>	</a:t>
            </a:r>
            <a:r>
              <a:rPr lang="sv-SE" sz="2800" dirty="0" smtClean="0">
                <a:solidFill>
                  <a:schemeClr val="bg2"/>
                </a:solidFill>
                <a:effectLst/>
              </a:rPr>
              <a:t>(</a:t>
            </a:r>
            <a:r>
              <a:rPr lang="sv-SE" sz="2800" dirty="0">
                <a:solidFill>
                  <a:schemeClr val="bg2"/>
                </a:solidFill>
                <a:effectLst/>
              </a:rPr>
              <a:t>the 2015 </a:t>
            </a:r>
            <a:r>
              <a:rPr lang="sv-SE" sz="2800" dirty="0" err="1">
                <a:solidFill>
                  <a:schemeClr val="bg2"/>
                </a:solidFill>
                <a:effectLst/>
              </a:rPr>
              <a:t>police</a:t>
            </a:r>
            <a:r>
              <a:rPr lang="sv-SE" sz="2800" dirty="0">
                <a:solidFill>
                  <a:schemeClr val="bg2"/>
                </a:solidFill>
                <a:effectLst/>
              </a:rPr>
              <a:t> reform)</a:t>
            </a:r>
          </a:p>
          <a:p>
            <a:pPr algn="l"/>
            <a:endParaRPr lang="sv-SE" sz="2800" dirty="0" smtClean="0">
              <a:solidFill>
                <a:schemeClr val="bg2"/>
              </a:solidFill>
              <a:effectLst/>
            </a:endParaRPr>
          </a:p>
          <a:p>
            <a:pPr algn="l"/>
            <a:r>
              <a:rPr lang="sv-SE" sz="2800" dirty="0" smtClean="0">
                <a:solidFill>
                  <a:schemeClr val="bg2"/>
                </a:solidFill>
                <a:effectLst/>
              </a:rPr>
              <a:t> </a:t>
            </a:r>
          </a:p>
          <a:p>
            <a:pPr marL="514350" indent="-514350" algn="l">
              <a:buAutoNum type="arabicPeriod"/>
            </a:pPr>
            <a:endParaRPr lang="sv-SE" sz="2800" dirty="0">
              <a:solidFill>
                <a:schemeClr val="bg2"/>
              </a:solidFill>
              <a:effectLst/>
            </a:endParaRPr>
          </a:p>
          <a:p>
            <a:pPr marL="514350" indent="-514350" algn="l">
              <a:buAutoNum type="arabicPeriod"/>
            </a:pPr>
            <a:endParaRPr lang="sv-SE" sz="2800" dirty="0" smtClean="0">
              <a:solidFill>
                <a:schemeClr val="bg2"/>
              </a:solidFill>
              <a:effectLst/>
            </a:endParaRPr>
          </a:p>
          <a:p>
            <a:pPr marL="514350" indent="-514350" algn="l">
              <a:buAutoNum type="arabicPeriod"/>
            </a:pPr>
            <a:endParaRPr lang="sv-SE" sz="2800" dirty="0" smtClean="0">
              <a:solidFill>
                <a:schemeClr val="bg2"/>
              </a:solidFill>
              <a:effectLst/>
            </a:endParaRPr>
          </a:p>
          <a:p>
            <a:pPr marL="514350" indent="-514350" algn="l">
              <a:buAutoNum type="arabicPeriod"/>
            </a:pPr>
            <a:endParaRPr lang="sv-SE" sz="2800" dirty="0">
              <a:solidFill>
                <a:schemeClr val="bg2"/>
              </a:solidFill>
              <a:effectLst/>
              <a:latin typeface="+mn-lt"/>
              <a:ea typeface="+mn-ea"/>
              <a:cs typeface="+mn-cs"/>
            </a:endParaRPr>
          </a:p>
          <a:p>
            <a:pPr>
              <a:lnSpc>
                <a:spcPct val="80000"/>
              </a:lnSpc>
            </a:pPr>
            <a:endParaRPr lang="sv-SE" dirty="0"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2120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576" y="260648"/>
            <a:ext cx="7772400" cy="431899"/>
          </a:xfrm>
        </p:spPr>
        <p:txBody>
          <a:bodyPr/>
          <a:lstStyle/>
          <a:p>
            <a:r>
              <a:rPr lang="sv-SE" sz="4000" dirty="0" smtClean="0">
                <a:solidFill>
                  <a:srgbClr val="000066"/>
                </a:solidFill>
                <a:effectLst/>
                <a:latin typeface="Tahoma" pitchFamily="34" charset="0"/>
              </a:rPr>
              <a:t/>
            </a:r>
            <a:br>
              <a:rPr lang="sv-SE" sz="4000" dirty="0" smtClean="0">
                <a:solidFill>
                  <a:srgbClr val="000066"/>
                </a:solidFill>
                <a:effectLst/>
                <a:latin typeface="Tahoma" pitchFamily="34" charset="0"/>
              </a:rPr>
            </a:br>
            <a:r>
              <a:rPr lang="sv-SE" sz="4000" dirty="0" smtClean="0">
                <a:solidFill>
                  <a:srgbClr val="000066"/>
                </a:solidFill>
                <a:effectLst/>
                <a:latin typeface="Tahoma" pitchFamily="34" charset="0"/>
              </a:rPr>
              <a:t>Does it </a:t>
            </a:r>
            <a:r>
              <a:rPr lang="sv-SE" sz="4000" dirty="0" err="1" smtClean="0">
                <a:solidFill>
                  <a:srgbClr val="000066"/>
                </a:solidFill>
                <a:effectLst/>
                <a:latin typeface="Tahoma" pitchFamily="34" charset="0"/>
              </a:rPr>
              <a:t>matter</a:t>
            </a:r>
            <a:r>
              <a:rPr lang="sv-SE" sz="4000" dirty="0" smtClean="0">
                <a:solidFill>
                  <a:srgbClr val="000066"/>
                </a:solidFill>
                <a:effectLst/>
                <a:latin typeface="Tahoma" pitchFamily="34" charset="0"/>
              </a:rPr>
              <a:t>?</a:t>
            </a:r>
            <a:endParaRPr lang="sv-SE" sz="4000" dirty="0">
              <a:solidFill>
                <a:srgbClr val="000066"/>
              </a:solidFill>
              <a:effectLst/>
              <a:latin typeface="Tahoma" pitchFamily="34" charset="0"/>
            </a:endParaRP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7544" y="1340768"/>
            <a:ext cx="8294687" cy="4321175"/>
          </a:xfrm>
        </p:spPr>
        <p:txBody>
          <a:bodyPr/>
          <a:lstStyle/>
          <a:p>
            <a:pPr algn="l"/>
            <a:endParaRPr lang="sv-SE" sz="2800" dirty="0" smtClean="0">
              <a:solidFill>
                <a:schemeClr val="bg2"/>
              </a:solidFill>
              <a:effectLst/>
            </a:endParaRPr>
          </a:p>
          <a:p>
            <a:pPr algn="l"/>
            <a:endParaRPr lang="sv-SE" sz="2800" dirty="0">
              <a:solidFill>
                <a:schemeClr val="bg2"/>
              </a:solidFill>
              <a:effectLst/>
            </a:endParaRPr>
          </a:p>
          <a:p>
            <a:pPr algn="l"/>
            <a:r>
              <a:rPr lang="sv-SE" sz="2800" dirty="0" smtClean="0">
                <a:solidFill>
                  <a:schemeClr val="bg2"/>
                </a:solidFill>
                <a:effectLst/>
              </a:rPr>
              <a:t> </a:t>
            </a:r>
          </a:p>
          <a:p>
            <a:pPr algn="l"/>
            <a:endParaRPr lang="sv-SE" sz="2800" dirty="0" smtClean="0">
              <a:solidFill>
                <a:schemeClr val="bg2"/>
              </a:solidFill>
              <a:effectLst/>
            </a:endParaRPr>
          </a:p>
          <a:p>
            <a:pPr algn="l"/>
            <a:r>
              <a:rPr lang="sv-SE" sz="2800" dirty="0" smtClean="0">
                <a:solidFill>
                  <a:schemeClr val="bg2"/>
                </a:solidFill>
                <a:effectLst/>
              </a:rPr>
              <a:t> </a:t>
            </a:r>
          </a:p>
          <a:p>
            <a:pPr marL="514350" indent="-514350" algn="l">
              <a:buAutoNum type="arabicPeriod"/>
            </a:pPr>
            <a:endParaRPr lang="sv-SE" sz="2800" dirty="0">
              <a:solidFill>
                <a:schemeClr val="bg2"/>
              </a:solidFill>
              <a:effectLst/>
            </a:endParaRPr>
          </a:p>
          <a:p>
            <a:pPr marL="514350" indent="-514350" algn="l">
              <a:buAutoNum type="arabicPeriod"/>
            </a:pPr>
            <a:endParaRPr lang="sv-SE" sz="2800" dirty="0" smtClean="0">
              <a:solidFill>
                <a:schemeClr val="bg2"/>
              </a:solidFill>
              <a:effectLst/>
            </a:endParaRPr>
          </a:p>
          <a:p>
            <a:pPr marL="514350" indent="-514350" algn="l">
              <a:buAutoNum type="arabicPeriod"/>
            </a:pPr>
            <a:endParaRPr lang="sv-SE" sz="2800" dirty="0" smtClean="0">
              <a:solidFill>
                <a:schemeClr val="bg2"/>
              </a:solidFill>
              <a:effectLst/>
            </a:endParaRPr>
          </a:p>
          <a:p>
            <a:pPr marL="514350" indent="-514350" algn="l">
              <a:buAutoNum type="arabicPeriod"/>
            </a:pPr>
            <a:endParaRPr lang="sv-SE" sz="2800" dirty="0">
              <a:solidFill>
                <a:schemeClr val="bg2"/>
              </a:solidFill>
              <a:effectLst/>
              <a:latin typeface="+mn-lt"/>
              <a:ea typeface="+mn-ea"/>
              <a:cs typeface="+mn-cs"/>
            </a:endParaRPr>
          </a:p>
          <a:p>
            <a:pPr>
              <a:lnSpc>
                <a:spcPct val="80000"/>
              </a:lnSpc>
            </a:pPr>
            <a:endParaRPr lang="sv-SE" dirty="0"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8798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576" y="260648"/>
            <a:ext cx="7772400" cy="431899"/>
          </a:xfrm>
        </p:spPr>
        <p:txBody>
          <a:bodyPr/>
          <a:lstStyle/>
          <a:p>
            <a:r>
              <a:rPr lang="sv-SE" sz="4000" dirty="0" smtClean="0">
                <a:solidFill>
                  <a:srgbClr val="000066"/>
                </a:solidFill>
                <a:effectLst/>
                <a:latin typeface="Tahoma" pitchFamily="34" charset="0"/>
              </a:rPr>
              <a:t/>
            </a:r>
            <a:br>
              <a:rPr lang="sv-SE" sz="4000" dirty="0" smtClean="0">
                <a:solidFill>
                  <a:srgbClr val="000066"/>
                </a:solidFill>
                <a:effectLst/>
                <a:latin typeface="Tahoma" pitchFamily="34" charset="0"/>
              </a:rPr>
            </a:br>
            <a:r>
              <a:rPr lang="sv-SE" sz="4000" dirty="0" smtClean="0">
                <a:solidFill>
                  <a:srgbClr val="000066"/>
                </a:solidFill>
                <a:effectLst/>
                <a:latin typeface="Tahoma" pitchFamily="34" charset="0"/>
              </a:rPr>
              <a:t> Police-</a:t>
            </a:r>
            <a:r>
              <a:rPr lang="sv-SE" sz="4000" dirty="0" err="1" smtClean="0">
                <a:solidFill>
                  <a:srgbClr val="000066"/>
                </a:solidFill>
                <a:effectLst/>
                <a:latin typeface="Tahoma" pitchFamily="34" charset="0"/>
              </a:rPr>
              <a:t>recorded</a:t>
            </a:r>
            <a:r>
              <a:rPr lang="sv-SE" sz="4000" dirty="0" smtClean="0">
                <a:solidFill>
                  <a:srgbClr val="000066"/>
                </a:solidFill>
                <a:effectLst/>
                <a:latin typeface="Tahoma" pitchFamily="34" charset="0"/>
              </a:rPr>
              <a:t> </a:t>
            </a:r>
            <a:r>
              <a:rPr lang="sv-SE" sz="4000" dirty="0" err="1" smtClean="0">
                <a:solidFill>
                  <a:srgbClr val="000066"/>
                </a:solidFill>
                <a:effectLst/>
                <a:latin typeface="Tahoma" pitchFamily="34" charset="0"/>
              </a:rPr>
              <a:t>violent</a:t>
            </a:r>
            <a:r>
              <a:rPr lang="sv-SE" sz="4000" dirty="0" smtClean="0">
                <a:solidFill>
                  <a:srgbClr val="000066"/>
                </a:solidFill>
                <a:effectLst/>
                <a:latin typeface="Tahoma" pitchFamily="34" charset="0"/>
              </a:rPr>
              <a:t> </a:t>
            </a:r>
            <a:r>
              <a:rPr lang="sv-SE" sz="4000" dirty="0" err="1" smtClean="0">
                <a:solidFill>
                  <a:srgbClr val="000066"/>
                </a:solidFill>
                <a:effectLst/>
                <a:latin typeface="Tahoma" pitchFamily="34" charset="0"/>
              </a:rPr>
              <a:t>crimes</a:t>
            </a:r>
            <a:r>
              <a:rPr lang="sv-SE" sz="2200" dirty="0" smtClean="0">
                <a:solidFill>
                  <a:srgbClr val="000066"/>
                </a:solidFill>
                <a:effectLst/>
                <a:latin typeface="Tahoma" pitchFamily="34" charset="0"/>
              </a:rPr>
              <a:t/>
            </a:r>
            <a:br>
              <a:rPr lang="sv-SE" sz="2200" dirty="0" smtClean="0">
                <a:solidFill>
                  <a:srgbClr val="000066"/>
                </a:solidFill>
                <a:effectLst/>
                <a:latin typeface="Tahoma" pitchFamily="34" charset="0"/>
              </a:rPr>
            </a:br>
            <a:endParaRPr lang="sv-SE" sz="4000" dirty="0">
              <a:solidFill>
                <a:srgbClr val="000066"/>
              </a:solidFill>
              <a:effectLst/>
              <a:latin typeface="Tahoma" pitchFamily="34" charset="0"/>
            </a:endParaRP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7544" y="1340768"/>
            <a:ext cx="8294687" cy="4321175"/>
          </a:xfrm>
        </p:spPr>
        <p:txBody>
          <a:bodyPr/>
          <a:lstStyle/>
          <a:p>
            <a:pPr algn="l"/>
            <a:endParaRPr lang="sv-SE" sz="2800" dirty="0" smtClean="0">
              <a:solidFill>
                <a:schemeClr val="bg2"/>
              </a:solidFill>
              <a:effectLst/>
            </a:endParaRPr>
          </a:p>
          <a:p>
            <a:pPr algn="l"/>
            <a:endParaRPr lang="sv-SE" sz="2800" dirty="0">
              <a:solidFill>
                <a:schemeClr val="bg2"/>
              </a:solidFill>
              <a:effectLst/>
            </a:endParaRPr>
          </a:p>
          <a:p>
            <a:pPr algn="l"/>
            <a:r>
              <a:rPr lang="sv-SE" sz="2800" dirty="0" smtClean="0">
                <a:solidFill>
                  <a:schemeClr val="bg2"/>
                </a:solidFill>
                <a:effectLst/>
              </a:rPr>
              <a:t> </a:t>
            </a:r>
          </a:p>
          <a:p>
            <a:pPr algn="l"/>
            <a:endParaRPr lang="sv-SE" sz="2800" dirty="0" smtClean="0">
              <a:solidFill>
                <a:schemeClr val="bg2"/>
              </a:solidFill>
              <a:effectLst/>
            </a:endParaRPr>
          </a:p>
          <a:p>
            <a:pPr algn="l"/>
            <a:r>
              <a:rPr lang="sv-SE" sz="2800" dirty="0" smtClean="0">
                <a:solidFill>
                  <a:schemeClr val="bg2"/>
                </a:solidFill>
                <a:effectLst/>
              </a:rPr>
              <a:t> </a:t>
            </a:r>
          </a:p>
          <a:p>
            <a:pPr marL="514350" indent="-514350" algn="l">
              <a:buAutoNum type="arabicPeriod"/>
            </a:pPr>
            <a:endParaRPr lang="sv-SE" sz="2800" dirty="0">
              <a:solidFill>
                <a:schemeClr val="bg2"/>
              </a:solidFill>
              <a:effectLst/>
            </a:endParaRPr>
          </a:p>
          <a:p>
            <a:pPr marL="514350" indent="-514350" algn="l">
              <a:buAutoNum type="arabicPeriod"/>
            </a:pPr>
            <a:endParaRPr lang="sv-SE" sz="2800" dirty="0" smtClean="0">
              <a:solidFill>
                <a:schemeClr val="bg2"/>
              </a:solidFill>
              <a:effectLst/>
            </a:endParaRPr>
          </a:p>
          <a:p>
            <a:pPr marL="514350" indent="-514350" algn="l">
              <a:buAutoNum type="arabicPeriod"/>
            </a:pPr>
            <a:endParaRPr lang="sv-SE" sz="2800" dirty="0" smtClean="0">
              <a:solidFill>
                <a:schemeClr val="bg2"/>
              </a:solidFill>
              <a:effectLst/>
            </a:endParaRPr>
          </a:p>
          <a:p>
            <a:pPr marL="514350" indent="-514350" algn="l">
              <a:buAutoNum type="arabicPeriod"/>
            </a:pPr>
            <a:endParaRPr lang="sv-SE" sz="2800" dirty="0">
              <a:solidFill>
                <a:schemeClr val="bg2"/>
              </a:solidFill>
              <a:effectLst/>
              <a:latin typeface="+mn-lt"/>
              <a:ea typeface="+mn-ea"/>
              <a:cs typeface="+mn-cs"/>
            </a:endParaRPr>
          </a:p>
          <a:p>
            <a:pPr>
              <a:lnSpc>
                <a:spcPct val="80000"/>
              </a:lnSpc>
            </a:pPr>
            <a:endParaRPr lang="sv-SE" dirty="0">
              <a:effectLst/>
              <a:latin typeface="Arial" charset="0"/>
            </a:endParaRPr>
          </a:p>
        </p:txBody>
      </p:sp>
      <p:pic>
        <p:nvPicPr>
          <p:cNvPr id="138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08720"/>
            <a:ext cx="8496944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6009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8314" y="404665"/>
            <a:ext cx="8142287" cy="5545286"/>
          </a:xfrm>
        </p:spPr>
        <p:txBody>
          <a:bodyPr/>
          <a:lstStyle/>
          <a:p>
            <a:pPr algn="l">
              <a:lnSpc>
                <a:spcPct val="80000"/>
              </a:lnSpc>
            </a:pPr>
            <a:r>
              <a:rPr lang="sv-SE" sz="2600" dirty="0" smtClean="0">
                <a:solidFill>
                  <a:schemeClr val="bg2"/>
                </a:solidFill>
                <a:effectLst/>
                <a:latin typeface="Arial" charset="0"/>
              </a:rPr>
              <a:t> </a:t>
            </a:r>
            <a:endParaRPr lang="sv-SE" sz="2600" dirty="0">
              <a:solidFill>
                <a:schemeClr val="bg2"/>
              </a:solidFill>
              <a:effectLst/>
              <a:latin typeface="Arial" charset="0"/>
            </a:endParaRPr>
          </a:p>
          <a:p>
            <a:pPr algn="l">
              <a:lnSpc>
                <a:spcPct val="80000"/>
              </a:lnSpc>
            </a:pPr>
            <a:endParaRPr lang="sv-SE" sz="2600" dirty="0">
              <a:solidFill>
                <a:schemeClr val="bg2"/>
              </a:solidFill>
              <a:effectLst/>
              <a:latin typeface="Arial" charset="0"/>
            </a:endParaRPr>
          </a:p>
          <a:p>
            <a:pPr>
              <a:lnSpc>
                <a:spcPct val="80000"/>
              </a:lnSpc>
            </a:pPr>
            <a:endParaRPr lang="sv-SE" dirty="0">
              <a:effectLst/>
              <a:latin typeface="Arial" charset="0"/>
            </a:endParaRPr>
          </a:p>
        </p:txBody>
      </p:sp>
      <p:sp>
        <p:nvSpPr>
          <p:cNvPr id="3" name="Rektangel 2"/>
          <p:cNvSpPr/>
          <p:nvPr/>
        </p:nvSpPr>
        <p:spPr>
          <a:xfrm>
            <a:off x="8876" y="230833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Average change in residential burglary between 2007/08 and 2012/13 in five categories of municipalities</a:t>
            </a:r>
            <a:endParaRPr lang="sv-SE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6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09" y="1124744"/>
            <a:ext cx="8782737" cy="5468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4696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576" y="260648"/>
            <a:ext cx="7772400" cy="431899"/>
          </a:xfrm>
        </p:spPr>
        <p:txBody>
          <a:bodyPr/>
          <a:lstStyle/>
          <a:p>
            <a:r>
              <a:rPr lang="sv-SE" sz="4000" dirty="0" smtClean="0">
                <a:solidFill>
                  <a:srgbClr val="000066"/>
                </a:solidFill>
                <a:effectLst/>
                <a:latin typeface="Tahoma" pitchFamily="34" charset="0"/>
              </a:rPr>
              <a:t/>
            </a:r>
            <a:br>
              <a:rPr lang="sv-SE" sz="4000" dirty="0" smtClean="0">
                <a:solidFill>
                  <a:srgbClr val="000066"/>
                </a:solidFill>
                <a:effectLst/>
                <a:latin typeface="Tahoma" pitchFamily="34" charset="0"/>
              </a:rPr>
            </a:br>
            <a:r>
              <a:rPr lang="sv-SE" sz="4000" dirty="0" smtClean="0">
                <a:solidFill>
                  <a:srgbClr val="000066"/>
                </a:solidFill>
                <a:effectLst/>
                <a:latin typeface="Tahoma" pitchFamily="34" charset="0"/>
              </a:rPr>
              <a:t>It </a:t>
            </a:r>
            <a:r>
              <a:rPr lang="sv-SE" sz="4000" dirty="0" err="1" smtClean="0">
                <a:solidFill>
                  <a:srgbClr val="000066"/>
                </a:solidFill>
                <a:effectLst/>
                <a:latin typeface="Tahoma" pitchFamily="34" charset="0"/>
              </a:rPr>
              <a:t>does</a:t>
            </a:r>
            <a:r>
              <a:rPr lang="sv-SE" sz="4000" dirty="0" smtClean="0">
                <a:solidFill>
                  <a:srgbClr val="000066"/>
                </a:solidFill>
                <a:effectLst/>
                <a:latin typeface="Tahoma" pitchFamily="34" charset="0"/>
              </a:rPr>
              <a:t> </a:t>
            </a:r>
            <a:r>
              <a:rPr lang="sv-SE" sz="4000" dirty="0" err="1" smtClean="0">
                <a:solidFill>
                  <a:srgbClr val="000066"/>
                </a:solidFill>
                <a:effectLst/>
                <a:latin typeface="Tahoma" pitchFamily="34" charset="0"/>
              </a:rPr>
              <a:t>matter</a:t>
            </a:r>
            <a:r>
              <a:rPr lang="sv-SE" sz="4000" dirty="0">
                <a:solidFill>
                  <a:srgbClr val="000066"/>
                </a:solidFill>
                <a:effectLst/>
                <a:latin typeface="Tahoma" pitchFamily="34" charset="0"/>
              </a:rPr>
              <a:t>!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7544" y="1340768"/>
            <a:ext cx="8294687" cy="4321175"/>
          </a:xfrm>
        </p:spPr>
        <p:txBody>
          <a:bodyPr/>
          <a:lstStyle/>
          <a:p>
            <a:pPr algn="l"/>
            <a:r>
              <a:rPr lang="sv-SE" sz="2800" dirty="0" err="1" smtClean="0">
                <a:solidFill>
                  <a:schemeClr val="bg2"/>
                </a:solidFill>
                <a:effectLst/>
              </a:rPr>
              <a:t>There</a:t>
            </a:r>
            <a:r>
              <a:rPr lang="sv-SE" sz="2800" dirty="0" smtClean="0">
                <a:solidFill>
                  <a:schemeClr val="bg2"/>
                </a:solidFill>
                <a:effectLst/>
              </a:rPr>
              <a:t> is a negative </a:t>
            </a:r>
            <a:r>
              <a:rPr lang="sv-SE" sz="2800" dirty="0" err="1">
                <a:solidFill>
                  <a:schemeClr val="bg2"/>
                </a:solidFill>
                <a:effectLst/>
              </a:rPr>
              <a:t>m</a:t>
            </a:r>
            <a:r>
              <a:rPr lang="sv-SE" sz="2800" dirty="0" err="1" smtClean="0">
                <a:solidFill>
                  <a:schemeClr val="bg2"/>
                </a:solidFill>
                <a:effectLst/>
              </a:rPr>
              <a:t>essage</a:t>
            </a:r>
            <a:r>
              <a:rPr lang="sv-SE" sz="2800" dirty="0" smtClean="0">
                <a:solidFill>
                  <a:schemeClr val="bg2"/>
                </a:solidFill>
                <a:effectLst/>
              </a:rPr>
              <a:t> or ”signal” </a:t>
            </a:r>
            <a:r>
              <a:rPr lang="sv-SE" sz="2800" dirty="0" err="1" smtClean="0">
                <a:solidFill>
                  <a:schemeClr val="bg2"/>
                </a:solidFill>
                <a:effectLst/>
              </a:rPr>
              <a:t>towards</a:t>
            </a:r>
            <a:r>
              <a:rPr lang="sv-SE" sz="2800" dirty="0" smtClean="0">
                <a:solidFill>
                  <a:schemeClr val="bg2"/>
                </a:solidFill>
                <a:effectLst/>
              </a:rPr>
              <a:t> the </a:t>
            </a:r>
            <a:r>
              <a:rPr lang="sv-SE" sz="2800" dirty="0" err="1" smtClean="0">
                <a:solidFill>
                  <a:schemeClr val="bg2"/>
                </a:solidFill>
                <a:effectLst/>
              </a:rPr>
              <a:t>municipalitiy</a:t>
            </a:r>
            <a:r>
              <a:rPr lang="sv-SE" sz="2800" dirty="0" smtClean="0">
                <a:solidFill>
                  <a:schemeClr val="bg2"/>
                </a:solidFill>
                <a:effectLst/>
              </a:rPr>
              <a:t> </a:t>
            </a:r>
            <a:r>
              <a:rPr lang="sv-SE" sz="2800" dirty="0" err="1" smtClean="0">
                <a:solidFill>
                  <a:schemeClr val="bg2"/>
                </a:solidFill>
                <a:effectLst/>
              </a:rPr>
              <a:t>when</a:t>
            </a:r>
            <a:r>
              <a:rPr lang="sv-SE" sz="2800" dirty="0" smtClean="0">
                <a:solidFill>
                  <a:schemeClr val="bg2"/>
                </a:solidFill>
                <a:effectLst/>
              </a:rPr>
              <a:t> </a:t>
            </a:r>
            <a:r>
              <a:rPr lang="sv-SE" sz="2800" dirty="0" err="1" smtClean="0">
                <a:solidFill>
                  <a:schemeClr val="bg2"/>
                </a:solidFill>
                <a:effectLst/>
              </a:rPr>
              <a:t>locally</a:t>
            </a:r>
            <a:r>
              <a:rPr lang="sv-SE" sz="2800" dirty="0" smtClean="0">
                <a:solidFill>
                  <a:schemeClr val="bg2"/>
                </a:solidFill>
                <a:effectLst/>
              </a:rPr>
              <a:t> </a:t>
            </a:r>
            <a:r>
              <a:rPr lang="sv-SE" sz="2800" dirty="0" err="1" smtClean="0">
                <a:solidFill>
                  <a:schemeClr val="bg2"/>
                </a:solidFill>
                <a:effectLst/>
              </a:rPr>
              <a:t>based</a:t>
            </a:r>
            <a:r>
              <a:rPr lang="sv-SE" sz="2800" dirty="0" smtClean="0">
                <a:solidFill>
                  <a:schemeClr val="bg2"/>
                </a:solidFill>
                <a:effectLst/>
              </a:rPr>
              <a:t> </a:t>
            </a:r>
            <a:r>
              <a:rPr lang="sv-SE" sz="2800" dirty="0" err="1" smtClean="0">
                <a:solidFill>
                  <a:schemeClr val="bg2"/>
                </a:solidFill>
                <a:effectLst/>
              </a:rPr>
              <a:t>police</a:t>
            </a:r>
            <a:r>
              <a:rPr lang="sv-SE" sz="2800" dirty="0" smtClean="0">
                <a:solidFill>
                  <a:schemeClr val="bg2"/>
                </a:solidFill>
                <a:effectLst/>
              </a:rPr>
              <a:t> is </a:t>
            </a:r>
            <a:r>
              <a:rPr lang="sv-SE" sz="2800" dirty="0" err="1" smtClean="0">
                <a:solidFill>
                  <a:schemeClr val="bg2"/>
                </a:solidFill>
                <a:effectLst/>
              </a:rPr>
              <a:t>reduced</a:t>
            </a:r>
            <a:r>
              <a:rPr lang="sv-SE" sz="2800" dirty="0" smtClean="0">
                <a:solidFill>
                  <a:schemeClr val="bg2"/>
                </a:solidFill>
                <a:effectLst/>
              </a:rPr>
              <a:t>  </a:t>
            </a:r>
          </a:p>
          <a:p>
            <a:pPr algn="l"/>
            <a:endParaRPr lang="sv-SE" sz="2800" dirty="0">
              <a:solidFill>
                <a:schemeClr val="bg2"/>
              </a:solidFill>
              <a:effectLst/>
            </a:endParaRPr>
          </a:p>
          <a:p>
            <a:pPr algn="l"/>
            <a:r>
              <a:rPr lang="sv-SE" sz="2800" dirty="0">
                <a:solidFill>
                  <a:schemeClr val="bg2"/>
                </a:solidFill>
                <a:effectLst/>
              </a:rPr>
              <a:t>”</a:t>
            </a:r>
            <a:r>
              <a:rPr lang="sv-SE" sz="2800" dirty="0" err="1">
                <a:solidFill>
                  <a:schemeClr val="bg2"/>
                </a:solidFill>
                <a:effectLst/>
              </a:rPr>
              <a:t>Trouble</a:t>
            </a:r>
            <a:r>
              <a:rPr lang="sv-SE" sz="2800" dirty="0">
                <a:solidFill>
                  <a:schemeClr val="bg2"/>
                </a:solidFill>
                <a:effectLst/>
              </a:rPr>
              <a:t> </a:t>
            </a:r>
            <a:r>
              <a:rPr lang="sv-SE" sz="2800" dirty="0" err="1">
                <a:solidFill>
                  <a:schemeClr val="bg2"/>
                </a:solidFill>
                <a:effectLst/>
              </a:rPr>
              <a:t>spreads</a:t>
            </a:r>
            <a:r>
              <a:rPr lang="sv-SE" sz="2800" dirty="0">
                <a:solidFill>
                  <a:schemeClr val="bg2"/>
                </a:solidFill>
                <a:effectLst/>
              </a:rPr>
              <a:t> </a:t>
            </a:r>
            <a:r>
              <a:rPr lang="sv-SE" sz="2800" dirty="0" err="1">
                <a:solidFill>
                  <a:schemeClr val="bg2"/>
                </a:solidFill>
                <a:effectLst/>
              </a:rPr>
              <a:t>out</a:t>
            </a:r>
            <a:r>
              <a:rPr lang="sv-SE" sz="2800" dirty="0">
                <a:solidFill>
                  <a:schemeClr val="bg2"/>
                </a:solidFill>
                <a:effectLst/>
              </a:rPr>
              <a:t>: </a:t>
            </a:r>
            <a:r>
              <a:rPr lang="sv-SE" sz="2800" dirty="0" err="1">
                <a:solidFill>
                  <a:schemeClr val="bg2"/>
                </a:solidFill>
                <a:effectLst/>
              </a:rPr>
              <a:t>Crime</a:t>
            </a:r>
            <a:r>
              <a:rPr lang="sv-SE" sz="2800" dirty="0">
                <a:solidFill>
                  <a:schemeClr val="bg2"/>
                </a:solidFill>
                <a:effectLst/>
              </a:rPr>
              <a:t>, </a:t>
            </a:r>
            <a:r>
              <a:rPr lang="sv-SE" sz="2800" dirty="0" err="1">
                <a:solidFill>
                  <a:schemeClr val="bg2"/>
                </a:solidFill>
                <a:effectLst/>
              </a:rPr>
              <a:t>teenage</a:t>
            </a:r>
            <a:r>
              <a:rPr lang="sv-SE" sz="2800" dirty="0">
                <a:solidFill>
                  <a:schemeClr val="bg2"/>
                </a:solidFill>
                <a:effectLst/>
              </a:rPr>
              <a:t> </a:t>
            </a:r>
            <a:r>
              <a:rPr lang="sv-SE" sz="2800" dirty="0" err="1">
                <a:solidFill>
                  <a:schemeClr val="bg2"/>
                </a:solidFill>
                <a:effectLst/>
              </a:rPr>
              <a:t>pregnancy</a:t>
            </a:r>
            <a:r>
              <a:rPr lang="sv-SE" sz="2800" dirty="0">
                <a:solidFill>
                  <a:schemeClr val="bg2"/>
                </a:solidFill>
                <a:effectLst/>
              </a:rPr>
              <a:t>, bad </a:t>
            </a:r>
            <a:r>
              <a:rPr lang="sv-SE" sz="2800" dirty="0" err="1">
                <a:solidFill>
                  <a:schemeClr val="bg2"/>
                </a:solidFill>
                <a:effectLst/>
              </a:rPr>
              <a:t>schools</a:t>
            </a:r>
            <a:r>
              <a:rPr lang="sv-SE" sz="2800" dirty="0">
                <a:solidFill>
                  <a:schemeClr val="bg2"/>
                </a:solidFill>
                <a:effectLst/>
              </a:rPr>
              <a:t> and </a:t>
            </a:r>
            <a:r>
              <a:rPr lang="sv-SE" sz="2800" dirty="0" err="1">
                <a:solidFill>
                  <a:schemeClr val="bg2"/>
                </a:solidFill>
                <a:effectLst/>
              </a:rPr>
              <a:t>other</a:t>
            </a:r>
            <a:r>
              <a:rPr lang="sv-SE" sz="2800" dirty="0">
                <a:solidFill>
                  <a:schemeClr val="bg2"/>
                </a:solidFill>
                <a:effectLst/>
              </a:rPr>
              <a:t> </a:t>
            </a:r>
            <a:r>
              <a:rPr lang="sv-SE" sz="2800" dirty="0" err="1">
                <a:solidFill>
                  <a:schemeClr val="bg2"/>
                </a:solidFill>
                <a:effectLst/>
              </a:rPr>
              <a:t>ills</a:t>
            </a:r>
            <a:r>
              <a:rPr lang="sv-SE" sz="2800" dirty="0">
                <a:solidFill>
                  <a:schemeClr val="bg2"/>
                </a:solidFill>
                <a:effectLst/>
              </a:rPr>
              <a:t> </a:t>
            </a:r>
            <a:r>
              <a:rPr lang="sv-SE" sz="2800" dirty="0" err="1">
                <a:solidFill>
                  <a:schemeClr val="bg2"/>
                </a:solidFill>
                <a:effectLst/>
              </a:rPr>
              <a:t>are</a:t>
            </a:r>
            <a:r>
              <a:rPr lang="sv-SE" sz="2800" dirty="0">
                <a:solidFill>
                  <a:schemeClr val="bg2"/>
                </a:solidFill>
                <a:effectLst/>
              </a:rPr>
              <a:t> </a:t>
            </a:r>
            <a:r>
              <a:rPr lang="sv-SE" sz="2800" dirty="0" err="1">
                <a:solidFill>
                  <a:schemeClr val="bg2"/>
                </a:solidFill>
                <a:effectLst/>
              </a:rPr>
              <a:t>increasingly</a:t>
            </a:r>
            <a:r>
              <a:rPr lang="sv-SE" sz="2800" dirty="0">
                <a:solidFill>
                  <a:schemeClr val="bg2"/>
                </a:solidFill>
                <a:effectLst/>
              </a:rPr>
              <a:t> suburban and rural” (The Economist, May 2014)</a:t>
            </a:r>
          </a:p>
          <a:p>
            <a:pPr algn="l"/>
            <a:endParaRPr lang="sv-SE" sz="2800" dirty="0">
              <a:solidFill>
                <a:schemeClr val="bg2"/>
              </a:solidFill>
              <a:effectLst/>
            </a:endParaRPr>
          </a:p>
          <a:p>
            <a:pPr algn="l"/>
            <a:r>
              <a:rPr lang="sv-SE" sz="2800" dirty="0" err="1" smtClean="0">
                <a:solidFill>
                  <a:schemeClr val="bg2"/>
                </a:solidFill>
                <a:effectLst/>
              </a:rPr>
              <a:t>Policing</a:t>
            </a:r>
            <a:r>
              <a:rPr lang="sv-SE" sz="2800" dirty="0" smtClean="0">
                <a:solidFill>
                  <a:schemeClr val="bg2"/>
                </a:solidFill>
                <a:effectLst/>
              </a:rPr>
              <a:t> in a </a:t>
            </a:r>
            <a:r>
              <a:rPr lang="sv-SE" sz="2800" dirty="0" err="1" smtClean="0">
                <a:solidFill>
                  <a:schemeClr val="bg2"/>
                </a:solidFill>
                <a:effectLst/>
              </a:rPr>
              <a:t>crime</a:t>
            </a:r>
            <a:r>
              <a:rPr lang="sv-SE" sz="2800" dirty="0" smtClean="0">
                <a:solidFill>
                  <a:schemeClr val="bg2"/>
                </a:solidFill>
                <a:effectLst/>
              </a:rPr>
              <a:t> policy </a:t>
            </a:r>
            <a:r>
              <a:rPr lang="sv-SE" sz="2800" dirty="0" err="1" smtClean="0">
                <a:solidFill>
                  <a:schemeClr val="bg2"/>
                </a:solidFill>
                <a:effectLst/>
              </a:rPr>
              <a:t>perspective</a:t>
            </a:r>
            <a:r>
              <a:rPr lang="sv-SE" sz="2800" smtClean="0">
                <a:solidFill>
                  <a:schemeClr val="bg2"/>
                </a:solidFill>
                <a:effectLst/>
              </a:rPr>
              <a:t> – </a:t>
            </a:r>
            <a:r>
              <a:rPr lang="sv-SE" sz="2800" dirty="0" smtClean="0">
                <a:solidFill>
                  <a:schemeClr val="bg2"/>
                </a:solidFill>
                <a:effectLst/>
              </a:rPr>
              <a:t>in </a:t>
            </a:r>
            <a:r>
              <a:rPr lang="sv-SE" sz="2800" dirty="0" err="1" smtClean="0">
                <a:solidFill>
                  <a:schemeClr val="bg2"/>
                </a:solidFill>
                <a:effectLst/>
              </a:rPr>
              <a:t>socially</a:t>
            </a:r>
            <a:r>
              <a:rPr lang="sv-SE" sz="2800" dirty="0" smtClean="0">
                <a:solidFill>
                  <a:schemeClr val="bg2"/>
                </a:solidFill>
                <a:effectLst/>
              </a:rPr>
              <a:t> </a:t>
            </a:r>
            <a:r>
              <a:rPr lang="sv-SE" sz="2800" dirty="0" err="1" smtClean="0">
                <a:solidFill>
                  <a:schemeClr val="bg2"/>
                </a:solidFill>
                <a:effectLst/>
              </a:rPr>
              <a:t>disadvantaged</a:t>
            </a:r>
            <a:r>
              <a:rPr lang="sv-SE" sz="2800" dirty="0">
                <a:solidFill>
                  <a:schemeClr val="bg2"/>
                </a:solidFill>
                <a:effectLst/>
              </a:rPr>
              <a:t> urban </a:t>
            </a:r>
            <a:r>
              <a:rPr lang="sv-SE" sz="2800" dirty="0" err="1">
                <a:solidFill>
                  <a:schemeClr val="bg2"/>
                </a:solidFill>
                <a:effectLst/>
              </a:rPr>
              <a:t>neighbourhoods</a:t>
            </a:r>
            <a:r>
              <a:rPr lang="sv-SE" sz="2800" dirty="0">
                <a:solidFill>
                  <a:schemeClr val="bg2"/>
                </a:solidFill>
                <a:effectLst/>
              </a:rPr>
              <a:t> </a:t>
            </a:r>
            <a:r>
              <a:rPr lang="sv-SE" sz="2800" dirty="0" smtClean="0">
                <a:solidFill>
                  <a:schemeClr val="bg2"/>
                </a:solidFill>
                <a:effectLst/>
              </a:rPr>
              <a:t>vs. rural and small </a:t>
            </a:r>
            <a:r>
              <a:rPr lang="sv-SE" sz="2800" dirty="0" err="1" smtClean="0">
                <a:solidFill>
                  <a:schemeClr val="bg2"/>
                </a:solidFill>
                <a:effectLst/>
              </a:rPr>
              <a:t>municipalitites</a:t>
            </a:r>
            <a:endParaRPr lang="sv-SE" sz="2800" dirty="0" smtClean="0">
              <a:solidFill>
                <a:schemeClr val="bg2"/>
              </a:solidFill>
              <a:effectLst/>
            </a:endParaRPr>
          </a:p>
          <a:p>
            <a:pPr algn="l"/>
            <a:r>
              <a:rPr lang="sv-SE" sz="2800" dirty="0" smtClean="0">
                <a:solidFill>
                  <a:schemeClr val="bg2"/>
                </a:solidFill>
                <a:effectLst/>
              </a:rPr>
              <a:t> </a:t>
            </a:r>
          </a:p>
          <a:p>
            <a:pPr marL="514350" indent="-514350" algn="l">
              <a:buAutoNum type="arabicPeriod"/>
            </a:pPr>
            <a:endParaRPr lang="sv-SE" sz="2800" dirty="0">
              <a:solidFill>
                <a:schemeClr val="bg2"/>
              </a:solidFill>
              <a:effectLst/>
            </a:endParaRPr>
          </a:p>
          <a:p>
            <a:pPr marL="514350" indent="-514350" algn="l">
              <a:buAutoNum type="arabicPeriod"/>
            </a:pPr>
            <a:endParaRPr lang="sv-SE" sz="2800" dirty="0" smtClean="0">
              <a:solidFill>
                <a:schemeClr val="bg2"/>
              </a:solidFill>
              <a:effectLst/>
            </a:endParaRPr>
          </a:p>
          <a:p>
            <a:pPr marL="514350" indent="-514350" algn="l">
              <a:buAutoNum type="arabicPeriod"/>
            </a:pPr>
            <a:endParaRPr lang="sv-SE" sz="2800" dirty="0" smtClean="0">
              <a:solidFill>
                <a:schemeClr val="bg2"/>
              </a:solidFill>
              <a:effectLst/>
            </a:endParaRPr>
          </a:p>
          <a:p>
            <a:pPr marL="514350" indent="-514350" algn="l">
              <a:buAutoNum type="arabicPeriod"/>
            </a:pPr>
            <a:endParaRPr lang="sv-SE" sz="2800" dirty="0">
              <a:solidFill>
                <a:schemeClr val="bg2"/>
              </a:solidFill>
              <a:effectLst/>
              <a:latin typeface="+mn-lt"/>
              <a:ea typeface="+mn-ea"/>
              <a:cs typeface="+mn-cs"/>
            </a:endParaRPr>
          </a:p>
          <a:p>
            <a:pPr>
              <a:lnSpc>
                <a:spcPct val="80000"/>
              </a:lnSpc>
            </a:pPr>
            <a:endParaRPr lang="sv-SE" dirty="0"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1677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1" y="404814"/>
            <a:ext cx="7772400" cy="431899"/>
          </a:xfrm>
        </p:spPr>
        <p:txBody>
          <a:bodyPr/>
          <a:lstStyle/>
          <a:p>
            <a:r>
              <a:rPr lang="sv-SE" sz="4000" dirty="0" smtClean="0">
                <a:solidFill>
                  <a:srgbClr val="000066"/>
                </a:solidFill>
                <a:effectLst/>
                <a:latin typeface="Tahoma" pitchFamily="34" charset="0"/>
              </a:rPr>
              <a:t/>
            </a:r>
            <a:br>
              <a:rPr lang="sv-SE" sz="4000" dirty="0" smtClean="0">
                <a:solidFill>
                  <a:srgbClr val="000066"/>
                </a:solidFill>
                <a:effectLst/>
                <a:latin typeface="Tahoma" pitchFamily="34" charset="0"/>
              </a:rPr>
            </a:br>
            <a:r>
              <a:rPr lang="sv-SE" sz="4000" dirty="0" smtClean="0">
                <a:solidFill>
                  <a:srgbClr val="000066"/>
                </a:solidFill>
                <a:effectLst/>
                <a:latin typeface="Tahoma" pitchFamily="34" charset="0"/>
              </a:rPr>
              <a:t>The </a:t>
            </a:r>
            <a:r>
              <a:rPr lang="sv-SE" sz="4000" dirty="0" err="1" smtClean="0">
                <a:solidFill>
                  <a:srgbClr val="000066"/>
                </a:solidFill>
                <a:effectLst/>
                <a:latin typeface="Tahoma" pitchFamily="34" charset="0"/>
              </a:rPr>
              <a:t>Government’s</a:t>
            </a:r>
            <a:r>
              <a:rPr lang="sv-SE" sz="4000" dirty="0" smtClean="0">
                <a:solidFill>
                  <a:srgbClr val="000066"/>
                </a:solidFill>
                <a:effectLst/>
                <a:latin typeface="Tahoma" pitchFamily="34" charset="0"/>
              </a:rPr>
              <a:t> </a:t>
            </a:r>
            <a:r>
              <a:rPr lang="sv-SE" sz="4000" dirty="0" err="1" smtClean="0">
                <a:solidFill>
                  <a:srgbClr val="000066"/>
                </a:solidFill>
                <a:effectLst/>
                <a:latin typeface="Tahoma" pitchFamily="34" charset="0"/>
              </a:rPr>
              <a:t>standpoint</a:t>
            </a:r>
            <a:endParaRPr lang="sv-SE" sz="4000" dirty="0">
              <a:solidFill>
                <a:srgbClr val="000066"/>
              </a:solidFill>
              <a:effectLst/>
              <a:latin typeface="Tahoma" pitchFamily="34" charset="0"/>
            </a:endParaRP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8314" y="1628776"/>
            <a:ext cx="8294687" cy="4321175"/>
          </a:xfrm>
        </p:spPr>
        <p:txBody>
          <a:bodyPr/>
          <a:lstStyle/>
          <a:p>
            <a:pPr algn="l"/>
            <a:r>
              <a:rPr lang="en-GB" sz="2800" dirty="0" smtClean="0">
                <a:solidFill>
                  <a:schemeClr val="bg2"/>
                </a:solidFill>
                <a:effectLst/>
                <a:latin typeface="+mn-lt"/>
                <a:ea typeface="+mn-ea"/>
                <a:cs typeface="+mn-cs"/>
              </a:rPr>
              <a:t>“A </a:t>
            </a:r>
            <a:r>
              <a:rPr lang="en-GB" sz="2800" dirty="0">
                <a:solidFill>
                  <a:schemeClr val="bg2"/>
                </a:solidFill>
                <a:effectLst/>
                <a:latin typeface="+mn-lt"/>
                <a:ea typeface="+mn-ea"/>
                <a:cs typeface="+mn-cs"/>
              </a:rPr>
              <a:t>visible and present police across the country </a:t>
            </a:r>
            <a:r>
              <a:rPr lang="en-GB" sz="2800" dirty="0" smtClean="0">
                <a:solidFill>
                  <a:schemeClr val="bg2"/>
                </a:solidFill>
                <a:effectLst/>
                <a:latin typeface="+mn-lt"/>
                <a:ea typeface="+mn-ea"/>
                <a:cs typeface="+mn-cs"/>
              </a:rPr>
              <a:t>is important </a:t>
            </a:r>
            <a:r>
              <a:rPr lang="en-GB" sz="2800" dirty="0">
                <a:solidFill>
                  <a:schemeClr val="bg2"/>
                </a:solidFill>
                <a:effectLst/>
                <a:latin typeface="+mn-lt"/>
                <a:ea typeface="+mn-ea"/>
                <a:cs typeface="+mn-cs"/>
              </a:rPr>
              <a:t>for people’s </a:t>
            </a:r>
            <a:r>
              <a:rPr lang="en-GB" sz="2800" dirty="0" smtClean="0">
                <a:solidFill>
                  <a:schemeClr val="bg2"/>
                </a:solidFill>
                <a:effectLst/>
                <a:latin typeface="+mn-lt"/>
                <a:ea typeface="+mn-ea"/>
                <a:cs typeface="+mn-cs"/>
              </a:rPr>
              <a:t>feeling of safety…Initially</a:t>
            </a:r>
            <a:r>
              <a:rPr lang="en-GB" sz="2800" dirty="0">
                <a:solidFill>
                  <a:schemeClr val="bg2"/>
                </a:solidFill>
                <a:effectLst/>
                <a:latin typeface="+mn-lt"/>
                <a:ea typeface="+mn-ea"/>
                <a:cs typeface="+mn-cs"/>
              </a:rPr>
              <a:t>, the government investment in the police focus on the most crime-hit areas which are both in big cities and in rural </a:t>
            </a:r>
            <a:r>
              <a:rPr lang="en-GB" sz="2800" dirty="0" smtClean="0">
                <a:solidFill>
                  <a:schemeClr val="bg2"/>
                </a:solidFill>
                <a:effectLst/>
                <a:latin typeface="+mn-lt"/>
                <a:ea typeface="+mn-ea"/>
                <a:cs typeface="+mn-cs"/>
              </a:rPr>
              <a:t>areas… </a:t>
            </a:r>
          </a:p>
          <a:p>
            <a:pPr algn="l"/>
            <a:endParaRPr lang="en-GB" sz="2800" dirty="0">
              <a:solidFill>
                <a:schemeClr val="bg2"/>
              </a:solidFill>
              <a:effectLst/>
            </a:endParaRPr>
          </a:p>
          <a:p>
            <a:pPr algn="l"/>
            <a:r>
              <a:rPr lang="en-GB" sz="2800" dirty="0" smtClean="0">
                <a:solidFill>
                  <a:schemeClr val="bg2"/>
                </a:solidFill>
                <a:effectLst/>
                <a:latin typeface="+mn-lt"/>
                <a:ea typeface="+mn-ea"/>
                <a:cs typeface="+mn-cs"/>
              </a:rPr>
              <a:t>… the Government’s goal of 20 000 police officers by 2010 should lead to a locally based police throughout the country” (Budget Bill 2006/07:1, p. 23)</a:t>
            </a:r>
            <a:endParaRPr lang="sv-SE" sz="2800" dirty="0">
              <a:solidFill>
                <a:schemeClr val="bg2"/>
              </a:solidFill>
              <a:effectLst/>
              <a:latin typeface="+mn-lt"/>
              <a:ea typeface="+mn-ea"/>
              <a:cs typeface="+mn-cs"/>
            </a:endParaRPr>
          </a:p>
          <a:p>
            <a:pPr>
              <a:lnSpc>
                <a:spcPct val="80000"/>
              </a:lnSpc>
            </a:pPr>
            <a:endParaRPr lang="sv-SE" dirty="0"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9440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1" y="404814"/>
            <a:ext cx="7772400" cy="431899"/>
          </a:xfrm>
        </p:spPr>
        <p:txBody>
          <a:bodyPr/>
          <a:lstStyle/>
          <a:p>
            <a:r>
              <a:rPr lang="sv-SE" sz="4000" dirty="0" smtClean="0">
                <a:solidFill>
                  <a:srgbClr val="000066"/>
                </a:solidFill>
                <a:effectLst/>
                <a:latin typeface="Tahoma" pitchFamily="34" charset="0"/>
              </a:rPr>
              <a:t/>
            </a:r>
            <a:br>
              <a:rPr lang="sv-SE" sz="4000" dirty="0" smtClean="0">
                <a:solidFill>
                  <a:srgbClr val="000066"/>
                </a:solidFill>
                <a:effectLst/>
                <a:latin typeface="Tahoma" pitchFamily="34" charset="0"/>
              </a:rPr>
            </a:br>
            <a:r>
              <a:rPr lang="sv-SE" sz="4000" dirty="0" smtClean="0">
                <a:solidFill>
                  <a:srgbClr val="000066"/>
                </a:solidFill>
                <a:effectLst/>
                <a:latin typeface="Tahoma" pitchFamily="34" charset="0"/>
              </a:rPr>
              <a:t>Three research </a:t>
            </a:r>
            <a:r>
              <a:rPr lang="sv-SE" sz="4000" dirty="0" err="1" smtClean="0">
                <a:solidFill>
                  <a:srgbClr val="000066"/>
                </a:solidFill>
                <a:effectLst/>
                <a:latin typeface="Tahoma" pitchFamily="34" charset="0"/>
              </a:rPr>
              <a:t>questions</a:t>
            </a:r>
            <a:r>
              <a:rPr lang="sv-SE" sz="4000" dirty="0" smtClean="0">
                <a:solidFill>
                  <a:srgbClr val="000066"/>
                </a:solidFill>
                <a:effectLst/>
                <a:latin typeface="Tahoma" pitchFamily="34" charset="0"/>
              </a:rPr>
              <a:t>:</a:t>
            </a:r>
            <a:endParaRPr lang="sv-SE" sz="4000" dirty="0">
              <a:solidFill>
                <a:srgbClr val="000066"/>
              </a:solidFill>
              <a:effectLst/>
              <a:latin typeface="Tahoma" pitchFamily="34" charset="0"/>
            </a:endParaRP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8314" y="1628776"/>
            <a:ext cx="8294687" cy="4321175"/>
          </a:xfrm>
        </p:spPr>
        <p:txBody>
          <a:bodyPr/>
          <a:lstStyle/>
          <a:p>
            <a:pPr algn="l"/>
            <a:r>
              <a:rPr lang="sv-SE" sz="2800" dirty="0" smtClean="0">
                <a:solidFill>
                  <a:schemeClr val="bg2"/>
                </a:solidFill>
                <a:effectLst/>
              </a:rPr>
              <a:t>Has </a:t>
            </a:r>
            <a:r>
              <a:rPr lang="sv-SE" sz="2800" dirty="0" err="1" smtClean="0">
                <a:solidFill>
                  <a:schemeClr val="bg2"/>
                </a:solidFill>
                <a:effectLst/>
              </a:rPr>
              <a:t>police</a:t>
            </a:r>
            <a:r>
              <a:rPr lang="sv-SE" sz="2800" dirty="0" smtClean="0">
                <a:solidFill>
                  <a:schemeClr val="bg2"/>
                </a:solidFill>
                <a:effectLst/>
              </a:rPr>
              <a:t> </a:t>
            </a:r>
            <a:r>
              <a:rPr lang="sv-SE" sz="2800" dirty="0" err="1" smtClean="0">
                <a:solidFill>
                  <a:schemeClr val="bg2"/>
                </a:solidFill>
                <a:effectLst/>
              </a:rPr>
              <a:t>presence</a:t>
            </a:r>
            <a:r>
              <a:rPr lang="sv-SE" sz="2800" dirty="0" smtClean="0">
                <a:solidFill>
                  <a:schemeClr val="bg2"/>
                </a:solidFill>
                <a:effectLst/>
              </a:rPr>
              <a:t> in rural and small </a:t>
            </a:r>
            <a:r>
              <a:rPr lang="sv-SE" sz="2800" dirty="0" err="1" smtClean="0">
                <a:solidFill>
                  <a:schemeClr val="bg2"/>
                </a:solidFill>
                <a:effectLst/>
              </a:rPr>
              <a:t>municipalities</a:t>
            </a:r>
            <a:r>
              <a:rPr lang="sv-SE" sz="2800" dirty="0" smtClean="0">
                <a:solidFill>
                  <a:schemeClr val="bg2"/>
                </a:solidFill>
                <a:effectLst/>
              </a:rPr>
              <a:t> </a:t>
            </a:r>
            <a:r>
              <a:rPr lang="sv-SE" sz="2800" dirty="0" err="1" smtClean="0">
                <a:solidFill>
                  <a:schemeClr val="bg2"/>
                </a:solidFill>
                <a:effectLst/>
              </a:rPr>
              <a:t>increased</a:t>
            </a:r>
            <a:r>
              <a:rPr lang="sv-SE" sz="2800" dirty="0" smtClean="0">
                <a:solidFill>
                  <a:schemeClr val="bg2"/>
                </a:solidFill>
                <a:effectLst/>
              </a:rPr>
              <a:t> </a:t>
            </a:r>
            <a:r>
              <a:rPr lang="sv-SE" sz="2800" dirty="0" err="1" smtClean="0">
                <a:solidFill>
                  <a:schemeClr val="bg2"/>
                </a:solidFill>
                <a:effectLst/>
              </a:rPr>
              <a:t>during</a:t>
            </a:r>
            <a:r>
              <a:rPr lang="sv-SE" sz="2800" dirty="0" smtClean="0">
                <a:solidFill>
                  <a:schemeClr val="bg2"/>
                </a:solidFill>
                <a:effectLst/>
              </a:rPr>
              <a:t> the last </a:t>
            </a:r>
            <a:r>
              <a:rPr lang="sv-SE" sz="2800" dirty="0" err="1" smtClean="0">
                <a:solidFill>
                  <a:schemeClr val="bg2"/>
                </a:solidFill>
                <a:effectLst/>
              </a:rPr>
              <a:t>decade</a:t>
            </a:r>
            <a:r>
              <a:rPr lang="sv-SE" sz="2800" dirty="0" smtClean="0">
                <a:solidFill>
                  <a:schemeClr val="bg2"/>
                </a:solidFill>
                <a:effectLst/>
              </a:rPr>
              <a:t>?</a:t>
            </a:r>
          </a:p>
          <a:p>
            <a:pPr algn="l"/>
            <a:endParaRPr lang="sv-SE" sz="2800" dirty="0" smtClean="0">
              <a:solidFill>
                <a:schemeClr val="bg2"/>
              </a:solidFill>
              <a:effectLst/>
            </a:endParaRPr>
          </a:p>
          <a:p>
            <a:pPr algn="l"/>
            <a:r>
              <a:rPr lang="sv-SE" sz="2800" dirty="0" smtClean="0">
                <a:solidFill>
                  <a:schemeClr val="bg2"/>
                </a:solidFill>
                <a:effectLst/>
              </a:rPr>
              <a:t>Does it </a:t>
            </a:r>
            <a:r>
              <a:rPr lang="sv-SE" sz="2800" dirty="0" err="1" smtClean="0">
                <a:solidFill>
                  <a:schemeClr val="bg2"/>
                </a:solidFill>
                <a:effectLst/>
              </a:rPr>
              <a:t>matter</a:t>
            </a:r>
            <a:r>
              <a:rPr lang="sv-SE" sz="2800" dirty="0" smtClean="0">
                <a:solidFill>
                  <a:schemeClr val="bg2"/>
                </a:solidFill>
                <a:effectLst/>
              </a:rPr>
              <a:t> </a:t>
            </a:r>
            <a:r>
              <a:rPr lang="sv-SE" sz="2800" dirty="0" err="1" smtClean="0">
                <a:solidFill>
                  <a:schemeClr val="bg2"/>
                </a:solidFill>
                <a:effectLst/>
              </a:rPr>
              <a:t>whether</a:t>
            </a:r>
            <a:r>
              <a:rPr lang="sv-SE" sz="2800" dirty="0" smtClean="0">
                <a:solidFill>
                  <a:schemeClr val="bg2"/>
                </a:solidFill>
                <a:effectLst/>
              </a:rPr>
              <a:t> </a:t>
            </a:r>
            <a:r>
              <a:rPr lang="sv-SE" sz="2800" dirty="0" smtClean="0">
                <a:solidFill>
                  <a:schemeClr val="bg2"/>
                </a:solidFill>
                <a:effectLst/>
              </a:rPr>
              <a:t>rural and small areas </a:t>
            </a:r>
            <a:r>
              <a:rPr lang="sv-SE" sz="2800" dirty="0" err="1" smtClean="0">
                <a:solidFill>
                  <a:schemeClr val="bg2"/>
                </a:solidFill>
                <a:effectLst/>
              </a:rPr>
              <a:t>have</a:t>
            </a:r>
            <a:r>
              <a:rPr lang="sv-SE" sz="2800" dirty="0" smtClean="0">
                <a:solidFill>
                  <a:schemeClr val="bg2"/>
                </a:solidFill>
                <a:effectLst/>
              </a:rPr>
              <a:t> </a:t>
            </a:r>
            <a:r>
              <a:rPr lang="sv-SE" sz="2800" dirty="0" err="1" smtClean="0">
                <a:solidFill>
                  <a:schemeClr val="bg2"/>
                </a:solidFill>
                <a:effectLst/>
              </a:rPr>
              <a:t>more</a:t>
            </a:r>
            <a:r>
              <a:rPr lang="sv-SE" sz="2800" dirty="0" smtClean="0">
                <a:solidFill>
                  <a:schemeClr val="bg2"/>
                </a:solidFill>
                <a:effectLst/>
              </a:rPr>
              <a:t> or less </a:t>
            </a:r>
            <a:r>
              <a:rPr lang="sv-SE" sz="2800" dirty="0" err="1" smtClean="0">
                <a:solidFill>
                  <a:schemeClr val="bg2"/>
                </a:solidFill>
                <a:effectLst/>
              </a:rPr>
              <a:t>police</a:t>
            </a:r>
            <a:r>
              <a:rPr lang="sv-SE" sz="2800" dirty="0" smtClean="0">
                <a:solidFill>
                  <a:schemeClr val="bg2"/>
                </a:solidFill>
                <a:effectLst/>
              </a:rPr>
              <a:t>?</a:t>
            </a:r>
          </a:p>
          <a:p>
            <a:pPr algn="l"/>
            <a:endParaRPr lang="sv-SE" sz="2800" dirty="0">
              <a:solidFill>
                <a:schemeClr val="bg2"/>
              </a:solidFill>
              <a:effectLst/>
            </a:endParaRPr>
          </a:p>
          <a:p>
            <a:pPr algn="l"/>
            <a:r>
              <a:rPr lang="sv-SE" sz="2800" dirty="0" err="1" smtClean="0">
                <a:solidFill>
                  <a:schemeClr val="bg2"/>
                </a:solidFill>
                <a:effectLst/>
              </a:rPr>
              <a:t>How</a:t>
            </a:r>
            <a:r>
              <a:rPr lang="sv-SE" sz="2800" dirty="0" smtClean="0">
                <a:solidFill>
                  <a:schemeClr val="bg2"/>
                </a:solidFill>
                <a:effectLst/>
              </a:rPr>
              <a:t> </a:t>
            </a:r>
            <a:r>
              <a:rPr lang="sv-SE" sz="2800" dirty="0" err="1" smtClean="0">
                <a:solidFill>
                  <a:schemeClr val="bg2"/>
                </a:solidFill>
                <a:effectLst/>
              </a:rPr>
              <a:t>will</a:t>
            </a:r>
            <a:r>
              <a:rPr lang="sv-SE" sz="2800" dirty="0" smtClean="0">
                <a:solidFill>
                  <a:schemeClr val="bg2"/>
                </a:solidFill>
                <a:effectLst/>
              </a:rPr>
              <a:t> the new </a:t>
            </a:r>
            <a:r>
              <a:rPr lang="sv-SE" sz="2800" dirty="0" err="1" smtClean="0">
                <a:solidFill>
                  <a:schemeClr val="bg2"/>
                </a:solidFill>
                <a:effectLst/>
              </a:rPr>
              <a:t>police</a:t>
            </a:r>
            <a:r>
              <a:rPr lang="sv-SE" sz="2800" dirty="0" smtClean="0">
                <a:solidFill>
                  <a:schemeClr val="bg2"/>
                </a:solidFill>
                <a:effectLst/>
              </a:rPr>
              <a:t> organisation in 2015 deal </a:t>
            </a:r>
            <a:r>
              <a:rPr lang="sv-SE" sz="2800" dirty="0" err="1" smtClean="0">
                <a:solidFill>
                  <a:schemeClr val="bg2"/>
                </a:solidFill>
                <a:effectLst/>
              </a:rPr>
              <a:t>with</a:t>
            </a:r>
            <a:r>
              <a:rPr lang="sv-SE" sz="2800" dirty="0" smtClean="0">
                <a:solidFill>
                  <a:schemeClr val="bg2"/>
                </a:solidFill>
                <a:effectLst/>
              </a:rPr>
              <a:t> </a:t>
            </a:r>
            <a:r>
              <a:rPr lang="sv-SE" sz="2800" dirty="0" err="1" smtClean="0">
                <a:solidFill>
                  <a:schemeClr val="bg2"/>
                </a:solidFill>
                <a:effectLst/>
              </a:rPr>
              <a:t>police</a:t>
            </a:r>
            <a:r>
              <a:rPr lang="sv-SE" sz="2800" dirty="0" smtClean="0">
                <a:solidFill>
                  <a:schemeClr val="bg2"/>
                </a:solidFill>
                <a:effectLst/>
              </a:rPr>
              <a:t> </a:t>
            </a:r>
            <a:r>
              <a:rPr lang="sv-SE" sz="2800" dirty="0" err="1" smtClean="0">
                <a:solidFill>
                  <a:schemeClr val="bg2"/>
                </a:solidFill>
                <a:effectLst/>
              </a:rPr>
              <a:t>presence</a:t>
            </a:r>
            <a:r>
              <a:rPr lang="sv-SE" sz="2800" dirty="0" smtClean="0">
                <a:solidFill>
                  <a:schemeClr val="bg2"/>
                </a:solidFill>
                <a:effectLst/>
              </a:rPr>
              <a:t> in rural and small </a:t>
            </a:r>
            <a:r>
              <a:rPr lang="sv-SE" sz="2800" dirty="0" err="1" smtClean="0">
                <a:solidFill>
                  <a:schemeClr val="bg2"/>
                </a:solidFill>
                <a:effectLst/>
              </a:rPr>
              <a:t>municipalities</a:t>
            </a:r>
            <a:r>
              <a:rPr lang="sv-SE" sz="2800" dirty="0" smtClean="0">
                <a:solidFill>
                  <a:schemeClr val="bg2"/>
                </a:solidFill>
                <a:effectLst/>
              </a:rPr>
              <a:t>?</a:t>
            </a:r>
          </a:p>
          <a:p>
            <a:pPr marL="514350" indent="-514350" algn="l">
              <a:buAutoNum type="arabicPeriod"/>
            </a:pPr>
            <a:endParaRPr lang="sv-SE" sz="2800" dirty="0">
              <a:solidFill>
                <a:schemeClr val="bg2"/>
              </a:solidFill>
              <a:effectLst/>
            </a:endParaRPr>
          </a:p>
          <a:p>
            <a:pPr marL="514350" indent="-514350" algn="l">
              <a:buAutoNum type="arabicPeriod"/>
            </a:pPr>
            <a:endParaRPr lang="sv-SE" sz="2800" dirty="0" smtClean="0">
              <a:solidFill>
                <a:schemeClr val="bg2"/>
              </a:solidFill>
              <a:effectLst/>
            </a:endParaRPr>
          </a:p>
          <a:p>
            <a:pPr marL="514350" indent="-514350" algn="l">
              <a:buAutoNum type="arabicPeriod"/>
            </a:pPr>
            <a:endParaRPr lang="sv-SE" sz="2800" dirty="0" smtClean="0">
              <a:solidFill>
                <a:schemeClr val="bg2"/>
              </a:solidFill>
              <a:effectLst/>
            </a:endParaRPr>
          </a:p>
          <a:p>
            <a:pPr marL="514350" indent="-514350" algn="l">
              <a:buAutoNum type="arabicPeriod"/>
            </a:pPr>
            <a:endParaRPr lang="sv-SE" sz="2800" dirty="0">
              <a:solidFill>
                <a:schemeClr val="bg2"/>
              </a:solidFill>
              <a:effectLst/>
              <a:latin typeface="+mn-lt"/>
              <a:ea typeface="+mn-ea"/>
              <a:cs typeface="+mn-cs"/>
            </a:endParaRPr>
          </a:p>
          <a:p>
            <a:pPr>
              <a:lnSpc>
                <a:spcPct val="80000"/>
              </a:lnSpc>
            </a:pPr>
            <a:endParaRPr lang="sv-SE" dirty="0"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5283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31775" y="188913"/>
            <a:ext cx="8458200" cy="5472112"/>
          </a:xfrm>
        </p:spPr>
        <p:txBody>
          <a:bodyPr/>
          <a:lstStyle/>
          <a:p>
            <a:pPr marL="381000" lvl="2" indent="0">
              <a:buFontTx/>
              <a:buNone/>
            </a:pPr>
            <a:r>
              <a:rPr lang="sv-SE" altLang="sv-SE" dirty="0" smtClean="0"/>
              <a:t>	</a:t>
            </a:r>
            <a:r>
              <a:rPr lang="sv-SE" altLang="sv-SE" dirty="0"/>
              <a:t> </a:t>
            </a:r>
            <a:r>
              <a:rPr lang="sv-SE" altLang="sv-SE" dirty="0" smtClean="0"/>
              <a:t>    </a:t>
            </a:r>
            <a:r>
              <a:rPr lang="sv-SE" altLang="sv-SE" sz="2800" b="1" dirty="0" err="1" smtClean="0">
                <a:solidFill>
                  <a:schemeClr val="bg2"/>
                </a:solidFill>
                <a:effectLst/>
              </a:rPr>
              <a:t>Number</a:t>
            </a:r>
            <a:r>
              <a:rPr lang="sv-SE" altLang="sv-SE" sz="2800" b="1" dirty="0" smtClean="0">
                <a:solidFill>
                  <a:schemeClr val="bg2"/>
                </a:solidFill>
                <a:effectLst/>
              </a:rPr>
              <a:t> </a:t>
            </a:r>
            <a:r>
              <a:rPr lang="sv-SE" altLang="sv-SE" sz="2800" b="1" dirty="0" err="1" smtClean="0">
                <a:solidFill>
                  <a:schemeClr val="bg2"/>
                </a:solidFill>
                <a:effectLst/>
              </a:rPr>
              <a:t>of</a:t>
            </a:r>
            <a:r>
              <a:rPr lang="sv-SE" altLang="sv-SE" sz="2800" b="1" dirty="0" smtClean="0">
                <a:solidFill>
                  <a:schemeClr val="bg2"/>
                </a:solidFill>
                <a:effectLst/>
              </a:rPr>
              <a:t> Police Officers per capita </a:t>
            </a:r>
            <a:r>
              <a:rPr lang="sv-SE" altLang="sv-SE" sz="2800" b="1" dirty="0" smtClean="0">
                <a:solidFill>
                  <a:schemeClr val="bg2"/>
                </a:solidFill>
                <a:effectLst/>
              </a:rPr>
              <a:t>2012</a:t>
            </a:r>
            <a:endParaRPr lang="sv-SE" altLang="sv-SE" sz="2800" b="1" dirty="0" smtClean="0"/>
          </a:p>
          <a:p>
            <a:pPr marL="381000" lvl="2" indent="0">
              <a:buFontTx/>
              <a:buNone/>
            </a:pPr>
            <a:r>
              <a:rPr lang="sv-SE" altLang="sv-SE" b="1" dirty="0" smtClean="0"/>
              <a:t>				</a:t>
            </a:r>
            <a:endParaRPr lang="sv-SE" altLang="sv-SE" dirty="0" smtClean="0"/>
          </a:p>
          <a:p>
            <a:pPr marL="381000" lvl="2" indent="0">
              <a:buFontTx/>
              <a:buNone/>
            </a:pPr>
            <a:r>
              <a:rPr lang="sv-SE" altLang="sv-SE" dirty="0" smtClean="0"/>
              <a:t> </a:t>
            </a:r>
          </a:p>
          <a:p>
            <a:pPr algn="l"/>
            <a:endParaRPr lang="sv-SE" altLang="sv-SE" sz="1600" dirty="0" smtClean="0"/>
          </a:p>
          <a:p>
            <a:pPr algn="l"/>
            <a:endParaRPr lang="sv-SE" altLang="sv-SE" sz="1600" dirty="0" smtClean="0"/>
          </a:p>
        </p:txBody>
      </p:sp>
      <p:pic>
        <p:nvPicPr>
          <p:cNvPr id="138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36712"/>
            <a:ext cx="8424936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9004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576" y="116633"/>
            <a:ext cx="7772400" cy="792088"/>
          </a:xfrm>
        </p:spPr>
        <p:txBody>
          <a:bodyPr/>
          <a:lstStyle/>
          <a:p>
            <a:r>
              <a:rPr lang="sv-SE" sz="3200" dirty="0" smtClean="0">
                <a:solidFill>
                  <a:srgbClr val="000066"/>
                </a:solidFill>
                <a:effectLst/>
                <a:latin typeface="Tahoma" pitchFamily="34" charset="0"/>
              </a:rPr>
              <a:t>Police </a:t>
            </a:r>
            <a:r>
              <a:rPr lang="sv-SE" sz="3200" dirty="0" err="1" smtClean="0">
                <a:solidFill>
                  <a:srgbClr val="000066"/>
                </a:solidFill>
                <a:effectLst/>
                <a:latin typeface="Tahoma" pitchFamily="34" charset="0"/>
              </a:rPr>
              <a:t>level</a:t>
            </a:r>
            <a:r>
              <a:rPr lang="sv-SE" sz="3200" dirty="0" smtClean="0">
                <a:solidFill>
                  <a:srgbClr val="000066"/>
                </a:solidFill>
                <a:effectLst/>
                <a:latin typeface="Tahoma" pitchFamily="34" charset="0"/>
              </a:rPr>
              <a:t> in Sweden</a:t>
            </a:r>
            <a:endParaRPr lang="sv-SE" sz="4000" dirty="0">
              <a:solidFill>
                <a:srgbClr val="000066"/>
              </a:solidFill>
              <a:effectLst/>
              <a:latin typeface="Tahoma" pitchFamily="34" charset="0"/>
            </a:endParaRP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8314" y="1628776"/>
            <a:ext cx="8370887" cy="4321175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sv-SE" dirty="0">
              <a:effectLst/>
              <a:latin typeface="Arial" charset="0"/>
            </a:endParaRPr>
          </a:p>
        </p:txBody>
      </p:sp>
      <p:pic>
        <p:nvPicPr>
          <p:cNvPr id="9216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560" y="692697"/>
            <a:ext cx="9240839" cy="6108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067944" y="116632"/>
            <a:ext cx="4541887" cy="6408711"/>
          </a:xfrm>
        </p:spPr>
        <p:txBody>
          <a:bodyPr/>
          <a:lstStyle/>
          <a:p>
            <a:pPr algn="l">
              <a:lnSpc>
                <a:spcPct val="80000"/>
              </a:lnSpc>
            </a:pPr>
            <a:endParaRPr lang="sv-SE" sz="2600" dirty="0">
              <a:solidFill>
                <a:schemeClr val="bg2"/>
              </a:solidFill>
              <a:effectLst/>
              <a:latin typeface="Arial" charset="0"/>
            </a:endParaRPr>
          </a:p>
          <a:p>
            <a:pPr>
              <a:lnSpc>
                <a:spcPct val="80000"/>
              </a:lnSpc>
            </a:pPr>
            <a:endParaRPr lang="sv-SE" dirty="0">
              <a:effectLst/>
              <a:latin typeface="Arial" charset="0"/>
            </a:endParaRPr>
          </a:p>
        </p:txBody>
      </p:sp>
      <p:pic>
        <p:nvPicPr>
          <p:cNvPr id="139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670" y="188640"/>
            <a:ext cx="4458486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ruta 2"/>
          <p:cNvSpPr txBox="1"/>
          <p:nvPr/>
        </p:nvSpPr>
        <p:spPr>
          <a:xfrm>
            <a:off x="251520" y="332656"/>
            <a:ext cx="3816424" cy="7171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800" b="1" dirty="0" smtClean="0">
                <a:solidFill>
                  <a:schemeClr val="bg2"/>
                </a:solidFill>
              </a:rPr>
              <a:t>SWEDEN: </a:t>
            </a:r>
          </a:p>
          <a:p>
            <a:endParaRPr lang="sv-SE" dirty="0">
              <a:solidFill>
                <a:schemeClr val="bg2"/>
              </a:solidFill>
            </a:endParaRPr>
          </a:p>
          <a:p>
            <a:r>
              <a:rPr lang="sv-SE" dirty="0" smtClean="0">
                <a:solidFill>
                  <a:schemeClr val="bg2"/>
                </a:solidFill>
              </a:rPr>
              <a:t>Population: 9 705 005</a:t>
            </a:r>
          </a:p>
          <a:p>
            <a:r>
              <a:rPr lang="sv-SE" sz="2000" dirty="0" smtClean="0">
                <a:solidFill>
                  <a:schemeClr val="bg2"/>
                </a:solidFill>
              </a:rPr>
              <a:t>Area: 449 964 km</a:t>
            </a:r>
            <a:r>
              <a:rPr lang="sv-SE" sz="2000" baseline="30000" dirty="0" smtClean="0">
                <a:solidFill>
                  <a:schemeClr val="bg2"/>
                </a:solidFill>
              </a:rPr>
              <a:t>2</a:t>
            </a:r>
          </a:p>
          <a:p>
            <a:r>
              <a:rPr lang="sv-SE" dirty="0" err="1" smtClean="0">
                <a:solidFill>
                  <a:schemeClr val="bg2"/>
                </a:solidFill>
              </a:rPr>
              <a:t>Density</a:t>
            </a:r>
            <a:r>
              <a:rPr lang="sv-SE" dirty="0" smtClean="0">
                <a:solidFill>
                  <a:schemeClr val="bg2"/>
                </a:solidFill>
              </a:rPr>
              <a:t>: 22 persons/km</a:t>
            </a:r>
            <a:r>
              <a:rPr lang="sv-SE" baseline="30000" dirty="0" smtClean="0">
                <a:solidFill>
                  <a:schemeClr val="bg2"/>
                </a:solidFill>
              </a:rPr>
              <a:t>2</a:t>
            </a:r>
          </a:p>
          <a:p>
            <a:r>
              <a:rPr lang="sv-SE" baseline="30000" dirty="0" smtClean="0">
                <a:solidFill>
                  <a:schemeClr val="bg2"/>
                </a:solidFill>
              </a:rPr>
              <a:t> </a:t>
            </a:r>
          </a:p>
          <a:p>
            <a:r>
              <a:rPr lang="sv-SE" baseline="30000" dirty="0">
                <a:solidFill>
                  <a:schemeClr val="bg2"/>
                </a:solidFill>
              </a:rPr>
              <a:t>(Australia: 2,7; </a:t>
            </a:r>
            <a:r>
              <a:rPr lang="sv-SE" baseline="30000" dirty="0" smtClean="0">
                <a:solidFill>
                  <a:schemeClr val="bg2"/>
                </a:solidFill>
              </a:rPr>
              <a:t>Brazil: 23;</a:t>
            </a:r>
            <a:r>
              <a:rPr lang="sv-SE" baseline="30000" dirty="0">
                <a:solidFill>
                  <a:schemeClr val="bg2"/>
                </a:solidFill>
              </a:rPr>
              <a:t> West </a:t>
            </a:r>
            <a:r>
              <a:rPr lang="sv-SE" baseline="30000" dirty="0" smtClean="0">
                <a:solidFill>
                  <a:schemeClr val="bg2"/>
                </a:solidFill>
              </a:rPr>
              <a:t>Virginia US: </a:t>
            </a:r>
            <a:r>
              <a:rPr lang="sv-SE" baseline="30000" dirty="0">
                <a:solidFill>
                  <a:schemeClr val="bg2"/>
                </a:solidFill>
              </a:rPr>
              <a:t>29;</a:t>
            </a:r>
            <a:r>
              <a:rPr lang="sv-SE" baseline="30000" dirty="0" smtClean="0">
                <a:solidFill>
                  <a:schemeClr val="bg2"/>
                </a:solidFill>
              </a:rPr>
              <a:t> Scotland: 64</a:t>
            </a:r>
            <a:r>
              <a:rPr lang="sv-SE" baseline="30000" dirty="0">
                <a:solidFill>
                  <a:schemeClr val="bg2"/>
                </a:solidFill>
              </a:rPr>
              <a:t>; </a:t>
            </a:r>
            <a:r>
              <a:rPr lang="sv-SE" baseline="30000" dirty="0" smtClean="0">
                <a:solidFill>
                  <a:schemeClr val="bg2"/>
                </a:solidFill>
              </a:rPr>
              <a:t>Georgia US: </a:t>
            </a:r>
            <a:r>
              <a:rPr lang="sv-SE" baseline="30000" dirty="0">
                <a:solidFill>
                  <a:schemeClr val="bg2"/>
                </a:solidFill>
              </a:rPr>
              <a:t>65; </a:t>
            </a:r>
            <a:r>
              <a:rPr lang="sv-SE" baseline="30000" dirty="0" smtClean="0">
                <a:solidFill>
                  <a:schemeClr val="bg2"/>
                </a:solidFill>
              </a:rPr>
              <a:t>Ohio US: 108; England: 395</a:t>
            </a:r>
            <a:r>
              <a:rPr lang="sv-SE" baseline="30000" dirty="0">
                <a:solidFill>
                  <a:schemeClr val="bg2"/>
                </a:solidFill>
              </a:rPr>
              <a:t>)</a:t>
            </a:r>
            <a:r>
              <a:rPr lang="sv-SE" baseline="30000" dirty="0" smtClean="0">
                <a:solidFill>
                  <a:schemeClr val="bg2"/>
                </a:solidFill>
              </a:rPr>
              <a:t> </a:t>
            </a:r>
            <a:endParaRPr lang="sv-SE" baseline="30000" dirty="0">
              <a:solidFill>
                <a:schemeClr val="bg2"/>
              </a:solidFill>
            </a:endParaRPr>
          </a:p>
          <a:p>
            <a:r>
              <a:rPr lang="sv-SE" dirty="0" err="1" smtClean="0">
                <a:solidFill>
                  <a:schemeClr val="bg2"/>
                </a:solidFill>
              </a:rPr>
              <a:t>Municipalities</a:t>
            </a:r>
            <a:r>
              <a:rPr lang="sv-SE" dirty="0" smtClean="0">
                <a:solidFill>
                  <a:schemeClr val="bg2"/>
                </a:solidFill>
              </a:rPr>
              <a:t>: 290</a:t>
            </a:r>
          </a:p>
          <a:p>
            <a:endParaRPr lang="sv-SE" baseline="30000" dirty="0" smtClean="0">
              <a:solidFill>
                <a:schemeClr val="bg2"/>
              </a:solidFill>
            </a:endParaRPr>
          </a:p>
          <a:p>
            <a:r>
              <a:rPr lang="sv-SE" dirty="0" smtClean="0">
                <a:solidFill>
                  <a:schemeClr val="bg2"/>
                </a:solidFill>
              </a:rPr>
              <a:t>Regional </a:t>
            </a:r>
            <a:r>
              <a:rPr lang="sv-SE" dirty="0" err="1" smtClean="0">
                <a:solidFill>
                  <a:schemeClr val="bg2"/>
                </a:solidFill>
              </a:rPr>
              <a:t>authorities</a:t>
            </a:r>
            <a:r>
              <a:rPr lang="sv-SE" dirty="0" smtClean="0">
                <a:solidFill>
                  <a:schemeClr val="bg2"/>
                </a:solidFill>
              </a:rPr>
              <a:t>: 21</a:t>
            </a:r>
          </a:p>
          <a:p>
            <a:endParaRPr lang="sv-SE" dirty="0" smtClean="0">
              <a:solidFill>
                <a:schemeClr val="bg2"/>
              </a:solidFill>
            </a:endParaRPr>
          </a:p>
          <a:p>
            <a:r>
              <a:rPr lang="sv-SE" dirty="0" smtClean="0">
                <a:solidFill>
                  <a:schemeClr val="bg2"/>
                </a:solidFill>
              </a:rPr>
              <a:t>Police </a:t>
            </a:r>
            <a:r>
              <a:rPr lang="sv-SE" dirty="0" err="1" smtClean="0">
                <a:solidFill>
                  <a:schemeClr val="bg2"/>
                </a:solidFill>
              </a:rPr>
              <a:t>authorities</a:t>
            </a:r>
            <a:r>
              <a:rPr lang="sv-SE" dirty="0" smtClean="0">
                <a:solidFill>
                  <a:schemeClr val="bg2"/>
                </a:solidFill>
              </a:rPr>
              <a:t>: 21 &amp; National Police Board</a:t>
            </a:r>
          </a:p>
          <a:p>
            <a:endParaRPr lang="sv-SE" dirty="0">
              <a:solidFill>
                <a:schemeClr val="bg2"/>
              </a:solidFill>
            </a:endParaRPr>
          </a:p>
          <a:p>
            <a:r>
              <a:rPr lang="sv-SE" dirty="0" err="1" smtClean="0">
                <a:solidFill>
                  <a:schemeClr val="bg2"/>
                </a:solidFill>
              </a:rPr>
              <a:t>One</a:t>
            </a:r>
            <a:r>
              <a:rPr lang="sv-SE" dirty="0" smtClean="0">
                <a:solidFill>
                  <a:schemeClr val="bg2"/>
                </a:solidFill>
              </a:rPr>
              <a:t> Police Service in 2015 (7 regional </a:t>
            </a:r>
            <a:r>
              <a:rPr lang="sv-SE" dirty="0" err="1" smtClean="0">
                <a:solidFill>
                  <a:schemeClr val="bg2"/>
                </a:solidFill>
              </a:rPr>
              <a:t>police</a:t>
            </a:r>
            <a:r>
              <a:rPr lang="sv-SE" dirty="0" smtClean="0">
                <a:solidFill>
                  <a:schemeClr val="bg2"/>
                </a:solidFill>
              </a:rPr>
              <a:t> areas) </a:t>
            </a:r>
          </a:p>
          <a:p>
            <a:endParaRPr lang="sv-SE" dirty="0">
              <a:solidFill>
                <a:schemeClr val="bg2"/>
              </a:solidFill>
            </a:endParaRPr>
          </a:p>
          <a:p>
            <a:r>
              <a:rPr lang="sv-SE" dirty="0" smtClean="0">
                <a:solidFill>
                  <a:schemeClr val="bg2"/>
                </a:solidFill>
              </a:rPr>
              <a:t> </a:t>
            </a:r>
          </a:p>
          <a:p>
            <a:r>
              <a:rPr lang="sv-SE" baseline="30000" dirty="0" smtClean="0">
                <a:solidFill>
                  <a:schemeClr val="bg2"/>
                </a:solidFill>
              </a:rPr>
              <a:t> </a:t>
            </a:r>
            <a:endParaRPr lang="sv-SE" baseline="300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36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576" y="260648"/>
            <a:ext cx="7772400" cy="431899"/>
          </a:xfrm>
        </p:spPr>
        <p:txBody>
          <a:bodyPr/>
          <a:lstStyle/>
          <a:p>
            <a:pPr algn="l"/>
            <a:r>
              <a:rPr lang="sv-SE" sz="4000" dirty="0">
                <a:solidFill>
                  <a:srgbClr val="000066"/>
                </a:solidFill>
                <a:effectLst/>
                <a:latin typeface="Tahoma" pitchFamily="34" charset="0"/>
              </a:rPr>
              <a:t/>
            </a:r>
            <a:br>
              <a:rPr lang="sv-SE" sz="4000" dirty="0">
                <a:solidFill>
                  <a:srgbClr val="000066"/>
                </a:solidFill>
                <a:effectLst/>
                <a:latin typeface="Tahoma" pitchFamily="34" charset="0"/>
              </a:rPr>
            </a:br>
            <a:r>
              <a:rPr lang="sv-SE" sz="3400" dirty="0" err="1" smtClean="0">
                <a:solidFill>
                  <a:srgbClr val="000066"/>
                </a:solidFill>
                <a:effectLst/>
                <a:latin typeface="Tahoma" pitchFamily="34" charset="0"/>
              </a:rPr>
              <a:t>Defining</a:t>
            </a:r>
            <a:r>
              <a:rPr lang="sv-SE" sz="3400" dirty="0" smtClean="0">
                <a:solidFill>
                  <a:srgbClr val="000066"/>
                </a:solidFill>
                <a:effectLst/>
                <a:latin typeface="Tahoma" pitchFamily="34" charset="0"/>
              </a:rPr>
              <a:t> Rural and Small </a:t>
            </a:r>
            <a:r>
              <a:rPr lang="sv-SE" sz="3400" dirty="0" err="1" smtClean="0">
                <a:solidFill>
                  <a:srgbClr val="000066"/>
                </a:solidFill>
                <a:effectLst/>
                <a:latin typeface="Tahoma" pitchFamily="34" charset="0"/>
              </a:rPr>
              <a:t>Municipalities</a:t>
            </a:r>
            <a:endParaRPr lang="sv-SE" sz="3400" dirty="0">
              <a:solidFill>
                <a:srgbClr val="000066"/>
              </a:solidFill>
              <a:effectLst/>
              <a:latin typeface="Tahoma" pitchFamily="34" charset="0"/>
            </a:endParaRP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7544" y="1340768"/>
            <a:ext cx="8294687" cy="4321175"/>
          </a:xfrm>
        </p:spPr>
        <p:txBody>
          <a:bodyPr/>
          <a:lstStyle/>
          <a:p>
            <a:pPr algn="l"/>
            <a:r>
              <a:rPr lang="sv-SE" sz="2800" dirty="0" smtClean="0">
                <a:solidFill>
                  <a:schemeClr val="bg2"/>
                </a:solidFill>
                <a:effectLst/>
              </a:rPr>
              <a:t>”The term ’rural’ is a </a:t>
            </a:r>
            <a:r>
              <a:rPr lang="sv-SE" sz="2800" dirty="0" err="1" smtClean="0">
                <a:solidFill>
                  <a:schemeClr val="bg2"/>
                </a:solidFill>
                <a:effectLst/>
              </a:rPr>
              <a:t>concept</a:t>
            </a:r>
            <a:r>
              <a:rPr lang="sv-SE" sz="2800" dirty="0" smtClean="0">
                <a:solidFill>
                  <a:schemeClr val="bg2"/>
                </a:solidFill>
                <a:effectLst/>
              </a:rPr>
              <a:t> </a:t>
            </a:r>
            <a:r>
              <a:rPr lang="sv-SE" sz="2800" dirty="0" err="1" smtClean="0">
                <a:solidFill>
                  <a:schemeClr val="bg2"/>
                </a:solidFill>
                <a:effectLst/>
              </a:rPr>
              <a:t>that</a:t>
            </a:r>
            <a:r>
              <a:rPr lang="sv-SE" sz="2800" dirty="0" smtClean="0">
                <a:solidFill>
                  <a:schemeClr val="bg2"/>
                </a:solidFill>
                <a:effectLst/>
              </a:rPr>
              <a:t> is </a:t>
            </a:r>
            <a:r>
              <a:rPr lang="sv-SE" sz="2800" dirty="0" err="1" smtClean="0">
                <a:solidFill>
                  <a:schemeClr val="bg2"/>
                </a:solidFill>
                <a:effectLst/>
              </a:rPr>
              <a:t>easily</a:t>
            </a:r>
            <a:r>
              <a:rPr lang="sv-SE" sz="2800" dirty="0" smtClean="0">
                <a:solidFill>
                  <a:schemeClr val="bg2"/>
                </a:solidFill>
                <a:effectLst/>
              </a:rPr>
              <a:t> </a:t>
            </a:r>
            <a:r>
              <a:rPr lang="sv-SE" sz="2800" dirty="0" err="1" smtClean="0">
                <a:solidFill>
                  <a:schemeClr val="bg2"/>
                </a:solidFill>
                <a:effectLst/>
              </a:rPr>
              <a:t>understood</a:t>
            </a:r>
            <a:r>
              <a:rPr lang="sv-SE" sz="2800" dirty="0" smtClean="0">
                <a:solidFill>
                  <a:schemeClr val="bg2"/>
                </a:solidFill>
                <a:effectLst/>
              </a:rPr>
              <a:t>… </a:t>
            </a:r>
            <a:r>
              <a:rPr lang="sv-SE" sz="2800" dirty="0" err="1" smtClean="0">
                <a:solidFill>
                  <a:schemeClr val="bg2"/>
                </a:solidFill>
                <a:effectLst/>
              </a:rPr>
              <a:t>yet</a:t>
            </a:r>
            <a:r>
              <a:rPr lang="sv-SE" sz="2800" dirty="0" smtClean="0">
                <a:solidFill>
                  <a:schemeClr val="bg2"/>
                </a:solidFill>
                <a:effectLst/>
              </a:rPr>
              <a:t> </a:t>
            </a:r>
            <a:r>
              <a:rPr lang="sv-SE" sz="2800" dirty="0" err="1" smtClean="0">
                <a:solidFill>
                  <a:schemeClr val="bg2"/>
                </a:solidFill>
                <a:effectLst/>
              </a:rPr>
              <a:t>difficult</a:t>
            </a:r>
            <a:r>
              <a:rPr lang="sv-SE" sz="2800" dirty="0" smtClean="0">
                <a:solidFill>
                  <a:schemeClr val="bg2"/>
                </a:solidFill>
                <a:effectLst/>
              </a:rPr>
              <a:t> </a:t>
            </a:r>
            <a:r>
              <a:rPr lang="sv-SE" sz="2800" dirty="0" err="1" smtClean="0">
                <a:solidFill>
                  <a:schemeClr val="bg2"/>
                </a:solidFill>
                <a:effectLst/>
              </a:rPr>
              <a:t>if</a:t>
            </a:r>
            <a:r>
              <a:rPr lang="sv-SE" sz="2800" dirty="0" smtClean="0">
                <a:solidFill>
                  <a:schemeClr val="bg2"/>
                </a:solidFill>
                <a:effectLst/>
              </a:rPr>
              <a:t> not </a:t>
            </a:r>
            <a:r>
              <a:rPr lang="sv-SE" sz="2800" dirty="0" err="1" smtClean="0">
                <a:solidFill>
                  <a:schemeClr val="bg2"/>
                </a:solidFill>
                <a:effectLst/>
              </a:rPr>
              <a:t>impossible</a:t>
            </a:r>
            <a:r>
              <a:rPr lang="sv-SE" sz="2800" dirty="0" smtClean="0">
                <a:solidFill>
                  <a:schemeClr val="bg2"/>
                </a:solidFill>
                <a:effectLst/>
              </a:rPr>
              <a:t> </a:t>
            </a:r>
            <a:r>
              <a:rPr lang="sv-SE" sz="2800" dirty="0" err="1" smtClean="0">
                <a:solidFill>
                  <a:schemeClr val="bg2"/>
                </a:solidFill>
                <a:effectLst/>
              </a:rPr>
              <a:t>to</a:t>
            </a:r>
            <a:r>
              <a:rPr lang="sv-SE" sz="2800" dirty="0" smtClean="0">
                <a:solidFill>
                  <a:schemeClr val="bg2"/>
                </a:solidFill>
                <a:effectLst/>
              </a:rPr>
              <a:t> </a:t>
            </a:r>
            <a:r>
              <a:rPr lang="sv-SE" sz="2800" dirty="0" err="1" smtClean="0">
                <a:solidFill>
                  <a:schemeClr val="bg2"/>
                </a:solidFill>
                <a:effectLst/>
              </a:rPr>
              <a:t>define</a:t>
            </a:r>
            <a:r>
              <a:rPr lang="sv-SE" sz="2800" dirty="0" smtClean="0">
                <a:solidFill>
                  <a:schemeClr val="bg2"/>
                </a:solidFill>
                <a:effectLst/>
              </a:rPr>
              <a:t>” (Marshall &amp; Johnson, 2005, p. 7)</a:t>
            </a:r>
          </a:p>
          <a:p>
            <a:pPr algn="l"/>
            <a:endParaRPr lang="sv-SE" sz="2800" dirty="0">
              <a:solidFill>
                <a:schemeClr val="bg2"/>
              </a:solidFill>
              <a:effectLst/>
            </a:endParaRPr>
          </a:p>
          <a:p>
            <a:pPr algn="l"/>
            <a:r>
              <a:rPr lang="sv-SE" sz="2800" dirty="0" smtClean="0">
                <a:solidFill>
                  <a:schemeClr val="bg2"/>
                </a:solidFill>
                <a:effectLst/>
              </a:rPr>
              <a:t>”Rural is like </a:t>
            </a:r>
            <a:r>
              <a:rPr lang="sv-SE" sz="2800" dirty="0" err="1" smtClean="0">
                <a:solidFill>
                  <a:schemeClr val="bg2"/>
                </a:solidFill>
                <a:effectLst/>
              </a:rPr>
              <a:t>pornography</a:t>
            </a:r>
            <a:r>
              <a:rPr lang="sv-SE" sz="2800" dirty="0" smtClean="0">
                <a:solidFill>
                  <a:schemeClr val="bg2"/>
                </a:solidFill>
                <a:effectLst/>
              </a:rPr>
              <a:t>; I </a:t>
            </a:r>
            <a:r>
              <a:rPr lang="sv-SE" sz="2800" dirty="0" err="1" smtClean="0">
                <a:solidFill>
                  <a:schemeClr val="bg2"/>
                </a:solidFill>
                <a:effectLst/>
              </a:rPr>
              <a:t>can’t</a:t>
            </a:r>
            <a:r>
              <a:rPr lang="sv-SE" sz="2800" dirty="0" smtClean="0">
                <a:solidFill>
                  <a:schemeClr val="bg2"/>
                </a:solidFill>
                <a:effectLst/>
              </a:rPr>
              <a:t> </a:t>
            </a:r>
            <a:r>
              <a:rPr lang="sv-SE" sz="2800" dirty="0" err="1" smtClean="0">
                <a:solidFill>
                  <a:schemeClr val="bg2"/>
                </a:solidFill>
                <a:effectLst/>
              </a:rPr>
              <a:t>precisely</a:t>
            </a:r>
            <a:r>
              <a:rPr lang="sv-SE" sz="2800" dirty="0" smtClean="0">
                <a:solidFill>
                  <a:schemeClr val="bg2"/>
                </a:solidFill>
                <a:effectLst/>
              </a:rPr>
              <a:t> </a:t>
            </a:r>
            <a:r>
              <a:rPr lang="sv-SE" sz="2800" dirty="0" err="1" smtClean="0">
                <a:solidFill>
                  <a:schemeClr val="bg2"/>
                </a:solidFill>
                <a:effectLst/>
              </a:rPr>
              <a:t>define</a:t>
            </a:r>
            <a:r>
              <a:rPr lang="sv-SE" sz="2800" dirty="0" smtClean="0">
                <a:solidFill>
                  <a:schemeClr val="bg2"/>
                </a:solidFill>
                <a:effectLst/>
              </a:rPr>
              <a:t> it </a:t>
            </a:r>
            <a:r>
              <a:rPr lang="sv-SE" sz="2800" dirty="0" err="1" smtClean="0">
                <a:solidFill>
                  <a:schemeClr val="bg2"/>
                </a:solidFill>
                <a:effectLst/>
              </a:rPr>
              <a:t>but</a:t>
            </a:r>
            <a:r>
              <a:rPr lang="sv-SE" sz="2800" dirty="0" smtClean="0">
                <a:solidFill>
                  <a:schemeClr val="bg2"/>
                </a:solidFill>
                <a:effectLst/>
              </a:rPr>
              <a:t> I </a:t>
            </a:r>
            <a:r>
              <a:rPr lang="sv-SE" sz="2800" dirty="0" err="1" smtClean="0">
                <a:solidFill>
                  <a:schemeClr val="bg2"/>
                </a:solidFill>
                <a:effectLst/>
              </a:rPr>
              <a:t>know</a:t>
            </a:r>
            <a:r>
              <a:rPr lang="sv-SE" sz="2800" dirty="0" smtClean="0">
                <a:solidFill>
                  <a:schemeClr val="bg2"/>
                </a:solidFill>
                <a:effectLst/>
              </a:rPr>
              <a:t> it </a:t>
            </a:r>
            <a:r>
              <a:rPr lang="sv-SE" sz="2800" dirty="0" err="1" smtClean="0">
                <a:solidFill>
                  <a:schemeClr val="bg2"/>
                </a:solidFill>
                <a:effectLst/>
              </a:rPr>
              <a:t>when</a:t>
            </a:r>
            <a:r>
              <a:rPr lang="sv-SE" sz="2800" dirty="0" smtClean="0">
                <a:solidFill>
                  <a:schemeClr val="bg2"/>
                </a:solidFill>
                <a:effectLst/>
              </a:rPr>
              <a:t> I </a:t>
            </a:r>
            <a:r>
              <a:rPr lang="sv-SE" sz="2800" dirty="0" err="1" smtClean="0">
                <a:solidFill>
                  <a:schemeClr val="bg2"/>
                </a:solidFill>
                <a:effectLst/>
              </a:rPr>
              <a:t>see</a:t>
            </a:r>
            <a:r>
              <a:rPr lang="sv-SE" sz="2800" dirty="0" smtClean="0">
                <a:solidFill>
                  <a:schemeClr val="bg2"/>
                </a:solidFill>
                <a:effectLst/>
              </a:rPr>
              <a:t> it” (</a:t>
            </a:r>
            <a:r>
              <a:rPr lang="sv-SE" sz="2800" dirty="0" err="1" smtClean="0">
                <a:solidFill>
                  <a:schemeClr val="bg2"/>
                </a:solidFill>
                <a:effectLst/>
              </a:rPr>
              <a:t>Weisheit</a:t>
            </a:r>
            <a:r>
              <a:rPr lang="sv-SE" sz="2800" dirty="0" smtClean="0">
                <a:solidFill>
                  <a:schemeClr val="bg2"/>
                </a:solidFill>
                <a:effectLst/>
              </a:rPr>
              <a:t> et al.,1995)</a:t>
            </a:r>
          </a:p>
          <a:p>
            <a:pPr algn="l"/>
            <a:endParaRPr lang="sv-SE" sz="2800" dirty="0">
              <a:solidFill>
                <a:schemeClr val="bg2"/>
              </a:solidFill>
              <a:effectLst/>
            </a:endParaRPr>
          </a:p>
          <a:p>
            <a:pPr algn="l"/>
            <a:r>
              <a:rPr lang="sv-SE" sz="2800" dirty="0" err="1" smtClean="0">
                <a:solidFill>
                  <a:schemeClr val="bg2"/>
                </a:solidFill>
                <a:effectLst/>
              </a:rPr>
              <a:t>One</a:t>
            </a:r>
            <a:r>
              <a:rPr lang="sv-SE" sz="2800" dirty="0" smtClean="0">
                <a:solidFill>
                  <a:schemeClr val="bg2"/>
                </a:solidFill>
                <a:effectLst/>
              </a:rPr>
              <a:t> </a:t>
            </a:r>
            <a:r>
              <a:rPr lang="sv-SE" sz="2800" dirty="0" err="1" smtClean="0">
                <a:solidFill>
                  <a:schemeClr val="bg2"/>
                </a:solidFill>
                <a:effectLst/>
              </a:rPr>
              <a:t>method</a:t>
            </a:r>
            <a:r>
              <a:rPr lang="sv-SE" sz="2800" dirty="0" smtClean="0">
                <a:solidFill>
                  <a:schemeClr val="bg2"/>
                </a:solidFill>
                <a:effectLst/>
              </a:rPr>
              <a:t> for </a:t>
            </a:r>
            <a:r>
              <a:rPr lang="sv-SE" sz="2800" dirty="0" err="1" smtClean="0">
                <a:solidFill>
                  <a:schemeClr val="bg2"/>
                </a:solidFill>
                <a:effectLst/>
              </a:rPr>
              <a:t>defining</a:t>
            </a:r>
            <a:r>
              <a:rPr lang="sv-SE" sz="2800" dirty="0" smtClean="0">
                <a:solidFill>
                  <a:schemeClr val="bg2"/>
                </a:solidFill>
                <a:effectLst/>
              </a:rPr>
              <a:t> rural and small </a:t>
            </a:r>
            <a:r>
              <a:rPr lang="sv-SE" sz="2800" dirty="0" err="1" smtClean="0">
                <a:solidFill>
                  <a:schemeClr val="bg2"/>
                </a:solidFill>
                <a:effectLst/>
              </a:rPr>
              <a:t>municipalities</a:t>
            </a:r>
            <a:r>
              <a:rPr lang="sv-SE" sz="2800" dirty="0" smtClean="0">
                <a:solidFill>
                  <a:schemeClr val="bg2"/>
                </a:solidFill>
                <a:effectLst/>
              </a:rPr>
              <a:t> is </a:t>
            </a:r>
            <a:r>
              <a:rPr lang="sv-SE" sz="2800" dirty="0" err="1" smtClean="0">
                <a:solidFill>
                  <a:schemeClr val="bg2"/>
                </a:solidFill>
                <a:effectLst/>
              </a:rPr>
              <a:t>to</a:t>
            </a:r>
            <a:r>
              <a:rPr lang="sv-SE" sz="2800" dirty="0" smtClean="0">
                <a:solidFill>
                  <a:schemeClr val="bg2"/>
                </a:solidFill>
                <a:effectLst/>
              </a:rPr>
              <a:t> make </a:t>
            </a:r>
            <a:r>
              <a:rPr lang="sv-SE" sz="2800" dirty="0" err="1" smtClean="0">
                <a:solidFill>
                  <a:schemeClr val="bg2"/>
                </a:solidFill>
                <a:effectLst/>
              </a:rPr>
              <a:t>use</a:t>
            </a:r>
            <a:r>
              <a:rPr lang="sv-SE" sz="2800" dirty="0" smtClean="0">
                <a:solidFill>
                  <a:schemeClr val="bg2"/>
                </a:solidFill>
                <a:effectLst/>
              </a:rPr>
              <a:t> </a:t>
            </a:r>
            <a:r>
              <a:rPr lang="sv-SE" sz="2800" dirty="0" err="1" smtClean="0">
                <a:solidFill>
                  <a:schemeClr val="bg2"/>
                </a:solidFill>
                <a:effectLst/>
              </a:rPr>
              <a:t>of</a:t>
            </a:r>
            <a:r>
              <a:rPr lang="sv-SE" sz="2800" dirty="0" smtClean="0">
                <a:solidFill>
                  <a:schemeClr val="bg2"/>
                </a:solidFill>
                <a:effectLst/>
              </a:rPr>
              <a:t> </a:t>
            </a:r>
            <a:r>
              <a:rPr lang="sv-SE" sz="2800" dirty="0" err="1" smtClean="0">
                <a:solidFill>
                  <a:schemeClr val="bg2"/>
                </a:solidFill>
                <a:effectLst/>
              </a:rPr>
              <a:t>self-identification</a:t>
            </a:r>
            <a:r>
              <a:rPr lang="sv-SE" sz="2800" dirty="0" smtClean="0">
                <a:solidFill>
                  <a:schemeClr val="bg2"/>
                </a:solidFill>
                <a:effectLst/>
              </a:rPr>
              <a:t>…</a:t>
            </a:r>
            <a:endParaRPr lang="sv-SE" sz="2300" dirty="0" smtClean="0">
              <a:solidFill>
                <a:schemeClr val="bg2"/>
              </a:solidFill>
              <a:effectLst/>
            </a:endParaRPr>
          </a:p>
          <a:p>
            <a:pPr marL="514350" indent="-514350" algn="l">
              <a:buAutoNum type="arabicPeriod"/>
            </a:pPr>
            <a:endParaRPr lang="sv-SE" sz="2800" dirty="0">
              <a:solidFill>
                <a:schemeClr val="bg2"/>
              </a:solidFill>
              <a:effectLst/>
            </a:endParaRPr>
          </a:p>
          <a:p>
            <a:pPr marL="514350" indent="-514350" algn="l">
              <a:buAutoNum type="arabicPeriod"/>
            </a:pPr>
            <a:endParaRPr lang="sv-SE" sz="2800" dirty="0" smtClean="0">
              <a:solidFill>
                <a:schemeClr val="bg2"/>
              </a:solidFill>
              <a:effectLst/>
            </a:endParaRPr>
          </a:p>
          <a:p>
            <a:pPr marL="514350" indent="-514350" algn="l">
              <a:buAutoNum type="arabicPeriod"/>
            </a:pPr>
            <a:endParaRPr lang="sv-SE" sz="2800" dirty="0" smtClean="0">
              <a:solidFill>
                <a:schemeClr val="bg2"/>
              </a:solidFill>
              <a:effectLst/>
            </a:endParaRPr>
          </a:p>
          <a:p>
            <a:pPr marL="514350" indent="-514350" algn="l">
              <a:buAutoNum type="arabicPeriod"/>
            </a:pPr>
            <a:endParaRPr lang="sv-SE" sz="2800" dirty="0">
              <a:solidFill>
                <a:schemeClr val="bg2"/>
              </a:solidFill>
              <a:effectLst/>
              <a:latin typeface="+mn-lt"/>
              <a:ea typeface="+mn-ea"/>
              <a:cs typeface="+mn-cs"/>
            </a:endParaRPr>
          </a:p>
          <a:p>
            <a:pPr>
              <a:lnSpc>
                <a:spcPct val="80000"/>
              </a:lnSpc>
            </a:pPr>
            <a:endParaRPr lang="sv-SE" dirty="0"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1551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7544" y="116632"/>
            <a:ext cx="8142287" cy="6408711"/>
          </a:xfrm>
        </p:spPr>
        <p:txBody>
          <a:bodyPr/>
          <a:lstStyle/>
          <a:p>
            <a:pPr algn="l">
              <a:lnSpc>
                <a:spcPct val="80000"/>
              </a:lnSpc>
            </a:pPr>
            <a:endParaRPr lang="sv-SE" sz="2600" dirty="0">
              <a:solidFill>
                <a:schemeClr val="bg2"/>
              </a:solidFill>
              <a:effectLst/>
              <a:latin typeface="Arial" charset="0"/>
            </a:endParaRPr>
          </a:p>
          <a:p>
            <a:pPr>
              <a:lnSpc>
                <a:spcPct val="80000"/>
              </a:lnSpc>
            </a:pPr>
            <a:endParaRPr lang="sv-SE" dirty="0">
              <a:effectLst/>
              <a:latin typeface="Arial" charset="0"/>
            </a:endParaRPr>
          </a:p>
        </p:txBody>
      </p:sp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4318955"/>
              </p:ext>
            </p:extLst>
          </p:nvPr>
        </p:nvGraphicFramePr>
        <p:xfrm>
          <a:off x="2051720" y="44624"/>
          <a:ext cx="4680520" cy="66236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248" name="Acrobat Document" r:id="rId3" imgW="5667208" imgH="8020002" progId="AcroExch.Document.7">
                  <p:embed/>
                </p:oleObj>
              </mc:Choice>
              <mc:Fallback>
                <p:oleObj name="Acrobat Document" r:id="rId3" imgW="5667208" imgH="8020002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51720" y="44624"/>
                        <a:ext cx="4680520" cy="66236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18151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1" y="404814"/>
            <a:ext cx="7772400" cy="575915"/>
          </a:xfrm>
        </p:spPr>
        <p:txBody>
          <a:bodyPr/>
          <a:lstStyle/>
          <a:p>
            <a:pPr algn="l"/>
            <a:endParaRPr lang="sv-SE" sz="4000" dirty="0">
              <a:solidFill>
                <a:srgbClr val="000066"/>
              </a:solidFill>
              <a:effectLst/>
              <a:latin typeface="Tahoma" pitchFamily="34" charset="0"/>
            </a:endParaRP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8314" y="1628776"/>
            <a:ext cx="8294687" cy="4321175"/>
          </a:xfrm>
        </p:spPr>
        <p:txBody>
          <a:bodyPr/>
          <a:lstStyle/>
          <a:p>
            <a:pPr algn="l">
              <a:lnSpc>
                <a:spcPct val="80000"/>
              </a:lnSpc>
            </a:pPr>
            <a:endParaRPr lang="sv-SE" sz="2600" dirty="0" smtClean="0">
              <a:solidFill>
                <a:schemeClr val="bg2"/>
              </a:solidFill>
              <a:effectLst/>
              <a:latin typeface="Arial" charset="0"/>
            </a:endParaRPr>
          </a:p>
          <a:p>
            <a:pPr algn="l">
              <a:lnSpc>
                <a:spcPct val="80000"/>
              </a:lnSpc>
            </a:pPr>
            <a:endParaRPr lang="sv-SE" sz="2600" dirty="0">
              <a:solidFill>
                <a:schemeClr val="bg2"/>
              </a:solidFill>
              <a:effectLst/>
              <a:latin typeface="Arial" charset="0"/>
            </a:endParaRPr>
          </a:p>
          <a:p>
            <a:pPr>
              <a:lnSpc>
                <a:spcPct val="80000"/>
              </a:lnSpc>
            </a:pPr>
            <a:endParaRPr lang="sv-SE" dirty="0">
              <a:effectLst/>
              <a:latin typeface="Arial" charset="0"/>
            </a:endParaRPr>
          </a:p>
        </p:txBody>
      </p:sp>
      <p:graphicFrame>
        <p:nvGraphicFramePr>
          <p:cNvPr id="2" name="Tabell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0956196"/>
              </p:ext>
            </p:extLst>
          </p:nvPr>
        </p:nvGraphicFramePr>
        <p:xfrm>
          <a:off x="35496" y="153791"/>
          <a:ext cx="9108504" cy="66788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7126"/>
                <a:gridCol w="2277126"/>
                <a:gridCol w="2277126"/>
                <a:gridCol w="2277126"/>
              </a:tblGrid>
              <a:tr h="625374">
                <a:tc>
                  <a:txBody>
                    <a:bodyPr/>
                    <a:lstStyle/>
                    <a:p>
                      <a:r>
                        <a:rPr lang="en-GB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Type of Municipalities </a:t>
                      </a:r>
                      <a:endParaRPr lang="sv-SE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800" dirty="0" smtClean="0"/>
                        <a:t>SALAR </a:t>
                      </a:r>
                    </a:p>
                    <a:p>
                      <a:pPr algn="ctr"/>
                      <a:r>
                        <a:rPr lang="sv-SE" sz="1800" dirty="0" smtClean="0"/>
                        <a:t>(N = 290)</a:t>
                      </a:r>
                      <a:endParaRPr lang="sv-SE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800" dirty="0" err="1" smtClean="0"/>
                        <a:t>SmåKom</a:t>
                      </a:r>
                      <a:r>
                        <a:rPr lang="sv-SE" sz="1800" dirty="0" smtClean="0"/>
                        <a:t> </a:t>
                      </a:r>
                    </a:p>
                    <a:p>
                      <a:pPr algn="ctr"/>
                      <a:r>
                        <a:rPr lang="sv-SE" sz="1800" dirty="0" smtClean="0"/>
                        <a:t>(n = 66)</a:t>
                      </a:r>
                      <a:endParaRPr lang="sv-SE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800" dirty="0" err="1" smtClean="0"/>
                        <a:t>SmåKom</a:t>
                      </a:r>
                      <a:endParaRPr lang="sv-SE" sz="1800" dirty="0" smtClean="0"/>
                    </a:p>
                    <a:p>
                      <a:pPr algn="ctr"/>
                      <a:r>
                        <a:rPr lang="sv-SE" sz="1800" dirty="0" err="1" smtClean="0"/>
                        <a:t>Coverage</a:t>
                      </a:r>
                      <a:endParaRPr lang="sv-SE" sz="1800" dirty="0"/>
                    </a:p>
                  </a:txBody>
                  <a:tcPr/>
                </a:tc>
              </a:tr>
              <a:tr h="755425">
                <a:tc>
                  <a:txBody>
                    <a:bodyPr/>
                    <a:lstStyle/>
                    <a:p>
                      <a:r>
                        <a:rPr lang="en-GB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Sparsely populated </a:t>
                      </a:r>
                      <a:endParaRPr lang="sv-SE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800" dirty="0" smtClean="0"/>
                        <a:t>20 </a:t>
                      </a:r>
                    </a:p>
                    <a:p>
                      <a:pPr algn="ctr"/>
                      <a:r>
                        <a:rPr lang="sv-SE" sz="1800" dirty="0" smtClean="0"/>
                        <a:t>(7%)</a:t>
                      </a:r>
                      <a:endParaRPr lang="sv-SE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800" dirty="0" smtClean="0"/>
                        <a:t>13 </a:t>
                      </a:r>
                    </a:p>
                    <a:p>
                      <a:pPr algn="ctr"/>
                      <a:r>
                        <a:rPr lang="sv-SE" sz="1800" dirty="0" smtClean="0"/>
                        <a:t>(20%)</a:t>
                      </a:r>
                      <a:endParaRPr lang="sv-SE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800" dirty="0" smtClean="0"/>
                        <a:t>65%</a:t>
                      </a:r>
                      <a:endParaRPr lang="sv-SE" sz="1800" dirty="0"/>
                    </a:p>
                  </a:txBody>
                  <a:tcPr/>
                </a:tc>
              </a:tr>
              <a:tr h="755425">
                <a:tc>
                  <a:txBody>
                    <a:bodyPr/>
                    <a:lstStyle/>
                    <a:p>
                      <a:r>
                        <a:rPr lang="en-GB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Tourism and travel industry</a:t>
                      </a:r>
                      <a:endParaRPr lang="sv-SE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800" dirty="0" smtClean="0"/>
                        <a:t>20 </a:t>
                      </a:r>
                    </a:p>
                    <a:p>
                      <a:pPr algn="ctr"/>
                      <a:r>
                        <a:rPr lang="sv-SE" sz="1800" dirty="0" smtClean="0"/>
                        <a:t>(7%)</a:t>
                      </a:r>
                      <a:endParaRPr lang="sv-SE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800" dirty="0" smtClean="0"/>
                        <a:t>11</a:t>
                      </a:r>
                    </a:p>
                    <a:p>
                      <a:pPr algn="ctr"/>
                      <a:r>
                        <a:rPr lang="sv-SE" sz="1800" dirty="0" smtClean="0"/>
                        <a:t> (17%)</a:t>
                      </a:r>
                      <a:endParaRPr lang="sv-SE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800" dirty="0" smtClean="0"/>
                        <a:t>55%</a:t>
                      </a:r>
                      <a:endParaRPr lang="sv-SE" sz="1800" dirty="0"/>
                    </a:p>
                  </a:txBody>
                  <a:tcPr/>
                </a:tc>
              </a:tr>
              <a:tr h="755425">
                <a:tc>
                  <a:txBody>
                    <a:bodyPr/>
                    <a:lstStyle/>
                    <a:p>
                      <a:r>
                        <a:rPr lang="en-GB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Commuter</a:t>
                      </a:r>
                      <a:endParaRPr lang="sv-SE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800" dirty="0" smtClean="0"/>
                        <a:t>51</a:t>
                      </a:r>
                      <a:r>
                        <a:rPr lang="sv-SE" sz="1800" baseline="0" dirty="0" smtClean="0"/>
                        <a:t> </a:t>
                      </a:r>
                    </a:p>
                    <a:p>
                      <a:pPr algn="ctr"/>
                      <a:r>
                        <a:rPr lang="sv-SE" sz="1800" dirty="0" smtClean="0"/>
                        <a:t>(18%)</a:t>
                      </a:r>
                      <a:endParaRPr lang="sv-SE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800" dirty="0" smtClean="0"/>
                        <a:t>19</a:t>
                      </a:r>
                    </a:p>
                    <a:p>
                      <a:pPr algn="ctr"/>
                      <a:r>
                        <a:rPr lang="sv-SE" sz="1800" dirty="0" smtClean="0"/>
                        <a:t> (29%)</a:t>
                      </a:r>
                      <a:endParaRPr lang="sv-SE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800" dirty="0" smtClean="0"/>
                        <a:t>37%</a:t>
                      </a:r>
                      <a:endParaRPr lang="sv-SE" sz="1800" dirty="0"/>
                    </a:p>
                  </a:txBody>
                  <a:tcPr/>
                </a:tc>
              </a:tr>
              <a:tr h="755425">
                <a:tc>
                  <a:txBody>
                    <a:bodyPr/>
                    <a:lstStyle/>
                    <a:p>
                      <a:r>
                        <a:rPr lang="en-GB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Manufacturing </a:t>
                      </a:r>
                      <a:endParaRPr lang="sv-SE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800" dirty="0" smtClean="0"/>
                        <a:t>54 </a:t>
                      </a:r>
                    </a:p>
                    <a:p>
                      <a:pPr algn="ctr"/>
                      <a:r>
                        <a:rPr lang="sv-SE" sz="1800" dirty="0" smtClean="0"/>
                        <a:t>(19%)</a:t>
                      </a:r>
                      <a:endParaRPr lang="sv-SE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800" dirty="0" smtClean="0"/>
                        <a:t>14 </a:t>
                      </a:r>
                    </a:p>
                    <a:p>
                      <a:pPr algn="ctr"/>
                      <a:r>
                        <a:rPr lang="sv-SE" sz="1800" dirty="0" smtClean="0"/>
                        <a:t>(21%)</a:t>
                      </a:r>
                      <a:endParaRPr lang="sv-SE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800" dirty="0" smtClean="0"/>
                        <a:t>26%</a:t>
                      </a:r>
                      <a:endParaRPr lang="sv-SE" sz="1800" dirty="0"/>
                    </a:p>
                  </a:txBody>
                  <a:tcPr/>
                </a:tc>
              </a:tr>
              <a:tr h="755425">
                <a:tc>
                  <a:txBody>
                    <a:bodyPr/>
                    <a:lstStyle/>
                    <a:p>
                      <a:r>
                        <a:rPr lang="en-GB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Suburban to large cities</a:t>
                      </a:r>
                      <a:endParaRPr lang="sv-SE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800" dirty="0" smtClean="0"/>
                        <a:t>22</a:t>
                      </a:r>
                    </a:p>
                    <a:p>
                      <a:pPr algn="ctr"/>
                      <a:r>
                        <a:rPr lang="sv-SE" sz="1800" dirty="0" smtClean="0"/>
                        <a:t> (8%)</a:t>
                      </a:r>
                      <a:endParaRPr lang="sv-SE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800" dirty="0" smtClean="0"/>
                        <a:t>4 </a:t>
                      </a:r>
                    </a:p>
                    <a:p>
                      <a:pPr algn="ctr"/>
                      <a:r>
                        <a:rPr lang="sv-SE" sz="1800" dirty="0" smtClean="0"/>
                        <a:t>(6%)</a:t>
                      </a:r>
                      <a:endParaRPr lang="sv-SE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800" dirty="0" smtClean="0"/>
                        <a:t>18%</a:t>
                      </a:r>
                      <a:endParaRPr lang="sv-SE" sz="1800" dirty="0"/>
                    </a:p>
                  </a:txBody>
                  <a:tcPr/>
                </a:tc>
              </a:tr>
              <a:tr h="810762">
                <a:tc>
                  <a:txBody>
                    <a:bodyPr/>
                    <a:lstStyle/>
                    <a:p>
                      <a:r>
                        <a:rPr lang="en-GB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 densely populated regions</a:t>
                      </a:r>
                      <a:endParaRPr lang="sv-SE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800" dirty="0" smtClean="0"/>
                        <a:t>35 </a:t>
                      </a:r>
                    </a:p>
                    <a:p>
                      <a:pPr algn="ctr"/>
                      <a:r>
                        <a:rPr lang="sv-SE" sz="1800" dirty="0" smtClean="0"/>
                        <a:t>(12% )</a:t>
                      </a:r>
                      <a:endParaRPr lang="sv-SE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800" dirty="0" smtClean="0"/>
                        <a:t>4 </a:t>
                      </a:r>
                    </a:p>
                    <a:p>
                      <a:pPr algn="ctr"/>
                      <a:r>
                        <a:rPr lang="sv-SE" sz="1800" dirty="0" smtClean="0"/>
                        <a:t>(6%)</a:t>
                      </a:r>
                      <a:endParaRPr lang="sv-SE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800" dirty="0" smtClean="0"/>
                        <a:t>11%</a:t>
                      </a:r>
                      <a:endParaRPr lang="sv-SE" sz="1800" dirty="0"/>
                    </a:p>
                  </a:txBody>
                  <a:tcPr/>
                </a:tc>
              </a:tr>
              <a:tr h="810762">
                <a:tc>
                  <a:txBody>
                    <a:bodyPr/>
                    <a:lstStyle/>
                    <a:p>
                      <a:r>
                        <a:rPr lang="en-GB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 sparsely populated regions</a:t>
                      </a:r>
                      <a:endParaRPr lang="sv-SE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800" dirty="0" smtClean="0"/>
                        <a:t>16 </a:t>
                      </a:r>
                    </a:p>
                    <a:p>
                      <a:pPr algn="ctr"/>
                      <a:r>
                        <a:rPr lang="sv-SE" sz="1800" dirty="0" smtClean="0"/>
                        <a:t>(6%)</a:t>
                      </a:r>
                      <a:endParaRPr lang="sv-SE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800" dirty="0" smtClean="0"/>
                        <a:t>1 </a:t>
                      </a:r>
                    </a:p>
                    <a:p>
                      <a:pPr algn="ctr"/>
                      <a:r>
                        <a:rPr lang="sv-SE" sz="1800" dirty="0" smtClean="0"/>
                        <a:t>(1.5%)</a:t>
                      </a:r>
                      <a:endParaRPr lang="sv-SE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800" dirty="0" smtClean="0"/>
                        <a:t>6%</a:t>
                      </a:r>
                      <a:endParaRPr lang="sv-SE" sz="1800" dirty="0"/>
                    </a:p>
                  </a:txBody>
                  <a:tcPr/>
                </a:tc>
              </a:tr>
              <a:tr h="625374">
                <a:tc>
                  <a:txBody>
                    <a:bodyPr/>
                    <a:lstStyle/>
                    <a:p>
                      <a:r>
                        <a:rPr lang="sv-SE" sz="1800" dirty="0" err="1" smtClean="0"/>
                        <a:t>Other</a:t>
                      </a:r>
                      <a:endParaRPr lang="sv-SE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800" dirty="0" smtClean="0"/>
                        <a:t>72 </a:t>
                      </a:r>
                    </a:p>
                    <a:p>
                      <a:pPr algn="ctr"/>
                      <a:r>
                        <a:rPr lang="sv-SE" sz="1800" dirty="0" smtClean="0"/>
                        <a:t>(25%)</a:t>
                      </a:r>
                      <a:endParaRPr lang="sv-SE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800" dirty="0" smtClean="0"/>
                        <a:t>--</a:t>
                      </a:r>
                      <a:endParaRPr lang="sv-SE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800" dirty="0" smtClean="0"/>
                        <a:t>--</a:t>
                      </a:r>
                      <a:endParaRPr lang="sv-SE" sz="18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å diagonal">
  <a:themeElements>
    <a:clrScheme name="Blå diagonal 1">
      <a:dk1>
        <a:srgbClr val="000000"/>
      </a:dk1>
      <a:lt1>
        <a:srgbClr val="FFFFFF"/>
      </a:lt1>
      <a:dk2>
        <a:srgbClr val="0066FF"/>
      </a:dk2>
      <a:lt2>
        <a:srgbClr val="FFFF00"/>
      </a:lt2>
      <a:accent1>
        <a:srgbClr val="00CCCC"/>
      </a:accent1>
      <a:accent2>
        <a:srgbClr val="FF33CC"/>
      </a:accent2>
      <a:accent3>
        <a:srgbClr val="AAB8FF"/>
      </a:accent3>
      <a:accent4>
        <a:srgbClr val="DADADA"/>
      </a:accent4>
      <a:accent5>
        <a:srgbClr val="AAE2E2"/>
      </a:accent5>
      <a:accent6>
        <a:srgbClr val="E72DB9"/>
      </a:accent6>
      <a:hlink>
        <a:srgbClr val="FF4568"/>
      </a:hlink>
      <a:folHlink>
        <a:srgbClr val="CCECFF"/>
      </a:folHlink>
    </a:clrScheme>
    <a:fontScheme name="Blå diagonal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Blå diagonal 1">
        <a:dk1>
          <a:srgbClr val="000000"/>
        </a:dk1>
        <a:lt1>
          <a:srgbClr val="FFFFFF"/>
        </a:lt1>
        <a:dk2>
          <a:srgbClr val="0066FF"/>
        </a:dk2>
        <a:lt2>
          <a:srgbClr val="FFFF00"/>
        </a:lt2>
        <a:accent1>
          <a:srgbClr val="00CCCC"/>
        </a:accent1>
        <a:accent2>
          <a:srgbClr val="FF33CC"/>
        </a:accent2>
        <a:accent3>
          <a:srgbClr val="AAB8FF"/>
        </a:accent3>
        <a:accent4>
          <a:srgbClr val="DADADA"/>
        </a:accent4>
        <a:accent5>
          <a:srgbClr val="AAE2E2"/>
        </a:accent5>
        <a:accent6>
          <a:srgbClr val="E72DB9"/>
        </a:accent6>
        <a:hlink>
          <a:srgbClr val="FF4568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å diagonal 2">
        <a:dk1>
          <a:srgbClr val="000000"/>
        </a:dk1>
        <a:lt1>
          <a:srgbClr val="9999FF"/>
        </a:lt1>
        <a:dk2>
          <a:srgbClr val="6600FF"/>
        </a:dk2>
        <a:lt2>
          <a:srgbClr val="FFFFFF"/>
        </a:lt2>
        <a:accent1>
          <a:srgbClr val="CCCCFF"/>
        </a:accent1>
        <a:accent2>
          <a:srgbClr val="FF99FF"/>
        </a:accent2>
        <a:accent3>
          <a:srgbClr val="CACAFF"/>
        </a:accent3>
        <a:accent4>
          <a:srgbClr val="000000"/>
        </a:accent4>
        <a:accent5>
          <a:srgbClr val="E2E2FF"/>
        </a:accent5>
        <a:accent6>
          <a:srgbClr val="E78AE7"/>
        </a:accent6>
        <a:hlink>
          <a:srgbClr val="00CC66"/>
        </a:hlink>
        <a:folHlink>
          <a:srgbClr val="CCE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å diagonal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A1A1A1"/>
        </a:accent6>
        <a:hlink>
          <a:srgbClr val="4D4D4D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å diagonal 4">
        <a:dk1>
          <a:srgbClr val="000000"/>
        </a:dk1>
        <a:lt1>
          <a:srgbClr val="FFFFFF"/>
        </a:lt1>
        <a:dk2>
          <a:srgbClr val="990066"/>
        </a:dk2>
        <a:lt2>
          <a:srgbClr val="FFFF00"/>
        </a:lt2>
        <a:accent1>
          <a:srgbClr val="996633"/>
        </a:accent1>
        <a:accent2>
          <a:srgbClr val="CC6600"/>
        </a:accent2>
        <a:accent3>
          <a:srgbClr val="CAAAB8"/>
        </a:accent3>
        <a:accent4>
          <a:srgbClr val="DADADA"/>
        </a:accent4>
        <a:accent5>
          <a:srgbClr val="CAB8AD"/>
        </a:accent5>
        <a:accent6>
          <a:srgbClr val="B95C00"/>
        </a:accent6>
        <a:hlink>
          <a:srgbClr val="999933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50373</TotalTime>
  <Words>663</Words>
  <Application>Microsoft Office PowerPoint</Application>
  <PresentationFormat>Bildspel på skärmen (4:3)</PresentationFormat>
  <Paragraphs>184</Paragraphs>
  <Slides>19</Slides>
  <Notes>2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Serverprogram för OLE-inbäddning</vt:lpstr>
      </vt:variant>
      <vt:variant>
        <vt:i4>1</vt:i4>
      </vt:variant>
      <vt:variant>
        <vt:lpstr>Bildrubriker</vt:lpstr>
      </vt:variant>
      <vt:variant>
        <vt:i4>19</vt:i4>
      </vt:variant>
    </vt:vector>
  </HeadingPairs>
  <TitlesOfParts>
    <vt:vector size="21" baseType="lpstr">
      <vt:lpstr>Blå diagonal</vt:lpstr>
      <vt:lpstr>Acrobat Document</vt:lpstr>
      <vt:lpstr>   POLICE AND CRIME IN RURAL AND SMALL MUNICIPALITIES</vt:lpstr>
      <vt:lpstr> The Government’s standpoint</vt:lpstr>
      <vt:lpstr> Three research questions:</vt:lpstr>
      <vt:lpstr>PowerPoint-presentation</vt:lpstr>
      <vt:lpstr>Police level in Sweden</vt:lpstr>
      <vt:lpstr>PowerPoint-presentation</vt:lpstr>
      <vt:lpstr> Defining Rural and Small Municipalities</vt:lpstr>
      <vt:lpstr>PowerPoint-presentation</vt:lpstr>
      <vt:lpstr>PowerPoint-presentation</vt:lpstr>
      <vt:lpstr> SmåKom’s opinion on the 2015 Police Reform</vt:lpstr>
      <vt:lpstr>PowerPoint-presentation</vt:lpstr>
      <vt:lpstr>PowerPoint-presentation</vt:lpstr>
      <vt:lpstr>PowerPoint-presentation</vt:lpstr>
      <vt:lpstr>   Overall conclusion: </vt:lpstr>
      <vt:lpstr>   Some potential measures:</vt:lpstr>
      <vt:lpstr> Does it matter?</vt:lpstr>
      <vt:lpstr>  Police-recorded violent crimes </vt:lpstr>
      <vt:lpstr>PowerPoint-presentation</vt:lpstr>
      <vt:lpstr> It does matter!</vt:lpstr>
    </vt:vector>
  </TitlesOfParts>
  <Company>Växjö universitet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Polisiär nolltolerans:                flipp eller flopp</dc:title>
  <dc:creator>plivpu</dc:creator>
  <cp:lastModifiedBy>Peter Lindström</cp:lastModifiedBy>
  <cp:revision>161</cp:revision>
  <cp:lastPrinted>1601-01-01T00:00:00Z</cp:lastPrinted>
  <dcterms:created xsi:type="dcterms:W3CDTF">2005-05-24T08:32:37Z</dcterms:created>
  <dcterms:modified xsi:type="dcterms:W3CDTF">2014-09-17T10:05:42Z</dcterms:modified>
</cp:coreProperties>
</file>