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30" r:id="rId4"/>
  </p:sldMasterIdLst>
  <p:notesMasterIdLst>
    <p:notesMasterId r:id="rId27"/>
  </p:notesMasterIdLst>
  <p:sldIdLst>
    <p:sldId id="275" r:id="rId5"/>
    <p:sldId id="256" r:id="rId6"/>
    <p:sldId id="283" r:id="rId7"/>
    <p:sldId id="306" r:id="rId8"/>
    <p:sldId id="310" r:id="rId9"/>
    <p:sldId id="316" r:id="rId10"/>
    <p:sldId id="319" r:id="rId11"/>
    <p:sldId id="311" r:id="rId12"/>
    <p:sldId id="312" r:id="rId13"/>
    <p:sldId id="317" r:id="rId14"/>
    <p:sldId id="313" r:id="rId15"/>
    <p:sldId id="320" r:id="rId16"/>
    <p:sldId id="314" r:id="rId17"/>
    <p:sldId id="300" r:id="rId18"/>
    <p:sldId id="301" r:id="rId19"/>
    <p:sldId id="302" r:id="rId20"/>
    <p:sldId id="305" r:id="rId21"/>
    <p:sldId id="284" r:id="rId22"/>
    <p:sldId id="308" r:id="rId23"/>
    <p:sldId id="318" r:id="rId24"/>
    <p:sldId id="304" r:id="rId25"/>
    <p:sldId id="307" r:id="rId2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2406" autoAdjust="0"/>
  </p:normalViewPr>
  <p:slideViewPr>
    <p:cSldViewPr>
      <p:cViewPr varScale="1">
        <p:scale>
          <a:sx n="89" d="100"/>
          <a:sy n="89" d="100"/>
        </p:scale>
        <p:origin x="1434" y="78"/>
      </p:cViewPr>
      <p:guideLst>
        <p:guide orient="horz" pos="2160"/>
        <p:guide pos="2880"/>
      </p:guideLst>
    </p:cSldViewPr>
  </p:slideViewPr>
  <p:notesTextViewPr>
    <p:cViewPr>
      <p:scale>
        <a:sx n="1" d="1"/>
        <a:sy n="1" d="1"/>
      </p:scale>
      <p:origin x="0" y="0"/>
    </p:cViewPr>
  </p:notesTextViewPr>
  <p:notesViewPr>
    <p:cSldViewPr>
      <p:cViewPr varScale="1">
        <p:scale>
          <a:sx n="76" d="100"/>
          <a:sy n="76" d="100"/>
        </p:scale>
        <p:origin x="330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F2BDF-1BF0-4B41-92B9-209A0F94D3A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GB"/>
        </a:p>
      </dgm:t>
    </dgm:pt>
    <dgm:pt modelId="{9AAEB53D-280B-449F-A0E3-37834D45631B}">
      <dgm:prSet phldrT="[Text]" custT="1"/>
      <dgm:spPr/>
      <dgm:t>
        <a:bodyPr/>
        <a:lstStyle/>
        <a:p>
          <a:pPr algn="ctr"/>
          <a:r>
            <a:rPr lang="en-GB" sz="4000" dirty="0" smtClean="0">
              <a:solidFill>
                <a:schemeClr val="tx1"/>
              </a:solidFill>
            </a:rPr>
            <a:t>Rural Space</a:t>
          </a:r>
          <a:endParaRPr lang="en-GB" sz="4000" dirty="0">
            <a:solidFill>
              <a:schemeClr val="tx1"/>
            </a:solidFill>
          </a:endParaRPr>
        </a:p>
      </dgm:t>
    </dgm:pt>
    <dgm:pt modelId="{75CD90B2-896F-4F66-B12C-DFBF76BDB8C2}" type="parTrans" cxnId="{D921E34D-535B-485F-9B0E-939273393CC6}">
      <dgm:prSet/>
      <dgm:spPr/>
      <dgm:t>
        <a:bodyPr/>
        <a:lstStyle/>
        <a:p>
          <a:pPr algn="ctr"/>
          <a:endParaRPr lang="en-GB"/>
        </a:p>
      </dgm:t>
    </dgm:pt>
    <dgm:pt modelId="{FF459AF4-1B78-4CC4-B169-C4CD9CF1F985}" type="sibTrans" cxnId="{D921E34D-535B-485F-9B0E-939273393CC6}">
      <dgm:prSet/>
      <dgm:spPr/>
      <dgm:t>
        <a:bodyPr/>
        <a:lstStyle/>
        <a:p>
          <a:pPr algn="ctr"/>
          <a:endParaRPr lang="en-GB"/>
        </a:p>
      </dgm:t>
    </dgm:pt>
    <dgm:pt modelId="{AE78B7A2-83BB-4C06-9F11-49BA70EE5E5D}">
      <dgm:prSet phldrT="[Text]"/>
      <dgm:spPr/>
      <dgm:t>
        <a:bodyPr/>
        <a:lstStyle/>
        <a:p>
          <a:pPr algn="ctr"/>
          <a:r>
            <a:rPr lang="en-GB" dirty="0" smtClean="0">
              <a:solidFill>
                <a:schemeClr val="tx1"/>
              </a:solidFill>
            </a:rPr>
            <a:t>Rural Locality</a:t>
          </a:r>
        </a:p>
      </dgm:t>
    </dgm:pt>
    <dgm:pt modelId="{29270EE9-F767-4322-93F0-9883E0ADDA68}" type="parTrans" cxnId="{0992CA06-B348-4E5E-BB30-DA5875BABE24}">
      <dgm:prSet/>
      <dgm:spPr/>
      <dgm:t>
        <a:bodyPr/>
        <a:lstStyle/>
        <a:p>
          <a:pPr algn="ctr"/>
          <a:endParaRPr lang="en-GB"/>
        </a:p>
      </dgm:t>
    </dgm:pt>
    <dgm:pt modelId="{5A8E784E-8FDE-4905-8D7F-299E65DDE15F}" type="sibTrans" cxnId="{0992CA06-B348-4E5E-BB30-DA5875BABE24}">
      <dgm:prSet/>
      <dgm:spPr/>
      <dgm:t>
        <a:bodyPr/>
        <a:lstStyle/>
        <a:p>
          <a:pPr algn="ctr"/>
          <a:endParaRPr lang="en-GB"/>
        </a:p>
      </dgm:t>
    </dgm:pt>
    <dgm:pt modelId="{0E9ECB0B-8D1C-4415-80C9-7ED67B28F0A3}">
      <dgm:prSet phldrT="[Text]"/>
      <dgm:spPr/>
      <dgm:t>
        <a:bodyPr/>
        <a:lstStyle/>
        <a:p>
          <a:pPr algn="ctr"/>
          <a:r>
            <a:rPr lang="en-GB" dirty="0" smtClean="0">
              <a:solidFill>
                <a:schemeClr val="tx1"/>
              </a:solidFill>
            </a:rPr>
            <a:t>Everyday lives of the rural </a:t>
          </a:r>
          <a:endParaRPr lang="en-GB" dirty="0">
            <a:solidFill>
              <a:schemeClr val="tx1"/>
            </a:solidFill>
          </a:endParaRPr>
        </a:p>
      </dgm:t>
    </dgm:pt>
    <dgm:pt modelId="{354FBD47-7109-46DA-9C1A-FE1716541E78}" type="parTrans" cxnId="{0D3E4EA9-9947-4A10-891C-C329129020F0}">
      <dgm:prSet/>
      <dgm:spPr/>
      <dgm:t>
        <a:bodyPr/>
        <a:lstStyle/>
        <a:p>
          <a:pPr algn="ctr"/>
          <a:endParaRPr lang="en-GB"/>
        </a:p>
      </dgm:t>
    </dgm:pt>
    <dgm:pt modelId="{3B51E970-C6AD-4041-AAF4-5F2CFB50308F}" type="sibTrans" cxnId="{0D3E4EA9-9947-4A10-891C-C329129020F0}">
      <dgm:prSet/>
      <dgm:spPr/>
      <dgm:t>
        <a:bodyPr/>
        <a:lstStyle/>
        <a:p>
          <a:pPr algn="ctr"/>
          <a:endParaRPr lang="en-GB"/>
        </a:p>
      </dgm:t>
    </dgm:pt>
    <dgm:pt modelId="{E9ED5CD1-F617-4FB6-A9F2-3F21BE646602}">
      <dgm:prSet phldrT="[Text]"/>
      <dgm:spPr/>
      <dgm:t>
        <a:bodyPr/>
        <a:lstStyle/>
        <a:p>
          <a:pPr algn="ctr"/>
          <a:r>
            <a:rPr lang="en-GB" dirty="0" smtClean="0">
              <a:solidFill>
                <a:schemeClr val="tx1"/>
              </a:solidFill>
            </a:rPr>
            <a:t>Representations of the rural </a:t>
          </a:r>
          <a:endParaRPr lang="en-GB" dirty="0">
            <a:solidFill>
              <a:schemeClr val="tx1"/>
            </a:solidFill>
          </a:endParaRPr>
        </a:p>
      </dgm:t>
    </dgm:pt>
    <dgm:pt modelId="{73E374A5-B59E-4DB5-9BEB-BC3434615B9C}" type="parTrans" cxnId="{BCC0AACC-7DF7-4F63-9DCE-BAA8AF903F88}">
      <dgm:prSet/>
      <dgm:spPr/>
      <dgm:t>
        <a:bodyPr/>
        <a:lstStyle/>
        <a:p>
          <a:pPr algn="ctr"/>
          <a:endParaRPr lang="en-GB"/>
        </a:p>
      </dgm:t>
    </dgm:pt>
    <dgm:pt modelId="{7C8CB170-3BAF-4D1A-AB1B-621F64ADAFB6}" type="sibTrans" cxnId="{BCC0AACC-7DF7-4F63-9DCE-BAA8AF903F88}">
      <dgm:prSet/>
      <dgm:spPr/>
      <dgm:t>
        <a:bodyPr/>
        <a:lstStyle/>
        <a:p>
          <a:pPr algn="ctr"/>
          <a:endParaRPr lang="en-GB"/>
        </a:p>
      </dgm:t>
    </dgm:pt>
    <dgm:pt modelId="{7756B6E3-7A26-43AB-A66E-8B5F02793521}" type="pres">
      <dgm:prSet presAssocID="{188F2BDF-1BF0-4B41-92B9-209A0F94D3A4}" presName="Name0" presStyleCnt="0">
        <dgm:presLayoutVars>
          <dgm:chMax val="1"/>
          <dgm:chPref val="1"/>
          <dgm:dir/>
          <dgm:animOne val="branch"/>
          <dgm:animLvl val="lvl"/>
        </dgm:presLayoutVars>
      </dgm:prSet>
      <dgm:spPr/>
      <dgm:t>
        <a:bodyPr/>
        <a:lstStyle/>
        <a:p>
          <a:endParaRPr lang="en-GB"/>
        </a:p>
      </dgm:t>
    </dgm:pt>
    <dgm:pt modelId="{41BF00A8-46D6-43C3-A6E3-07682B6DA04A}" type="pres">
      <dgm:prSet presAssocID="{9AAEB53D-280B-449F-A0E3-37834D45631B}" presName="singleCycle" presStyleCnt="0"/>
      <dgm:spPr/>
    </dgm:pt>
    <dgm:pt modelId="{C8ABFB82-CBB2-4373-81E2-7207841D917F}" type="pres">
      <dgm:prSet presAssocID="{9AAEB53D-280B-449F-A0E3-37834D45631B}" presName="singleCenter" presStyleLbl="node1" presStyleIdx="0" presStyleCnt="4" custScaleX="271103" custScaleY="107167" custLinFactNeighborX="-254" custLinFactNeighborY="-12641">
        <dgm:presLayoutVars>
          <dgm:chMax val="7"/>
          <dgm:chPref val="7"/>
        </dgm:presLayoutVars>
      </dgm:prSet>
      <dgm:spPr/>
      <dgm:t>
        <a:bodyPr/>
        <a:lstStyle/>
        <a:p>
          <a:endParaRPr lang="en-GB"/>
        </a:p>
      </dgm:t>
    </dgm:pt>
    <dgm:pt modelId="{239EEC85-B0A2-4482-9777-56F31B3854CF}" type="pres">
      <dgm:prSet presAssocID="{29270EE9-F767-4322-93F0-9883E0ADDA68}" presName="Name56" presStyleLbl="parChTrans1D2" presStyleIdx="0" presStyleCnt="3"/>
      <dgm:spPr/>
      <dgm:t>
        <a:bodyPr/>
        <a:lstStyle/>
        <a:p>
          <a:endParaRPr lang="en-GB"/>
        </a:p>
      </dgm:t>
    </dgm:pt>
    <dgm:pt modelId="{93233442-310D-4BA9-8D80-F884130D030C}" type="pres">
      <dgm:prSet presAssocID="{AE78B7A2-83BB-4C06-9F11-49BA70EE5E5D}" presName="text0" presStyleLbl="node1" presStyleIdx="1" presStyleCnt="4" custScaleX="292437" custScaleY="119447" custRadScaleRad="114350" custRadScaleInc="-2109">
        <dgm:presLayoutVars>
          <dgm:bulletEnabled val="1"/>
        </dgm:presLayoutVars>
      </dgm:prSet>
      <dgm:spPr/>
      <dgm:t>
        <a:bodyPr/>
        <a:lstStyle/>
        <a:p>
          <a:endParaRPr lang="en-GB"/>
        </a:p>
      </dgm:t>
    </dgm:pt>
    <dgm:pt modelId="{EE2A1BBC-6737-4D54-93F7-BE0242189C9B}" type="pres">
      <dgm:prSet presAssocID="{354FBD47-7109-46DA-9C1A-FE1716541E78}" presName="Name56" presStyleLbl="parChTrans1D2" presStyleIdx="1" presStyleCnt="3"/>
      <dgm:spPr/>
      <dgm:t>
        <a:bodyPr/>
        <a:lstStyle/>
        <a:p>
          <a:endParaRPr lang="en-GB"/>
        </a:p>
      </dgm:t>
    </dgm:pt>
    <dgm:pt modelId="{87C327E7-18AA-4C27-BB48-F07A08A56B78}" type="pres">
      <dgm:prSet presAssocID="{0E9ECB0B-8D1C-4415-80C9-7ED67B28F0A3}" presName="text0" presStyleLbl="node1" presStyleIdx="2" presStyleCnt="4" custScaleX="356426" custScaleY="115092" custRadScaleRad="120807" custRadScaleInc="-5065">
        <dgm:presLayoutVars>
          <dgm:bulletEnabled val="1"/>
        </dgm:presLayoutVars>
      </dgm:prSet>
      <dgm:spPr/>
      <dgm:t>
        <a:bodyPr/>
        <a:lstStyle/>
        <a:p>
          <a:endParaRPr lang="en-GB"/>
        </a:p>
      </dgm:t>
    </dgm:pt>
    <dgm:pt modelId="{8B7B4711-C301-4C2B-87A5-CC52A97D3205}" type="pres">
      <dgm:prSet presAssocID="{73E374A5-B59E-4DB5-9BEB-BC3434615B9C}" presName="Name56" presStyleLbl="parChTrans1D2" presStyleIdx="2" presStyleCnt="3"/>
      <dgm:spPr/>
      <dgm:t>
        <a:bodyPr/>
        <a:lstStyle/>
        <a:p>
          <a:endParaRPr lang="en-GB"/>
        </a:p>
      </dgm:t>
    </dgm:pt>
    <dgm:pt modelId="{97A9059F-9C19-4705-B541-BD92BA5FE069}" type="pres">
      <dgm:prSet presAssocID="{E9ED5CD1-F617-4FB6-A9F2-3F21BE646602}" presName="text0" presStyleLbl="node1" presStyleIdx="3" presStyleCnt="4" custScaleX="339205" custScaleY="115092" custRadScaleRad="112446" custRadScaleInc="1417">
        <dgm:presLayoutVars>
          <dgm:bulletEnabled val="1"/>
        </dgm:presLayoutVars>
      </dgm:prSet>
      <dgm:spPr/>
      <dgm:t>
        <a:bodyPr/>
        <a:lstStyle/>
        <a:p>
          <a:endParaRPr lang="en-GB"/>
        </a:p>
      </dgm:t>
    </dgm:pt>
  </dgm:ptLst>
  <dgm:cxnLst>
    <dgm:cxn modelId="{DE35E55C-B287-4F03-A13E-26E4BD4596D3}" type="presOf" srcId="{AE78B7A2-83BB-4C06-9F11-49BA70EE5E5D}" destId="{93233442-310D-4BA9-8D80-F884130D030C}" srcOrd="0" destOrd="0" presId="urn:microsoft.com/office/officeart/2008/layout/RadialCluster"/>
    <dgm:cxn modelId="{BCAEACD4-4CED-4E3E-A9E4-CFC33274B04E}" type="presOf" srcId="{73E374A5-B59E-4DB5-9BEB-BC3434615B9C}" destId="{8B7B4711-C301-4C2B-87A5-CC52A97D3205}" srcOrd="0" destOrd="0" presId="urn:microsoft.com/office/officeart/2008/layout/RadialCluster"/>
    <dgm:cxn modelId="{49F3607C-9A51-44B5-949E-A6DF42DB6C38}" type="presOf" srcId="{188F2BDF-1BF0-4B41-92B9-209A0F94D3A4}" destId="{7756B6E3-7A26-43AB-A66E-8B5F02793521}" srcOrd="0" destOrd="0" presId="urn:microsoft.com/office/officeart/2008/layout/RadialCluster"/>
    <dgm:cxn modelId="{CD5B107E-8E3F-42E2-B412-7FAAFBDDA252}" type="presOf" srcId="{0E9ECB0B-8D1C-4415-80C9-7ED67B28F0A3}" destId="{87C327E7-18AA-4C27-BB48-F07A08A56B78}" srcOrd="0" destOrd="0" presId="urn:microsoft.com/office/officeart/2008/layout/RadialCluster"/>
    <dgm:cxn modelId="{0992CA06-B348-4E5E-BB30-DA5875BABE24}" srcId="{9AAEB53D-280B-449F-A0E3-37834D45631B}" destId="{AE78B7A2-83BB-4C06-9F11-49BA70EE5E5D}" srcOrd="0" destOrd="0" parTransId="{29270EE9-F767-4322-93F0-9883E0ADDA68}" sibTransId="{5A8E784E-8FDE-4905-8D7F-299E65DDE15F}"/>
    <dgm:cxn modelId="{0D3E4EA9-9947-4A10-891C-C329129020F0}" srcId="{9AAEB53D-280B-449F-A0E3-37834D45631B}" destId="{0E9ECB0B-8D1C-4415-80C9-7ED67B28F0A3}" srcOrd="1" destOrd="0" parTransId="{354FBD47-7109-46DA-9C1A-FE1716541E78}" sibTransId="{3B51E970-C6AD-4041-AAF4-5F2CFB50308F}"/>
    <dgm:cxn modelId="{BCC0AACC-7DF7-4F63-9DCE-BAA8AF903F88}" srcId="{9AAEB53D-280B-449F-A0E3-37834D45631B}" destId="{E9ED5CD1-F617-4FB6-A9F2-3F21BE646602}" srcOrd="2" destOrd="0" parTransId="{73E374A5-B59E-4DB5-9BEB-BC3434615B9C}" sibTransId="{7C8CB170-3BAF-4D1A-AB1B-621F64ADAFB6}"/>
    <dgm:cxn modelId="{43E0F9AD-A636-472B-B5DB-739FA182A407}" type="presOf" srcId="{E9ED5CD1-F617-4FB6-A9F2-3F21BE646602}" destId="{97A9059F-9C19-4705-B541-BD92BA5FE069}" srcOrd="0" destOrd="0" presId="urn:microsoft.com/office/officeart/2008/layout/RadialCluster"/>
    <dgm:cxn modelId="{F016324D-B219-4B2C-8447-D4FB820D6F30}" type="presOf" srcId="{29270EE9-F767-4322-93F0-9883E0ADDA68}" destId="{239EEC85-B0A2-4482-9777-56F31B3854CF}" srcOrd="0" destOrd="0" presId="urn:microsoft.com/office/officeart/2008/layout/RadialCluster"/>
    <dgm:cxn modelId="{2A94B0B1-9FF0-48EC-B78E-AD5E45908608}" type="presOf" srcId="{9AAEB53D-280B-449F-A0E3-37834D45631B}" destId="{C8ABFB82-CBB2-4373-81E2-7207841D917F}" srcOrd="0" destOrd="0" presId="urn:microsoft.com/office/officeart/2008/layout/RadialCluster"/>
    <dgm:cxn modelId="{D921E34D-535B-485F-9B0E-939273393CC6}" srcId="{188F2BDF-1BF0-4B41-92B9-209A0F94D3A4}" destId="{9AAEB53D-280B-449F-A0E3-37834D45631B}" srcOrd="0" destOrd="0" parTransId="{75CD90B2-896F-4F66-B12C-DFBF76BDB8C2}" sibTransId="{FF459AF4-1B78-4CC4-B169-C4CD9CF1F985}"/>
    <dgm:cxn modelId="{B523E833-2F42-4A81-A179-9DBC021D73B5}" type="presOf" srcId="{354FBD47-7109-46DA-9C1A-FE1716541E78}" destId="{EE2A1BBC-6737-4D54-93F7-BE0242189C9B}" srcOrd="0" destOrd="0" presId="urn:microsoft.com/office/officeart/2008/layout/RadialCluster"/>
    <dgm:cxn modelId="{96C339F7-DF14-44A6-9F0A-ACA8D999B973}" type="presParOf" srcId="{7756B6E3-7A26-43AB-A66E-8B5F02793521}" destId="{41BF00A8-46D6-43C3-A6E3-07682B6DA04A}" srcOrd="0" destOrd="0" presId="urn:microsoft.com/office/officeart/2008/layout/RadialCluster"/>
    <dgm:cxn modelId="{C369F910-AF97-4B10-83A5-C21CBB3723C2}" type="presParOf" srcId="{41BF00A8-46D6-43C3-A6E3-07682B6DA04A}" destId="{C8ABFB82-CBB2-4373-81E2-7207841D917F}" srcOrd="0" destOrd="0" presId="urn:microsoft.com/office/officeart/2008/layout/RadialCluster"/>
    <dgm:cxn modelId="{0196F4D6-46D7-46F1-9205-CBD105580AFC}" type="presParOf" srcId="{41BF00A8-46D6-43C3-A6E3-07682B6DA04A}" destId="{239EEC85-B0A2-4482-9777-56F31B3854CF}" srcOrd="1" destOrd="0" presId="urn:microsoft.com/office/officeart/2008/layout/RadialCluster"/>
    <dgm:cxn modelId="{2BF14E5F-BF7C-4A61-84EB-29AA5B4EF835}" type="presParOf" srcId="{41BF00A8-46D6-43C3-A6E3-07682B6DA04A}" destId="{93233442-310D-4BA9-8D80-F884130D030C}" srcOrd="2" destOrd="0" presId="urn:microsoft.com/office/officeart/2008/layout/RadialCluster"/>
    <dgm:cxn modelId="{4D6399DF-2DC2-476E-A8BD-A8D50F0093BA}" type="presParOf" srcId="{41BF00A8-46D6-43C3-A6E3-07682B6DA04A}" destId="{EE2A1BBC-6737-4D54-93F7-BE0242189C9B}" srcOrd="3" destOrd="0" presId="urn:microsoft.com/office/officeart/2008/layout/RadialCluster"/>
    <dgm:cxn modelId="{55FE7CCD-BF9F-4003-AEF2-669AB77BB5BC}" type="presParOf" srcId="{41BF00A8-46D6-43C3-A6E3-07682B6DA04A}" destId="{87C327E7-18AA-4C27-BB48-F07A08A56B78}" srcOrd="4" destOrd="0" presId="urn:microsoft.com/office/officeart/2008/layout/RadialCluster"/>
    <dgm:cxn modelId="{05730D5D-F2FE-4722-BFFC-EBBB2FC7F403}" type="presParOf" srcId="{41BF00A8-46D6-43C3-A6E3-07682B6DA04A}" destId="{8B7B4711-C301-4C2B-87A5-CC52A97D3205}" srcOrd="5" destOrd="0" presId="urn:microsoft.com/office/officeart/2008/layout/RadialCluster"/>
    <dgm:cxn modelId="{994EBC59-8659-4B42-AA85-4A60FB93CFEE}" type="presParOf" srcId="{41BF00A8-46D6-43C3-A6E3-07682B6DA04A}" destId="{97A9059F-9C19-4705-B541-BD92BA5FE06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BFB82-CBB2-4373-81E2-7207841D917F}">
      <dsp:nvSpPr>
        <dsp:cNvPr id="0" name=""/>
        <dsp:cNvSpPr/>
      </dsp:nvSpPr>
      <dsp:spPr>
        <a:xfrm>
          <a:off x="2466855" y="1582708"/>
          <a:ext cx="3784437" cy="14959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n-GB" sz="4000" kern="1200" dirty="0" smtClean="0">
              <a:solidFill>
                <a:schemeClr val="tx1"/>
              </a:solidFill>
            </a:rPr>
            <a:t>Rural Space</a:t>
          </a:r>
          <a:endParaRPr lang="en-GB" sz="4000" kern="1200" dirty="0">
            <a:solidFill>
              <a:schemeClr val="tx1"/>
            </a:solidFill>
          </a:endParaRPr>
        </a:p>
      </dsp:txBody>
      <dsp:txXfrm>
        <a:off x="2539883" y="1655736"/>
        <a:ext cx="3638381" cy="1349931"/>
      </dsp:txXfrm>
    </dsp:sp>
    <dsp:sp modelId="{239EEC85-B0A2-4482-9777-56F31B3854CF}">
      <dsp:nvSpPr>
        <dsp:cNvPr id="0" name=""/>
        <dsp:cNvSpPr/>
      </dsp:nvSpPr>
      <dsp:spPr>
        <a:xfrm rot="16116084">
          <a:off x="4102287" y="1349936"/>
          <a:ext cx="465683" cy="0"/>
        </a:xfrm>
        <a:custGeom>
          <a:avLst/>
          <a:gdLst/>
          <a:ahLst/>
          <a:cxnLst/>
          <a:rect l="0" t="0" r="0" b="0"/>
          <a:pathLst>
            <a:path>
              <a:moveTo>
                <a:pt x="0" y="0"/>
              </a:moveTo>
              <a:lnTo>
                <a:pt x="46568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33442-310D-4BA9-8D80-F884130D030C}">
      <dsp:nvSpPr>
        <dsp:cNvPr id="0" name=""/>
        <dsp:cNvSpPr/>
      </dsp:nvSpPr>
      <dsp:spPr>
        <a:xfrm>
          <a:off x="2948255" y="0"/>
          <a:ext cx="2735105" cy="11171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n-GB" sz="3100" kern="1200" dirty="0" smtClean="0">
              <a:solidFill>
                <a:schemeClr val="tx1"/>
              </a:solidFill>
            </a:rPr>
            <a:t>Rural Locality</a:t>
          </a:r>
        </a:p>
      </dsp:txBody>
      <dsp:txXfrm>
        <a:off x="3002790" y="54535"/>
        <a:ext cx="2626035" cy="1008094"/>
      </dsp:txXfrm>
    </dsp:sp>
    <dsp:sp modelId="{EE2A1BBC-6737-4D54-93F7-BE0242189C9B}">
      <dsp:nvSpPr>
        <dsp:cNvPr id="0" name=""/>
        <dsp:cNvSpPr/>
      </dsp:nvSpPr>
      <dsp:spPr>
        <a:xfrm rot="2190024">
          <a:off x="5298887" y="3294091"/>
          <a:ext cx="724226" cy="0"/>
        </a:xfrm>
        <a:custGeom>
          <a:avLst/>
          <a:gdLst/>
          <a:ahLst/>
          <a:cxnLst/>
          <a:rect l="0" t="0" r="0" b="0"/>
          <a:pathLst>
            <a:path>
              <a:moveTo>
                <a:pt x="0" y="0"/>
              </a:moveTo>
              <a:lnTo>
                <a:pt x="7242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C327E7-18AA-4C27-BB48-F07A08A56B78}">
      <dsp:nvSpPr>
        <dsp:cNvPr id="0" name=""/>
        <dsp:cNvSpPr/>
      </dsp:nvSpPr>
      <dsp:spPr>
        <a:xfrm>
          <a:off x="5012643" y="3509487"/>
          <a:ext cx="3333582" cy="10764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n-GB" sz="2900" kern="1200" dirty="0" smtClean="0">
              <a:solidFill>
                <a:schemeClr val="tx1"/>
              </a:solidFill>
            </a:rPr>
            <a:t>Everyday lives of the rural </a:t>
          </a:r>
          <a:endParaRPr lang="en-GB" sz="2900" kern="1200" dirty="0">
            <a:solidFill>
              <a:schemeClr val="tx1"/>
            </a:solidFill>
          </a:endParaRPr>
        </a:p>
      </dsp:txBody>
      <dsp:txXfrm>
        <a:off x="5065190" y="3562034"/>
        <a:ext cx="3228488" cy="971338"/>
      </dsp:txXfrm>
    </dsp:sp>
    <dsp:sp modelId="{8B7B4711-C301-4C2B-87A5-CC52A97D3205}">
      <dsp:nvSpPr>
        <dsp:cNvPr id="0" name=""/>
        <dsp:cNvSpPr/>
      </dsp:nvSpPr>
      <dsp:spPr>
        <a:xfrm rot="8440103">
          <a:off x="2843526" y="3294090"/>
          <a:ext cx="679682" cy="0"/>
        </a:xfrm>
        <a:custGeom>
          <a:avLst/>
          <a:gdLst/>
          <a:ahLst/>
          <a:cxnLst/>
          <a:rect l="0" t="0" r="0" b="0"/>
          <a:pathLst>
            <a:path>
              <a:moveTo>
                <a:pt x="0" y="0"/>
              </a:moveTo>
              <a:lnTo>
                <a:pt x="67968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A9059F-9C19-4705-B541-BD92BA5FE069}">
      <dsp:nvSpPr>
        <dsp:cNvPr id="0" name=""/>
        <dsp:cNvSpPr/>
      </dsp:nvSpPr>
      <dsp:spPr>
        <a:xfrm>
          <a:off x="677413" y="3509484"/>
          <a:ext cx="3172517" cy="10764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n-GB" sz="2900" kern="1200" dirty="0" smtClean="0">
              <a:solidFill>
                <a:schemeClr val="tx1"/>
              </a:solidFill>
            </a:rPr>
            <a:t>Representations of the rural </a:t>
          </a:r>
          <a:endParaRPr lang="en-GB" sz="2900" kern="1200" dirty="0">
            <a:solidFill>
              <a:schemeClr val="tx1"/>
            </a:solidFill>
          </a:endParaRPr>
        </a:p>
      </dsp:txBody>
      <dsp:txXfrm>
        <a:off x="729960" y="3562031"/>
        <a:ext cx="3067423" cy="97133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157D96C-13BD-48C3-B712-B3A0B7B8E0A9}" type="datetimeFigureOut">
              <a:rPr lang="en-GB"/>
              <a:pPr>
                <a:defRPr/>
              </a:pPr>
              <a:t>16/09/2014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95B7F83-D394-4A63-A523-67EAEF7D292D}" type="slidenum">
              <a:rPr lang="en-GB"/>
              <a:pPr>
                <a:defRPr/>
              </a:pPr>
              <a:t>‹#›</a:t>
            </a:fld>
            <a:endParaRPr lang="en-GB"/>
          </a:p>
        </p:txBody>
      </p:sp>
    </p:spTree>
    <p:extLst>
      <p:ext uri="{BB962C8B-B14F-4D97-AF65-F5344CB8AC3E}">
        <p14:creationId xmlns:p14="http://schemas.microsoft.com/office/powerpoint/2010/main" val="39329024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917575" y="744538"/>
            <a:ext cx="3489374" cy="2617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734541" y="3451151"/>
            <a:ext cx="5438140" cy="59774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t>Good</a:t>
            </a:r>
            <a:r>
              <a:rPr lang="en-GB" sz="1600" baseline="0" dirty="0" smtClean="0"/>
              <a:t> morning – my name is Andrew Wooff and I am currently a research associate working at the University of Sheffield, but today I am going to talk about some research conducted as part of my very-soon to be completed PhD at the University of Dundee.  I would like to start by thanking </a:t>
            </a:r>
            <a:r>
              <a:rPr lang="en-GB" sz="1600" baseline="0" dirty="0" err="1" smtClean="0"/>
              <a:t>Vania</a:t>
            </a:r>
            <a:r>
              <a:rPr lang="en-GB" sz="1600" baseline="0" dirty="0" smtClean="0"/>
              <a:t> for organising this and bringing together a group of excellent speakers on what is a fairly momentous</a:t>
            </a:r>
            <a:r>
              <a:rPr lang="en-GB" sz="1600" dirty="0" smtClean="0"/>
              <a:t> day</a:t>
            </a:r>
            <a:r>
              <a:rPr lang="en-GB" sz="1600" baseline="0" dirty="0" smtClean="0"/>
              <a:t> for the country I am going to be speaking about.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600" dirty="0"/>
          </a:p>
          <a:p>
            <a:pPr marL="0" marR="0" indent="0" algn="l" defTabSz="914400" rtl="0" eaLnBrk="1" fontAlgn="base" latinLnBrk="0" hangingPunct="1">
              <a:lnSpc>
                <a:spcPct val="100000"/>
              </a:lnSpc>
              <a:spcBef>
                <a:spcPct val="0"/>
              </a:spcBef>
              <a:spcAft>
                <a:spcPct val="0"/>
              </a:spcAft>
              <a:buClrTx/>
              <a:buSzTx/>
              <a:buFontTx/>
              <a:buNone/>
              <a:tabLst/>
              <a:defRPr/>
            </a:pPr>
            <a:r>
              <a:rPr lang="en-GB" sz="1600" baseline="0" dirty="0" smtClean="0"/>
              <a:t>This paper </a:t>
            </a:r>
            <a:r>
              <a:rPr lang="en-GB" sz="1600" kern="1200" dirty="0" smtClean="0">
                <a:solidFill>
                  <a:schemeClr val="tx1"/>
                </a:solidFill>
                <a:effectLst/>
              </a:rPr>
              <a:t>seeks to examine notions of rural policing in Scotland</a:t>
            </a:r>
            <a:r>
              <a:rPr lang="en-GB" sz="1600" kern="1200" baseline="0" dirty="0" smtClean="0">
                <a:solidFill>
                  <a:schemeClr val="tx1"/>
                </a:solidFill>
                <a:effectLst/>
              </a:rPr>
              <a:t>.  Rural policing is an area that has been largely absent from the literature,</a:t>
            </a:r>
            <a:r>
              <a:rPr lang="en-GB" sz="1600" kern="1200" dirty="0" smtClean="0">
                <a:solidFill>
                  <a:schemeClr val="tx1"/>
                </a:solidFill>
                <a:effectLst/>
              </a:rPr>
              <a:t> although a number of papers and books have</a:t>
            </a:r>
            <a:r>
              <a:rPr lang="en-GB" sz="1600" kern="1200" baseline="0" dirty="0" smtClean="0">
                <a:solidFill>
                  <a:schemeClr val="tx1"/>
                </a:solidFill>
                <a:effectLst/>
              </a:rPr>
              <a:t> </a:t>
            </a:r>
            <a:r>
              <a:rPr lang="en-GB" sz="1600" kern="1200" dirty="0" smtClean="0">
                <a:solidFill>
                  <a:schemeClr val="tx1"/>
                </a:solidFill>
                <a:effectLst/>
              </a:rPr>
              <a:t>recently sought to shed light on the varying dimensions of rural policing including</a:t>
            </a:r>
            <a:r>
              <a:rPr lang="en-GB" sz="1600" kern="1200" baseline="0" dirty="0" smtClean="0">
                <a:solidFill>
                  <a:schemeClr val="tx1"/>
                </a:solidFill>
                <a:effectLst/>
              </a:rPr>
              <a:t> some work </a:t>
            </a:r>
            <a:r>
              <a:rPr lang="en-GB" sz="1600" dirty="0" smtClean="0"/>
              <a:t>by people that are here today.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600" i="1" kern="1200" baseline="0" dirty="0" smtClean="0">
              <a:solidFill>
                <a:schemeClr val="tx1"/>
              </a:solidFill>
              <a:effectLst/>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600" kern="1200" dirty="0" smtClean="0">
                <a:solidFill>
                  <a:schemeClr val="tx1"/>
                </a:solidFill>
                <a:effectLst/>
              </a:rPr>
              <a:t>This paper  focuses on the police (rather than the broader plural policing agenda) and argues that understanding the nuance of the rural context is of central importance for understanding the response of the police to ASB in rural Scotland</a:t>
            </a:r>
            <a:endParaRPr lang="en-GB" sz="1600" kern="1200" baseline="0" dirty="0" smtClean="0">
              <a:solidFill>
                <a:schemeClr val="tx1"/>
              </a:solidFill>
              <a:effectLst/>
            </a:endParaRPr>
          </a:p>
          <a:p>
            <a:pPr>
              <a:spcBef>
                <a:spcPct val="0"/>
              </a:spcBef>
            </a:pPr>
            <a:endParaRPr lang="en-GB"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2FEB921E-547C-4581-9706-50D9376D3BB2}" type="slidenum">
              <a:rPr lang="en-GB">
                <a:latin typeface="Calibri" pitchFamily="34" charset="0"/>
              </a:rPr>
              <a:pPr fontAlgn="base">
                <a:spcBef>
                  <a:spcPct val="0"/>
                </a:spcBef>
                <a:spcAft>
                  <a:spcPct val="0"/>
                </a:spcAft>
              </a:pPr>
              <a:t>1</a:t>
            </a:fld>
            <a:endParaRPr lang="en-GB">
              <a:latin typeface="Calibri" pitchFamily="34" charset="0"/>
            </a:endParaRPr>
          </a:p>
        </p:txBody>
      </p:sp>
    </p:spTree>
    <p:extLst>
      <p:ext uri="{BB962C8B-B14F-4D97-AF65-F5344CB8AC3E}">
        <p14:creationId xmlns:p14="http://schemas.microsoft.com/office/powerpoint/2010/main" val="230576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11113"/>
            <a:ext cx="1619250" cy="1216025"/>
          </a:xfrm>
        </p:spPr>
      </p:sp>
      <p:sp>
        <p:nvSpPr>
          <p:cNvPr id="3" name="Notes Placeholder 2"/>
          <p:cNvSpPr>
            <a:spLocks noGrp="1"/>
          </p:cNvSpPr>
          <p:nvPr>
            <p:ph type="body" idx="1"/>
          </p:nvPr>
        </p:nvSpPr>
        <p:spPr>
          <a:xfrm>
            <a:off x="374501" y="1226629"/>
            <a:ext cx="6120680" cy="8561226"/>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400" kern="1200" dirty="0" smtClean="0">
                <a:solidFill>
                  <a:schemeClr val="tx1"/>
                </a:solidFill>
                <a:effectLst/>
                <a:latin typeface="+mn-lt"/>
                <a:ea typeface="+mn-ea"/>
                <a:cs typeface="+mn-cs"/>
              </a:rPr>
              <a:t>Police</a:t>
            </a:r>
            <a:r>
              <a:rPr lang="en-GB" sz="1400" kern="1200" baseline="0" dirty="0" smtClean="0">
                <a:solidFill>
                  <a:schemeClr val="tx1"/>
                </a:solidFill>
                <a:effectLst/>
                <a:latin typeface="+mn-lt"/>
                <a:ea typeface="+mn-ea"/>
                <a:cs typeface="+mn-cs"/>
              </a:rPr>
              <a:t> community relationships are a key part of the way that the police control territory and respond to ASB in rural Scotland, something  which </a:t>
            </a:r>
            <a:r>
              <a:rPr lang="en-GB" sz="1400" kern="1200" dirty="0" smtClean="0">
                <a:solidFill>
                  <a:schemeClr val="tx1"/>
                </a:solidFill>
                <a:effectLst/>
                <a:latin typeface="+mn-lt"/>
                <a:ea typeface="+mn-ea"/>
                <a:cs typeface="+mn-cs"/>
              </a:rPr>
              <a:t>requires a situated knowledge.  The rural context is therefore important, with officers in Abanoch and Crian appearing to have a deeper contextualised knowledge about the community they police and the ASB which is pertinent in each community.  As Slade (2013: 120) highlights, many rural police officers are required to ‘think on their feet’ and interact with the community in a different manner than the officers who work  in large urban contexts.  In </a:t>
            </a:r>
            <a:r>
              <a:rPr lang="en-GB" sz="1400" kern="1200" dirty="0" err="1" smtClean="0">
                <a:solidFill>
                  <a:schemeClr val="tx1"/>
                </a:solidFill>
                <a:effectLst/>
                <a:latin typeface="+mn-lt"/>
                <a:ea typeface="+mn-ea"/>
                <a:cs typeface="+mn-cs"/>
              </a:rPr>
              <a:t>Abanoch</a:t>
            </a:r>
            <a:r>
              <a:rPr lang="en-GB" sz="1400" kern="1200" dirty="0" smtClean="0">
                <a:solidFill>
                  <a:schemeClr val="tx1"/>
                </a:solidFill>
                <a:effectLst/>
                <a:latin typeface="+mn-lt"/>
                <a:ea typeface="+mn-ea"/>
                <a:cs typeface="+mn-cs"/>
              </a:rPr>
              <a:t> in particular, the officer was very much a part of the beat with</a:t>
            </a:r>
            <a:r>
              <a:rPr lang="en-GB" sz="1400" kern="1200" baseline="0" dirty="0" smtClean="0">
                <a:solidFill>
                  <a:schemeClr val="tx1"/>
                </a:solidFill>
                <a:effectLst/>
                <a:latin typeface="+mn-lt"/>
                <a:ea typeface="+mn-ea"/>
                <a:cs typeface="+mn-cs"/>
              </a:rPr>
              <a:t> kids going to the local school and a network of what he termed ‘monthly tea spots’.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400" kern="1200" baseline="0" dirty="0" smtClean="0">
                <a:solidFill>
                  <a:schemeClr val="tx1"/>
                </a:solidFill>
                <a:effectLst/>
                <a:latin typeface="+mn-lt"/>
                <a:ea typeface="+mn-ea"/>
                <a:cs typeface="+mn-cs"/>
              </a:rPr>
              <a:t>The officer in </a:t>
            </a:r>
            <a:r>
              <a:rPr lang="en-GB" sz="1400" kern="1200" dirty="0" err="1" smtClean="0">
                <a:solidFill>
                  <a:schemeClr val="tx1"/>
                </a:solidFill>
                <a:effectLst/>
                <a:latin typeface="+mn-lt"/>
                <a:ea typeface="+mn-ea"/>
                <a:cs typeface="+mn-cs"/>
              </a:rPr>
              <a:t>Crian</a:t>
            </a:r>
            <a:r>
              <a:rPr lang="en-GB" sz="1400" kern="1200" dirty="0" smtClean="0">
                <a:solidFill>
                  <a:schemeClr val="tx1"/>
                </a:solidFill>
                <a:effectLst/>
                <a:latin typeface="+mn-lt"/>
                <a:ea typeface="+mn-ea"/>
                <a:cs typeface="+mn-cs"/>
              </a:rPr>
              <a:t>, also had been</a:t>
            </a:r>
            <a:r>
              <a:rPr lang="en-GB" sz="1400" kern="1200" baseline="0" dirty="0" smtClean="0">
                <a:solidFill>
                  <a:schemeClr val="tx1"/>
                </a:solidFill>
                <a:effectLst/>
                <a:latin typeface="+mn-lt"/>
                <a:ea typeface="+mn-ea"/>
                <a:cs typeface="+mn-cs"/>
              </a:rPr>
              <a:t> born and brought up in the community.   And through a fairly </a:t>
            </a:r>
            <a:r>
              <a:rPr lang="en-GB" sz="1400" kern="1200" dirty="0" smtClean="0">
                <a:solidFill>
                  <a:schemeClr val="tx1"/>
                </a:solidFill>
                <a:effectLst/>
                <a:latin typeface="+mn-lt"/>
                <a:ea typeface="+mn-ea"/>
                <a:cs typeface="+mn-cs"/>
              </a:rPr>
              <a:t>the community police officer were very much part of the respective communities, with both living close to their respective beats.  Through a</a:t>
            </a:r>
            <a:r>
              <a:rPr lang="en-GB" sz="1400" kern="1200" baseline="0" dirty="0" smtClean="0">
                <a:solidFill>
                  <a:schemeClr val="tx1"/>
                </a:solidFill>
                <a:effectLst/>
                <a:latin typeface="+mn-lt"/>
                <a:ea typeface="+mn-ea"/>
                <a:cs typeface="+mn-cs"/>
              </a:rPr>
              <a:t> fairly tragic set of circumstances, it becomes apparent that this officer is also well known in the village.  Unfortunately those same set of circumstances mean that he cannot be in the community as often as he would like and therefore he cannot be as actively </a:t>
            </a:r>
            <a:r>
              <a:rPr lang="en-GB" sz="1400" kern="1200" baseline="0" dirty="0" err="1" smtClean="0">
                <a:solidFill>
                  <a:schemeClr val="tx1"/>
                </a:solidFill>
                <a:effectLst/>
                <a:latin typeface="+mn-lt"/>
                <a:ea typeface="+mn-ea"/>
                <a:cs typeface="+mn-cs"/>
              </a:rPr>
              <a:t>invoved</a:t>
            </a:r>
            <a:r>
              <a:rPr lang="en-GB" sz="1400" kern="1200" baseline="0" dirty="0" smtClean="0">
                <a:solidFill>
                  <a:schemeClr val="tx1"/>
                </a:solidFill>
                <a:effectLst/>
                <a:latin typeface="+mn-lt"/>
                <a:ea typeface="+mn-ea"/>
                <a:cs typeface="+mn-cs"/>
              </a:rPr>
              <a:t> in the community as he would like.  [quote 3]</a:t>
            </a:r>
            <a:r>
              <a:rPr lang="en-GB" sz="1400" b="0" i="0" u="none" strike="noStrike" kern="1200" baseline="0" dirty="0" smtClean="0">
                <a:solidFill>
                  <a:schemeClr val="tx1"/>
                </a:solidFill>
                <a:latin typeface="+mn-lt"/>
                <a:ea typeface="+mn-ea"/>
                <a:cs typeface="+mn-cs"/>
              </a:rPr>
              <a:t> Structurally, therefore, there are decisions that can inhibit the police-community interactions, with the police engaging with specific parts of the community, in different ways more readily than the community as a whole</a:t>
            </a:r>
            <a:endParaRPr lang="en-GB" sz="1400" kern="1200" dirty="0" smtClean="0">
              <a:solidFill>
                <a:schemeClr val="tx1"/>
              </a:solidFill>
              <a:effectLst/>
              <a:latin typeface="+mn-lt"/>
              <a:ea typeface="+mn-ea"/>
              <a:cs typeface="+mn-cs"/>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However, in both cases their relationships with the community aid their response to ASB.  It does lead to some questions about the legitimacy of the negotiated orders – as Carr correctly identifies, there is the question of when and how individual aspirations and/or roles become a collective response. How many partners or associates are needed for the response to become a collective one? What </a:t>
            </a:r>
            <a:r>
              <a:rPr lang="en-GB" sz="1400" b="0" i="0" u="none" strike="noStrike" kern="1200" baseline="0" dirty="0" err="1" smtClean="0">
                <a:solidFill>
                  <a:schemeClr val="tx1"/>
                </a:solidFill>
                <a:latin typeface="+mn-lt"/>
                <a:ea typeface="+mn-ea"/>
                <a:cs typeface="+mn-cs"/>
              </a:rPr>
              <a:t>hjappens</a:t>
            </a:r>
            <a:r>
              <a:rPr lang="en-GB" sz="1400" b="0" i="0" u="none" strike="noStrike" kern="1200" baseline="0" dirty="0" smtClean="0">
                <a:solidFill>
                  <a:schemeClr val="tx1"/>
                </a:solidFill>
                <a:latin typeface="+mn-lt"/>
                <a:ea typeface="+mn-ea"/>
                <a:cs typeface="+mn-cs"/>
              </a:rPr>
              <a:t> if you are not one of the monthly tea spots? Do you receive a different form of rural police response?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Nevertheless, police community relationships are an important factor for responding to ASB in rural Scotland, aiding the use of discretion and allowing for more of a ‘personal service’ than can be achieved in most urban settings</a:t>
            </a:r>
            <a:endParaRPr lang="en-GB" sz="1400" dirty="0"/>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10</a:t>
            </a:fld>
            <a:endParaRPr lang="en-GB"/>
          </a:p>
        </p:txBody>
      </p:sp>
    </p:spTree>
    <p:extLst>
      <p:ext uri="{BB962C8B-B14F-4D97-AF65-F5344CB8AC3E}">
        <p14:creationId xmlns:p14="http://schemas.microsoft.com/office/powerpoint/2010/main" val="18278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36888" y="195263"/>
            <a:ext cx="596900" cy="447675"/>
          </a:xfrm>
        </p:spPr>
      </p:sp>
      <p:sp>
        <p:nvSpPr>
          <p:cNvPr id="3" name="Notes Placeholder 2"/>
          <p:cNvSpPr>
            <a:spLocks noGrp="1"/>
          </p:cNvSpPr>
          <p:nvPr>
            <p:ph type="body" idx="1"/>
          </p:nvPr>
        </p:nvSpPr>
        <p:spPr>
          <a:xfrm>
            <a:off x="734541" y="665937"/>
            <a:ext cx="5438140" cy="8905894"/>
          </a:xfrm>
        </p:spPr>
        <p:txBody>
          <a:bodyPr/>
          <a:lstStyle/>
          <a:p>
            <a:r>
              <a:rPr lang="en-GB" sz="1400" kern="1200" dirty="0" smtClean="0">
                <a:solidFill>
                  <a:schemeClr val="tx1"/>
                </a:solidFill>
                <a:effectLst/>
                <a:latin typeface="+mn-lt"/>
                <a:ea typeface="+mn-ea"/>
                <a:cs typeface="+mn-cs"/>
              </a:rPr>
              <a:t>Many policing studies over the past five decades have sought to understand what core characteristics make up the police officers working personality (Bittner, 1975; Bowling and Foster, 2002; Chan, 1997; Loftus, 2010; Manning and Van </a:t>
            </a:r>
            <a:r>
              <a:rPr lang="en-GB" sz="1400" kern="1200" dirty="0" err="1" smtClean="0">
                <a:solidFill>
                  <a:schemeClr val="tx1"/>
                </a:solidFill>
                <a:effectLst/>
                <a:latin typeface="+mn-lt"/>
                <a:ea typeface="+mn-ea"/>
                <a:cs typeface="+mn-cs"/>
              </a:rPr>
              <a:t>Maanen</a:t>
            </a:r>
            <a:r>
              <a:rPr lang="en-GB" sz="1400" kern="1200" dirty="0" smtClean="0">
                <a:solidFill>
                  <a:schemeClr val="tx1"/>
                </a:solidFill>
                <a:effectLst/>
                <a:latin typeface="+mn-lt"/>
                <a:ea typeface="+mn-ea"/>
                <a:cs typeface="+mn-cs"/>
              </a:rPr>
              <a:t>, 1978; Manning, 1998; Reiner, 2010; Skolnick, 1966).  One such characteristic is that of adventure/machismo, described by Herbert (1997: 80) as ‘the courage, power, and aggressiveness of an officer eager to be pitted against the most lethal criminal enemies. Unafraid to face dangerous challenges, capable even of handling themselves strategically in the face of potential death…’  Issues that tend</a:t>
            </a:r>
            <a:r>
              <a:rPr lang="en-GB" sz="1400" kern="1200" baseline="0" dirty="0" smtClean="0">
                <a:solidFill>
                  <a:schemeClr val="tx1"/>
                </a:solidFill>
                <a:effectLst/>
                <a:latin typeface="+mn-lt"/>
                <a:ea typeface="+mn-ea"/>
                <a:cs typeface="+mn-cs"/>
              </a:rPr>
              <a:t> not to be big issues for rural community cops in Scotland. </a:t>
            </a:r>
            <a:endParaRPr lang="en-GB" sz="1400" kern="1200" dirty="0" smtClean="0">
              <a:solidFill>
                <a:schemeClr val="tx1"/>
              </a:solidFill>
              <a:effectLst/>
              <a:latin typeface="+mn-lt"/>
              <a:ea typeface="+mn-ea"/>
              <a:cs typeface="+mn-cs"/>
            </a:endParaRP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Far from encountering daily life and death situations, as the police officers in Herbert’s study of Los Angeles Police Department do, rural policing in Scotland is about balancing the challenges of remoteness, isolation and a lack of nearby back-up with community expectation and problem solving (Fenwick</a:t>
            </a:r>
            <a:r>
              <a:rPr lang="en-GB" sz="1400" i="1" kern="1200" dirty="0" smtClean="0">
                <a:solidFill>
                  <a:schemeClr val="tx1"/>
                </a:solidFill>
                <a:effectLst/>
                <a:latin typeface="+mn-lt"/>
                <a:ea typeface="+mn-ea"/>
                <a:cs typeface="+mn-cs"/>
              </a:rPr>
              <a:t> et al</a:t>
            </a:r>
            <a:r>
              <a:rPr lang="en-GB" sz="1400" kern="1200" dirty="0" smtClean="0">
                <a:solidFill>
                  <a:schemeClr val="tx1"/>
                </a:solidFill>
                <a:effectLst/>
                <a:latin typeface="+mn-lt"/>
                <a:ea typeface="+mn-ea"/>
                <a:cs typeface="+mn-cs"/>
              </a:rPr>
              <a:t>., 2011; </a:t>
            </a:r>
            <a:r>
              <a:rPr lang="en-GB" sz="1400" kern="1200" dirty="0" err="1" smtClean="0">
                <a:solidFill>
                  <a:schemeClr val="tx1"/>
                </a:solidFill>
                <a:effectLst/>
                <a:latin typeface="+mn-lt"/>
                <a:ea typeface="+mn-ea"/>
                <a:cs typeface="+mn-cs"/>
              </a:rPr>
              <a:t>Mawby</a:t>
            </a:r>
            <a:r>
              <a:rPr lang="en-GB" sz="1400" kern="1200" dirty="0" smtClean="0">
                <a:solidFill>
                  <a:schemeClr val="tx1"/>
                </a:solidFill>
                <a:effectLst/>
                <a:latin typeface="+mn-lt"/>
                <a:ea typeface="+mn-ea"/>
                <a:cs typeface="+mn-cs"/>
              </a:rPr>
              <a:t> and </a:t>
            </a:r>
            <a:r>
              <a:rPr lang="en-GB" sz="1400" kern="1200" dirty="0" err="1" smtClean="0">
                <a:solidFill>
                  <a:schemeClr val="tx1"/>
                </a:solidFill>
                <a:effectLst/>
                <a:latin typeface="+mn-lt"/>
                <a:ea typeface="+mn-ea"/>
                <a:cs typeface="+mn-cs"/>
              </a:rPr>
              <a:t>Yarwood</a:t>
            </a:r>
            <a:r>
              <a:rPr lang="en-GB" sz="1400" kern="1200" dirty="0" smtClean="0">
                <a:solidFill>
                  <a:schemeClr val="tx1"/>
                </a:solidFill>
                <a:effectLst/>
                <a:latin typeface="+mn-lt"/>
                <a:ea typeface="+mn-ea"/>
                <a:cs typeface="+mn-cs"/>
              </a:rPr>
              <a:t>, 2011). </a:t>
            </a:r>
          </a:p>
          <a:p>
            <a:endParaRPr lang="en-GB" sz="14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400" kern="1200" dirty="0" smtClean="0">
                <a:solidFill>
                  <a:schemeClr val="tx1"/>
                </a:solidFill>
                <a:effectLst/>
                <a:latin typeface="+mn-lt"/>
                <a:ea typeface="+mn-ea"/>
                <a:cs typeface="+mn-cs"/>
              </a:rPr>
              <a:t>Situated community</a:t>
            </a:r>
            <a:r>
              <a:rPr lang="en-GB" sz="1400" kern="1200" baseline="0" dirty="0" smtClean="0">
                <a:solidFill>
                  <a:schemeClr val="tx1"/>
                </a:solidFill>
                <a:effectLst/>
                <a:latin typeface="+mn-lt"/>
                <a:ea typeface="+mn-ea"/>
                <a:cs typeface="+mn-cs"/>
              </a:rPr>
              <a:t> knowledge is key.  The response of the police to ASB in </a:t>
            </a:r>
            <a:r>
              <a:rPr lang="en-GB" sz="1400" kern="1200" baseline="0" dirty="0" err="1" smtClean="0">
                <a:solidFill>
                  <a:schemeClr val="tx1"/>
                </a:solidFill>
                <a:effectLst/>
                <a:latin typeface="+mn-lt"/>
                <a:ea typeface="+mn-ea"/>
                <a:cs typeface="+mn-cs"/>
              </a:rPr>
              <a:t>Abanoch</a:t>
            </a:r>
            <a:r>
              <a:rPr lang="en-GB" sz="1400" kern="1200" baseline="0" dirty="0" smtClean="0">
                <a:solidFill>
                  <a:schemeClr val="tx1"/>
                </a:solidFill>
                <a:effectLst/>
                <a:latin typeface="+mn-lt"/>
                <a:ea typeface="+mn-ea"/>
                <a:cs typeface="+mn-cs"/>
              </a:rPr>
              <a:t> and </a:t>
            </a:r>
            <a:r>
              <a:rPr lang="en-GB" sz="1400" kern="1200" baseline="0" dirty="0" err="1" smtClean="0">
                <a:solidFill>
                  <a:schemeClr val="tx1"/>
                </a:solidFill>
                <a:effectLst/>
                <a:latin typeface="+mn-lt"/>
                <a:ea typeface="+mn-ea"/>
                <a:cs typeface="+mn-cs"/>
              </a:rPr>
              <a:t>Crian</a:t>
            </a:r>
            <a:r>
              <a:rPr lang="en-GB" sz="1400" kern="1200" baseline="0" dirty="0" smtClean="0">
                <a:solidFill>
                  <a:schemeClr val="tx1"/>
                </a:solidFill>
                <a:effectLst/>
                <a:latin typeface="+mn-lt"/>
                <a:ea typeface="+mn-ea"/>
                <a:cs typeface="+mn-cs"/>
              </a:rPr>
              <a:t> is structured by intimate knowledge, understanding and embedded nature that these officers have of their respective communities. </a:t>
            </a:r>
            <a:endParaRPr lang="en-GB" sz="14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400" kern="1200" dirty="0" err="1" smtClean="0">
                <a:solidFill>
                  <a:schemeClr val="tx1"/>
                </a:solidFill>
                <a:effectLst/>
                <a:latin typeface="+mn-lt"/>
                <a:ea typeface="+mn-ea"/>
                <a:cs typeface="+mn-cs"/>
              </a:rPr>
              <a:t>Halfacree's</a:t>
            </a:r>
            <a:r>
              <a:rPr lang="en-GB" sz="1400" kern="1200" dirty="0" smtClean="0">
                <a:solidFill>
                  <a:schemeClr val="tx1"/>
                </a:solidFill>
                <a:effectLst/>
                <a:latin typeface="+mn-lt"/>
                <a:ea typeface="+mn-ea"/>
                <a:cs typeface="+mn-cs"/>
              </a:rPr>
              <a:t> (2006) conceptualisation of rural space therefore helps underline the importance of understanding the everyday lives of the rural, the representations of the rural and how these entwine with the rural locality to form rural space.  The police engage with all three parts of the dialectic to socially construct their role within the rural community.</a:t>
            </a:r>
            <a:r>
              <a:rPr lang="en-GB" sz="1400" kern="1200" baseline="0" dirty="0" smtClean="0">
                <a:solidFill>
                  <a:schemeClr val="tx1"/>
                </a:solidFill>
                <a:effectLst/>
                <a:latin typeface="+mn-lt"/>
                <a:ea typeface="+mn-ea"/>
                <a:cs typeface="+mn-cs"/>
              </a:rPr>
              <a:t>  Again, I am not arguing that these factors are not important for the urban police response to ASB, but rather that in rural communities they form an absolutely fundamental role in the way that the police structure their response to ASB. </a:t>
            </a:r>
            <a:endParaRPr lang="en-GB" sz="14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11</a:t>
            </a:fld>
            <a:endParaRPr lang="en-GB"/>
          </a:p>
        </p:txBody>
      </p:sp>
    </p:spTree>
    <p:extLst>
      <p:ext uri="{BB962C8B-B14F-4D97-AF65-F5344CB8AC3E}">
        <p14:creationId xmlns:p14="http://schemas.microsoft.com/office/powerpoint/2010/main" val="342002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I</a:t>
            </a:r>
            <a:r>
              <a:rPr lang="en-GB" sz="1600" baseline="0" dirty="0" smtClean="0"/>
              <a:t> just wanted to highlight an interesting situation in Scotland, which underlines some of the arguments in this paper.  As Scotland has recently introduced a single police force, the chief constable has introduced the routine arming of officers in rural parts of Scotland.  This saw armed officers turn up to a routine drunk and disorderly incidents in a </a:t>
            </a:r>
            <a:r>
              <a:rPr lang="en-GB" sz="1600" baseline="0" dirty="0" err="1" smtClean="0"/>
              <a:t>mcdonalds</a:t>
            </a:r>
            <a:r>
              <a:rPr lang="en-GB" sz="1600" baseline="0" dirty="0" smtClean="0"/>
              <a:t> in a small rural town which created a media backlash.  In many ways, this decision does not take into account the rural context, and a response which may be legitimate and understandable in Glasgow is not the correct response in rural parts in Scotland.   Context therefore matters. Thinking this through, I want to draw some conclusions from this paper. </a:t>
            </a:r>
            <a:endParaRPr lang="en-GB" sz="1600" dirty="0"/>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12</a:t>
            </a:fld>
            <a:endParaRPr lang="en-GB"/>
          </a:p>
        </p:txBody>
      </p:sp>
    </p:spTree>
    <p:extLst>
      <p:ext uri="{BB962C8B-B14F-4D97-AF65-F5344CB8AC3E}">
        <p14:creationId xmlns:p14="http://schemas.microsoft.com/office/powerpoint/2010/main" val="291256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138113"/>
            <a:ext cx="904875" cy="679450"/>
          </a:xfrm>
        </p:spPr>
      </p:sp>
      <p:sp>
        <p:nvSpPr>
          <p:cNvPr id="3" name="Notes Placeholder 2"/>
          <p:cNvSpPr>
            <a:spLocks noGrp="1"/>
          </p:cNvSpPr>
          <p:nvPr>
            <p:ph type="body" idx="1"/>
          </p:nvPr>
        </p:nvSpPr>
        <p:spPr>
          <a:xfrm>
            <a:off x="734541" y="836585"/>
            <a:ext cx="5438140" cy="9088330"/>
          </a:xfrm>
        </p:spPr>
        <p:txBody>
          <a:bodyPr/>
          <a:lstStyle/>
          <a:p>
            <a:r>
              <a:rPr lang="en-GB" sz="1400" kern="1200" dirty="0" smtClean="0">
                <a:solidFill>
                  <a:schemeClr val="tx1"/>
                </a:solidFill>
                <a:effectLst/>
                <a:latin typeface="+mn-lt"/>
                <a:ea typeface="+mn-ea"/>
                <a:cs typeface="+mn-cs"/>
              </a:rPr>
              <a:t> Using the policing of ASB as a lens, this paper has argued that the rural is a distinct policing context which requires a better understanding of ‘the </a:t>
            </a:r>
            <a:r>
              <a:rPr lang="en-GB" sz="1400" kern="1200" dirty="0" err="1" smtClean="0">
                <a:solidFill>
                  <a:schemeClr val="tx1"/>
                </a:solidFill>
                <a:effectLst/>
                <a:latin typeface="+mn-lt"/>
                <a:ea typeface="+mn-ea"/>
                <a:cs typeface="+mn-cs"/>
              </a:rPr>
              <a:t>spatialities</a:t>
            </a:r>
            <a:r>
              <a:rPr lang="en-GB" sz="1400" kern="1200" dirty="0" smtClean="0">
                <a:solidFill>
                  <a:schemeClr val="tx1"/>
                </a:solidFill>
                <a:effectLst/>
                <a:latin typeface="+mn-lt"/>
                <a:ea typeface="+mn-ea"/>
                <a:cs typeface="+mn-cs"/>
              </a:rPr>
              <a:t>, moralities and powers of policing.  This can only be done by understanding the rural as a nuanced landscape in which different locales require different police responses.  Negotiated</a:t>
            </a:r>
            <a:r>
              <a:rPr lang="en-GB" sz="1400" kern="1200" baseline="0" dirty="0" smtClean="0">
                <a:solidFill>
                  <a:schemeClr val="tx1"/>
                </a:solidFill>
                <a:effectLst/>
                <a:latin typeface="+mn-lt"/>
                <a:ea typeface="+mn-ea"/>
                <a:cs typeface="+mn-cs"/>
              </a:rPr>
              <a:t> orders, d</a:t>
            </a:r>
            <a:r>
              <a:rPr lang="en-GB" sz="1400" kern="1200" dirty="0" smtClean="0">
                <a:solidFill>
                  <a:schemeClr val="tx1"/>
                </a:solidFill>
                <a:effectLst/>
                <a:latin typeface="+mn-lt"/>
                <a:ea typeface="+mn-ea"/>
                <a:cs typeface="+mn-cs"/>
              </a:rPr>
              <a:t>iscretionary practices</a:t>
            </a:r>
            <a:r>
              <a:rPr lang="en-GB" sz="1400" kern="1200" baseline="0" dirty="0" smtClean="0">
                <a:solidFill>
                  <a:schemeClr val="tx1"/>
                </a:solidFill>
                <a:effectLst/>
                <a:latin typeface="+mn-lt"/>
                <a:ea typeface="+mn-ea"/>
                <a:cs typeface="+mn-cs"/>
              </a:rPr>
              <a:t> and</a:t>
            </a:r>
            <a:r>
              <a:rPr lang="en-GB" sz="1400" kern="1200" dirty="0" smtClean="0">
                <a:solidFill>
                  <a:schemeClr val="tx1"/>
                </a:solidFill>
                <a:effectLst/>
                <a:latin typeface="+mn-lt"/>
                <a:ea typeface="+mn-ea"/>
                <a:cs typeface="+mn-cs"/>
              </a:rPr>
              <a:t> police-community interactions form the basis for rural policing, in a way that appears to  differ from many urban contexts. Indeed, existing, urban typologies of the way that the police operate have been shown to only partially describe the police response to ASB in rural Scotland, suggesting that the rural context impacts on policing responses in a fundamental way.  Understanding the interplay between representations of the rural, the rural locality and the everyday lives  of those in rural locations becomes of central importance for the police in structuring their response to ASB.  This contextualised understanding of policing, where the local setting is important for inferring broader structural actions, has been largely missing from the recent broader policing literature.  </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I am conscious of</a:t>
            </a:r>
            <a:r>
              <a:rPr lang="en-GB" sz="1400" kern="1200" baseline="0" dirty="0" smtClean="0">
                <a:solidFill>
                  <a:schemeClr val="tx1"/>
                </a:solidFill>
                <a:effectLst/>
                <a:latin typeface="+mn-lt"/>
                <a:ea typeface="+mn-ea"/>
                <a:cs typeface="+mn-cs"/>
              </a:rPr>
              <a:t> not falling into the trap of </a:t>
            </a:r>
            <a:r>
              <a:rPr lang="en-GB" sz="1400" kern="1200" baseline="0" dirty="0" err="1" smtClean="0">
                <a:solidFill>
                  <a:schemeClr val="tx1"/>
                </a:solidFill>
                <a:effectLst/>
                <a:latin typeface="+mn-lt"/>
                <a:ea typeface="+mn-ea"/>
                <a:cs typeface="+mn-cs"/>
              </a:rPr>
              <a:t>idyllising</a:t>
            </a:r>
            <a:r>
              <a:rPr lang="en-GB" sz="1400" kern="1200" baseline="0" dirty="0" smtClean="0">
                <a:solidFill>
                  <a:schemeClr val="tx1"/>
                </a:solidFill>
                <a:effectLst/>
                <a:latin typeface="+mn-lt"/>
                <a:ea typeface="+mn-ea"/>
                <a:cs typeface="+mn-cs"/>
              </a:rPr>
              <a:t> notions of the rural and claiming that rural policing is great and urban policing is bad – as Joe and others highlight, the rural is part of an urban-rural continuum, where different types of rural require different responses. Having said that i</a:t>
            </a:r>
            <a:r>
              <a:rPr lang="en-GB" sz="1400" kern="1200" dirty="0" smtClean="0">
                <a:solidFill>
                  <a:schemeClr val="tx1"/>
                </a:solidFill>
                <a:effectLst/>
                <a:latin typeface="+mn-lt"/>
                <a:ea typeface="+mn-ea"/>
                <a:cs typeface="+mn-cs"/>
              </a:rPr>
              <a:t>s</a:t>
            </a:r>
            <a:r>
              <a:rPr lang="en-GB" sz="1400" kern="1200" baseline="0" dirty="0" smtClean="0">
                <a:solidFill>
                  <a:schemeClr val="tx1"/>
                </a:solidFill>
                <a:effectLst/>
                <a:latin typeface="+mn-lt"/>
                <a:ea typeface="+mn-ea"/>
                <a:cs typeface="+mn-cs"/>
              </a:rPr>
              <a:t> the police response in rural locations different enough to warrant a distinct rural policing typology or should this kind of policing response be considered as policing the rural?</a:t>
            </a:r>
            <a:endParaRPr lang="en-GB" sz="1400" kern="1200" dirty="0" smtClean="0">
              <a:solidFill>
                <a:schemeClr val="tx1"/>
              </a:solidFill>
              <a:effectLst/>
              <a:latin typeface="+mn-lt"/>
              <a:ea typeface="+mn-ea"/>
              <a:cs typeface="+mn-cs"/>
            </a:endParaRPr>
          </a:p>
          <a:p>
            <a:r>
              <a:rPr lang="en-GB" sz="1400" b="0" i="0" u="none" strike="noStrike" kern="1200" baseline="0" dirty="0" smtClean="0">
                <a:solidFill>
                  <a:schemeClr val="tx1"/>
                </a:solidFill>
                <a:latin typeface="+mn-lt"/>
                <a:ea typeface="+mn-ea"/>
                <a:cs typeface="+mn-cs"/>
              </a:rPr>
              <a:t>I would argue based on the evidence of the police response to ASB, there is a case that the police response in rural communities should be considered as ‘rural policing’ rather than simply ‘policing in rural areas’. Rural discourses have remained largely absent from the landscape of rural policing, something this chapter goes someway to addressing. The rural is a unique environment within which to police, something that national policy neglects, with policing in the rural commonly being considered as an appendage of urban policing more generally. Moving towards theorising ‘rural policing’ as something distinct, where there are different challenges, opportunities and ways to respond to ASB and crime would help rescale policy development. Understanding the rural as a nuanced and complex environment which contains unique geographical and resourcing challenges and requires context specific responses to ASB, would help begin to (re)conceptualise the police response to ASB in rural Scotland as rural policing rather than policing in rural area. </a:t>
            </a:r>
            <a:endParaRPr lang="en-GB" sz="1400" dirty="0"/>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13</a:t>
            </a:fld>
            <a:endParaRPr lang="en-GB"/>
          </a:p>
        </p:txBody>
      </p:sp>
    </p:spTree>
    <p:extLst>
      <p:ext uri="{BB962C8B-B14F-4D97-AF65-F5344CB8AC3E}">
        <p14:creationId xmlns:p14="http://schemas.microsoft.com/office/powerpoint/2010/main" val="2411696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0"/>
            <a:ext cx="2706687" cy="2032000"/>
          </a:xfrm>
        </p:spPr>
      </p:sp>
      <p:sp>
        <p:nvSpPr>
          <p:cNvPr id="3" name="Notes Placeholder 2"/>
          <p:cNvSpPr>
            <a:spLocks noGrp="1"/>
          </p:cNvSpPr>
          <p:nvPr>
            <p:ph type="body" idx="1"/>
          </p:nvPr>
        </p:nvSpPr>
        <p:spPr>
          <a:xfrm>
            <a:off x="472479" y="1914643"/>
            <a:ext cx="5852717" cy="7426263"/>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500" dirty="0" smtClean="0"/>
              <a:t>And</a:t>
            </a:r>
            <a:r>
              <a:rPr lang="en-GB" sz="1500" baseline="0" dirty="0" smtClean="0"/>
              <a:t> the everyday impact of ASB, you won’t be surprised to hear, varies significantly between my case studies.  An interesting difference is related to the fact that in small rural communities many people know one-another.  In the remote rural community this was seen as a positive thing, while in the accessibly rural community people were afraid of the perpetrators.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5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500" baseline="0" dirty="0" smtClean="0"/>
              <a:t>This is linked to a number of different factors, but significantly the impacts and harms caused by ASB tended to fall into the low intensity parochial harms the dog </a:t>
            </a:r>
            <a:r>
              <a:rPr lang="en-GB" sz="1500" baseline="0" dirty="0" err="1" smtClean="0"/>
              <a:t>dirts</a:t>
            </a:r>
            <a:r>
              <a:rPr lang="en-GB" sz="1500" baseline="0" dirty="0" smtClean="0"/>
              <a:t> and littering in the remote rural location, while in the accessibly rural location it tended to be the high intensity personal and public harms that were most typical. </a:t>
            </a:r>
            <a:endParaRPr lang="en-GB" sz="15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5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500" dirty="0" smtClean="0"/>
              <a:t>The rural representations of each were different to,</a:t>
            </a:r>
            <a:r>
              <a:rPr lang="en-GB" sz="1500" baseline="0" dirty="0" smtClean="0"/>
              <a:t> with the remote rural affluent community being predominantly a tourist village where the </a:t>
            </a:r>
            <a:r>
              <a:rPr lang="en-GB" sz="1200" kern="1200" dirty="0" smtClean="0">
                <a:solidFill>
                  <a:schemeClr val="tx1"/>
                </a:solidFill>
                <a:effectLst/>
                <a:latin typeface="+mn-lt"/>
                <a:ea typeface="+mn-ea"/>
                <a:cs typeface="+mn-cs"/>
              </a:rPr>
              <a:t>rural locality existed around the intertwining  of everyday lives .  People felt that they know most of the community</a:t>
            </a:r>
            <a:r>
              <a:rPr lang="en-GB" sz="1200" kern="1200" baseline="0" dirty="0" smtClean="0">
                <a:solidFill>
                  <a:schemeClr val="tx1"/>
                </a:solidFill>
                <a:effectLst/>
                <a:latin typeface="+mn-lt"/>
                <a:ea typeface="+mn-ea"/>
                <a:cs typeface="+mn-cs"/>
              </a:rPr>
              <a:t> – they know that the kids hanging about the square are so and </a:t>
            </a:r>
            <a:r>
              <a:rPr lang="en-GB" sz="1200" kern="1200" baseline="0" dirty="0" err="1" smtClean="0">
                <a:solidFill>
                  <a:schemeClr val="tx1"/>
                </a:solidFill>
                <a:effectLst/>
                <a:latin typeface="+mn-lt"/>
                <a:ea typeface="+mn-ea"/>
                <a:cs typeface="+mn-cs"/>
              </a:rPr>
              <a:t>so’s</a:t>
            </a:r>
            <a:r>
              <a:rPr lang="en-GB" sz="1200" kern="1200" baseline="0" dirty="0" smtClean="0">
                <a:solidFill>
                  <a:schemeClr val="tx1"/>
                </a:solidFill>
                <a:effectLst/>
                <a:latin typeface="+mn-lt"/>
                <a:ea typeface="+mn-ea"/>
                <a:cs typeface="+mn-cs"/>
              </a:rPr>
              <a:t> grand son or daughter. </a:t>
            </a:r>
            <a:r>
              <a:rPr lang="en-GB" sz="1200" kern="1200" dirty="0" smtClean="0">
                <a:solidFill>
                  <a:schemeClr val="tx1"/>
                </a:solidFill>
                <a:effectLst/>
                <a:latin typeface="+mn-lt"/>
                <a:ea typeface="+mn-ea"/>
                <a:cs typeface="+mn-cs"/>
              </a:rPr>
              <a:t>In</a:t>
            </a:r>
            <a:r>
              <a:rPr lang="en-GB" sz="1200" kern="1200" baseline="0" dirty="0" smtClean="0">
                <a:solidFill>
                  <a:schemeClr val="tx1"/>
                </a:solidFill>
                <a:effectLst/>
                <a:latin typeface="+mn-lt"/>
                <a:ea typeface="+mn-ea"/>
                <a:cs typeface="+mn-cs"/>
              </a:rPr>
              <a:t> many ways the idyllic representation of this community was borne out in some elements of the data, and consequently the harm associated with parochial forms of ASB was lessened. </a:t>
            </a:r>
            <a:endParaRPr lang="en-GB"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Participants in the</a:t>
            </a:r>
            <a:r>
              <a:rPr lang="en-GB" sz="1200" kern="1200" baseline="0" dirty="0" smtClean="0">
                <a:solidFill>
                  <a:schemeClr val="tx1"/>
                </a:solidFill>
                <a:effectLst/>
                <a:latin typeface="+mn-lt"/>
                <a:ea typeface="+mn-ea"/>
                <a:cs typeface="+mn-cs"/>
              </a:rPr>
              <a:t> accessibly rural community </a:t>
            </a:r>
            <a:r>
              <a:rPr lang="en-GB" sz="1200" kern="1200" dirty="0" smtClean="0">
                <a:solidFill>
                  <a:schemeClr val="tx1"/>
                </a:solidFill>
                <a:effectLst/>
                <a:latin typeface="+mn-lt"/>
                <a:ea typeface="+mn-ea"/>
                <a:cs typeface="+mn-cs"/>
              </a:rPr>
              <a:t>, by contrast, tended to discuss ASB as being caused by a few notorious families</a:t>
            </a:r>
            <a:r>
              <a:rPr lang="en-GB" sz="1200" kern="1200" baseline="0" dirty="0" smtClean="0">
                <a:solidFill>
                  <a:schemeClr val="tx1"/>
                </a:solidFill>
                <a:effectLst/>
                <a:latin typeface="+mn-lt"/>
                <a:ea typeface="+mn-ea"/>
                <a:cs typeface="+mn-cs"/>
              </a:rPr>
              <a:t> and despite knowing who they were, were frightened to do or say anything because of their reputation.  </a:t>
            </a:r>
            <a:r>
              <a:rPr lang="en-GB" sz="1200" kern="1200" dirty="0" smtClean="0">
                <a:solidFill>
                  <a:schemeClr val="tx1"/>
                </a:solidFill>
                <a:effectLst/>
                <a:latin typeface="+mn-lt"/>
                <a:ea typeface="+mn-ea"/>
                <a:cs typeface="+mn-cs"/>
              </a:rPr>
              <a:t>The forms of ASB also tended to be personal</a:t>
            </a:r>
            <a:r>
              <a:rPr lang="en-GB" sz="1200" kern="1200" baseline="0" dirty="0" smtClean="0">
                <a:solidFill>
                  <a:schemeClr val="tx1"/>
                </a:solidFill>
                <a:effectLst/>
                <a:latin typeface="+mn-lt"/>
                <a:ea typeface="+mn-ea"/>
                <a:cs typeface="+mn-cs"/>
              </a:rPr>
              <a:t> rather than parochial. </a:t>
            </a:r>
            <a:r>
              <a:rPr lang="en-GB" sz="1200" kern="1200" dirty="0" smtClean="0">
                <a:solidFill>
                  <a:schemeClr val="tx1"/>
                </a:solidFill>
                <a:effectLst/>
                <a:latin typeface="+mn-lt"/>
                <a:ea typeface="+mn-ea"/>
                <a:cs typeface="+mn-cs"/>
              </a:rPr>
              <a:t>  The through flow of people</a:t>
            </a:r>
            <a:r>
              <a:rPr lang="en-GB" sz="1200" kern="1200" baseline="0" dirty="0" smtClean="0">
                <a:solidFill>
                  <a:schemeClr val="tx1"/>
                </a:solidFill>
                <a:effectLst/>
                <a:latin typeface="+mn-lt"/>
                <a:ea typeface="+mn-ea"/>
                <a:cs typeface="+mn-cs"/>
              </a:rPr>
              <a:t> through social housing and the fact that they</a:t>
            </a:r>
            <a:r>
              <a:rPr lang="en-GB" sz="1200" kern="1200" dirty="0" smtClean="0">
                <a:solidFill>
                  <a:schemeClr val="tx1"/>
                </a:solidFill>
                <a:effectLst/>
                <a:latin typeface="+mn-lt"/>
                <a:ea typeface="+mn-ea"/>
                <a:cs typeface="+mn-cs"/>
              </a:rPr>
              <a:t> knew the reputation of individuals meant that ASB</a:t>
            </a:r>
            <a:r>
              <a:rPr lang="en-GB" sz="1200" kern="1200" baseline="0" dirty="0" smtClean="0">
                <a:solidFill>
                  <a:schemeClr val="tx1"/>
                </a:solidFill>
                <a:effectLst/>
                <a:latin typeface="+mn-lt"/>
                <a:ea typeface="+mn-ea"/>
                <a:cs typeface="+mn-cs"/>
              </a:rPr>
              <a:t> impacted on this community in a different way and both the everyday lives of those living in the community and the forms of ASB being </a:t>
            </a:r>
            <a:r>
              <a:rPr lang="en-GB" sz="1200" kern="1200" baseline="0" dirty="0" err="1" smtClean="0">
                <a:solidFill>
                  <a:schemeClr val="tx1"/>
                </a:solidFill>
                <a:effectLst/>
                <a:latin typeface="+mn-lt"/>
                <a:ea typeface="+mn-ea"/>
                <a:cs typeface="+mn-cs"/>
              </a:rPr>
              <a:t>commited</a:t>
            </a:r>
            <a:r>
              <a:rPr lang="en-GB" sz="1200" kern="1200" baseline="0" dirty="0" smtClean="0">
                <a:solidFill>
                  <a:schemeClr val="tx1"/>
                </a:solidFill>
                <a:effectLst/>
                <a:latin typeface="+mn-lt"/>
                <a:ea typeface="+mn-ea"/>
                <a:cs typeface="+mn-cs"/>
              </a:rPr>
              <a:t> meant the impact of ASB tended to be more apparent</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14</a:t>
            </a:fld>
            <a:endParaRPr lang="en-GB"/>
          </a:p>
        </p:txBody>
      </p:sp>
    </p:spTree>
    <p:extLst>
      <p:ext uri="{BB962C8B-B14F-4D97-AF65-F5344CB8AC3E}">
        <p14:creationId xmlns:p14="http://schemas.microsoft.com/office/powerpoint/2010/main" val="696579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This is played out in these maps which were filled in by young people in focus groups. Distinct geographies to the forms of ASB</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localised impacts of ASB are also</a:t>
            </a:r>
            <a:r>
              <a:rPr lang="en-GB" sz="1200" kern="1200" baseline="0" dirty="0" smtClean="0">
                <a:solidFill>
                  <a:schemeClr val="tx1"/>
                </a:solidFill>
                <a:effectLst/>
                <a:latin typeface="+mn-lt"/>
                <a:ea typeface="+mn-ea"/>
                <a:cs typeface="+mn-cs"/>
              </a:rPr>
              <a:t> spatially defined </a:t>
            </a:r>
            <a:r>
              <a:rPr lang="en-GB" sz="1200" kern="1200" dirty="0" smtClean="0">
                <a:solidFill>
                  <a:schemeClr val="tx1"/>
                </a:solidFill>
                <a:effectLst/>
                <a:latin typeface="+mn-lt"/>
                <a:ea typeface="+mn-ea"/>
                <a:cs typeface="+mn-cs"/>
              </a:rPr>
              <a:t>with the wealthy households around the parks in both locations reporting high levels of ASB.  </a:t>
            </a:r>
            <a:endParaRPr lang="en-GB" baseline="0" dirty="0" smtClean="0"/>
          </a:p>
          <a:p>
            <a:r>
              <a:rPr lang="en-GB" baseline="0" dirty="0" smtClean="0"/>
              <a:t>Parochial harms in parks versus personal harm in certain parts of the town.</a:t>
            </a:r>
          </a:p>
          <a:p>
            <a:endParaRPr lang="en-GB" baseline="0" dirty="0" smtClean="0"/>
          </a:p>
          <a:p>
            <a:r>
              <a:rPr lang="en-GB" baseline="0" dirty="0" smtClean="0"/>
              <a:t>Linked to the rural locality is the fact that distinctive spatial activities lead to certain forms of ASB being more impactful in certain locations, with social housing for instance in the accessible rural location located in the centre of the town creating areas which are more actively patrolled, where as in the remote rural location there is much less social housing and it is located on the edge of the village.  This impacts on policing response. </a:t>
            </a:r>
          </a:p>
          <a:p>
            <a:endParaRPr lang="en-GB" baseline="0" dirty="0" smtClean="0"/>
          </a:p>
          <a:p>
            <a:r>
              <a:rPr lang="en-GB" baseline="0" dirty="0" smtClean="0"/>
              <a:t>The physical spatiality of the location therefore links to the forms of ASB present and the impact that ASB has on the everyday lives of the locals. </a:t>
            </a:r>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15</a:t>
            </a:fld>
            <a:endParaRPr lang="en-GB"/>
          </a:p>
        </p:txBody>
      </p:sp>
    </p:spTree>
    <p:extLst>
      <p:ext uri="{BB962C8B-B14F-4D97-AF65-F5344CB8AC3E}">
        <p14:creationId xmlns:p14="http://schemas.microsoft.com/office/powerpoint/2010/main" val="4195834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20638"/>
            <a:ext cx="2185987" cy="1641475"/>
          </a:xfrm>
        </p:spPr>
      </p:sp>
      <p:sp>
        <p:nvSpPr>
          <p:cNvPr id="3" name="Notes Placeholder 2"/>
          <p:cNvSpPr>
            <a:spLocks noGrp="1"/>
          </p:cNvSpPr>
          <p:nvPr>
            <p:ph type="body" idx="1"/>
          </p:nvPr>
        </p:nvSpPr>
        <p:spPr>
          <a:xfrm>
            <a:off x="615228" y="1836472"/>
            <a:ext cx="5567219" cy="5471983"/>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300" baseline="0" dirty="0" smtClean="0"/>
              <a:t>Beyond the physical geography of the location, there are a number of broader social differences that influence the way that ASB impacts on individuals in the community. </a:t>
            </a:r>
            <a:r>
              <a:rPr lang="en-GB" sz="1400" kern="1200" dirty="0" smtClean="0">
                <a:solidFill>
                  <a:schemeClr val="tx1"/>
                </a:solidFill>
                <a:effectLst/>
                <a:latin typeface="+mn-lt"/>
                <a:ea typeface="+mn-ea"/>
                <a:cs typeface="+mn-cs"/>
              </a:rPr>
              <a:t>Age is also a key contextual part of ASB – reflecting different ways that the rural is constructed by people of different ages.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300" baseline="0" dirty="0" smtClean="0"/>
              <a:t>Age is a key factor in the whole ASB debate, with popular media and policy narratives routinely identifying youth and young people </a:t>
            </a:r>
            <a:r>
              <a:rPr lang="en-GB" sz="1300" i="1" baseline="0" dirty="0" smtClean="0"/>
              <a:t>as risk.  </a:t>
            </a:r>
            <a:r>
              <a:rPr lang="en-GB" sz="1300" i="0" baseline="0" dirty="0" smtClean="0"/>
              <a:t>The FG extract above highlights notions of young people being identified as risk –by their presence in public space. </a:t>
            </a:r>
            <a:r>
              <a:rPr lang="en-GB" sz="1400" kern="1200" dirty="0" smtClean="0">
                <a:solidFill>
                  <a:schemeClr val="tx1"/>
                </a:solidFill>
                <a:effectLst/>
                <a:latin typeface="+mn-lt"/>
                <a:ea typeface="+mn-ea"/>
                <a:cs typeface="+mn-cs"/>
              </a:rPr>
              <a:t>Linking this back to the harm matrix,</a:t>
            </a:r>
            <a:r>
              <a:rPr lang="en-GB" sz="1400" kern="1200" baseline="0" dirty="0" smtClean="0">
                <a:solidFill>
                  <a:schemeClr val="tx1"/>
                </a:solidFill>
                <a:effectLst/>
                <a:latin typeface="+mn-lt"/>
                <a:ea typeface="+mn-ea"/>
                <a:cs typeface="+mn-cs"/>
              </a:rPr>
              <a:t> the majority of ASB associated with young people, not surprisingly, related to parochial forms of </a:t>
            </a:r>
            <a:r>
              <a:rPr lang="en-GB" sz="1400" kern="1200" baseline="0" dirty="0" err="1" smtClean="0">
                <a:solidFill>
                  <a:schemeClr val="tx1"/>
                </a:solidFill>
                <a:effectLst/>
                <a:latin typeface="+mn-lt"/>
                <a:ea typeface="+mn-ea"/>
                <a:cs typeface="+mn-cs"/>
              </a:rPr>
              <a:t>neighbourghood</a:t>
            </a:r>
            <a:r>
              <a:rPr lang="en-GB" sz="1400" kern="1200" baseline="0" dirty="0" smtClean="0">
                <a:solidFill>
                  <a:schemeClr val="tx1"/>
                </a:solidFill>
                <a:effectLst/>
                <a:latin typeface="+mn-lt"/>
                <a:ea typeface="+mn-ea"/>
                <a:cs typeface="+mn-cs"/>
              </a:rPr>
              <a:t> levels ASB, often involving drinking and general rowdiness.  Reflected in quote above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300" i="1" baseline="0" dirty="0" smtClean="0"/>
              <a:t>Yet </a:t>
            </a:r>
            <a:r>
              <a:rPr lang="en-GB" sz="1300" baseline="0" dirty="0" smtClean="0"/>
              <a:t>Young people </a:t>
            </a:r>
            <a:r>
              <a:rPr lang="en-GB" sz="1200" kern="1200" dirty="0" smtClean="0">
                <a:solidFill>
                  <a:schemeClr val="tx1"/>
                </a:solidFill>
                <a:effectLst/>
                <a:latin typeface="+mn-lt"/>
                <a:ea typeface="+mn-ea"/>
                <a:cs typeface="+mn-cs"/>
              </a:rPr>
              <a:t>are just as likely as older people to identify ASB as a local problem’ (Innes &amp; Weston, 2010: 22).  This goes against the common myth that ASB simply reflects inter-generational tensions.  </a:t>
            </a:r>
          </a:p>
          <a:p>
            <a:endParaRPr lang="en-GB" sz="1300" baseline="0" dirty="0" smtClean="0"/>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16</a:t>
            </a:fld>
            <a:endParaRPr lang="en-GB"/>
          </a:p>
        </p:txBody>
      </p:sp>
    </p:spTree>
    <p:extLst>
      <p:ext uri="{BB962C8B-B14F-4D97-AF65-F5344CB8AC3E}">
        <p14:creationId xmlns:p14="http://schemas.microsoft.com/office/powerpoint/2010/main" val="401213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To conclude then, what I have tried to do today, albeit very briefly, is show</a:t>
            </a:r>
            <a:r>
              <a:rPr lang="en-GB" sz="1200" baseline="0" dirty="0" smtClean="0"/>
              <a:t> the potential in using </a:t>
            </a:r>
            <a:r>
              <a:rPr lang="en-GB" sz="1200" dirty="0" smtClean="0"/>
              <a:t> </a:t>
            </a:r>
            <a:r>
              <a:rPr lang="en-GB" sz="1200" dirty="0" err="1" smtClean="0"/>
              <a:t>Halfacree’s</a:t>
            </a:r>
            <a:r>
              <a:rPr lang="en-GB" sz="1200" dirty="0" smtClean="0"/>
              <a:t> three fold model of rural space in conjunction with some</a:t>
            </a:r>
            <a:r>
              <a:rPr lang="en-GB" sz="1200" baseline="0" dirty="0" smtClean="0"/>
              <a:t> of the criminology literature around ‘harm for exploring the spatiality and uneven impacts of ASB on rural communities.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aseline="0" dirty="0" smtClean="0"/>
              <a:t>By bringing together these two conceptualisations, more broadly, I hope to show how the impact of ASB does not occur in a </a:t>
            </a:r>
            <a:r>
              <a:rPr lang="en-GB" sz="1200" baseline="0" dirty="0" err="1" smtClean="0"/>
              <a:t>vaccus</a:t>
            </a:r>
            <a:r>
              <a:rPr lang="en-GB" sz="1200" baseline="0" dirty="0" smtClean="0"/>
              <a:t> space in rural locations, but rather it is inscribed with meaning by representations of the rural, the rural locality itself and the every lives of those who live in rural communities.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aseline="0" dirty="0" smtClean="0"/>
              <a:t>Thanks for listening, I will try and answer any questions you may have. </a:t>
            </a:r>
            <a:endParaRPr lang="en-GB" sz="1200" dirty="0" smtClean="0"/>
          </a:p>
          <a:p>
            <a:endParaRPr lang="en-GB" dirty="0"/>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17</a:t>
            </a:fld>
            <a:endParaRPr lang="en-GB"/>
          </a:p>
        </p:txBody>
      </p:sp>
    </p:spTree>
    <p:extLst>
      <p:ext uri="{BB962C8B-B14F-4D97-AF65-F5344CB8AC3E}">
        <p14:creationId xmlns:p14="http://schemas.microsoft.com/office/powerpoint/2010/main" val="110142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5950" y="0"/>
            <a:ext cx="2808288" cy="2106613"/>
          </a:xfrm>
        </p:spPr>
      </p:sp>
      <p:sp>
        <p:nvSpPr>
          <p:cNvPr id="3" name="Notes Placeholder 2"/>
          <p:cNvSpPr>
            <a:spLocks noGrp="1"/>
          </p:cNvSpPr>
          <p:nvPr>
            <p:ph type="body" idx="1"/>
          </p:nvPr>
        </p:nvSpPr>
        <p:spPr>
          <a:xfrm>
            <a:off x="590525" y="2364075"/>
            <a:ext cx="5447271" cy="756084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300" kern="1200" dirty="0" smtClean="0">
                <a:solidFill>
                  <a:schemeClr val="tx1"/>
                </a:solidFill>
                <a:effectLst/>
              </a:rPr>
              <a:t>Briefly then, this paper draws on data collected as part of a research project which explores the nature and impact of, and responses to, ASB in rural Scotland.  </a:t>
            </a:r>
            <a:endParaRPr lang="en-GB" sz="13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300" kern="1200" dirty="0" smtClean="0">
                <a:solidFill>
                  <a:schemeClr val="tx1"/>
                </a:solidFill>
                <a:effectLst/>
              </a:rPr>
              <a:t>This paper does not seek to analyse these details, rather use ASB as a lens through which to explore the response of the police in rural locations.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300" kern="1200" dirty="0" smtClean="0">
                <a:solidFill>
                  <a:schemeClr val="tx1"/>
                </a:solidFill>
                <a:effectLst/>
              </a:rPr>
              <a:t>The data emerges from: 80 hrs of participant observation conducted with the police and young people across the two communities; 33 interviews conducted with people living in both</a:t>
            </a:r>
            <a:r>
              <a:rPr lang="en-GB" sz="1300" kern="1200" baseline="0" dirty="0" smtClean="0">
                <a:solidFill>
                  <a:schemeClr val="tx1"/>
                </a:solidFill>
                <a:effectLst/>
              </a:rPr>
              <a:t> communities</a:t>
            </a:r>
            <a:r>
              <a:rPr lang="en-GB" sz="1300" kern="1200" dirty="0" smtClean="0">
                <a:solidFill>
                  <a:schemeClr val="tx1"/>
                </a:solidFill>
                <a:effectLst/>
              </a:rPr>
              <a:t> and 8 focus groups conducted with young people and organisations in both locations.  The research took place between August 2011 and January 2013 and, because of the temporality of ASB, fieldwork was undertaken at different times and days of the week.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3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18</a:t>
            </a:fld>
            <a:endParaRPr lang="en-GB"/>
          </a:p>
        </p:txBody>
      </p:sp>
    </p:spTree>
    <p:extLst>
      <p:ext uri="{BB962C8B-B14F-4D97-AF65-F5344CB8AC3E}">
        <p14:creationId xmlns:p14="http://schemas.microsoft.com/office/powerpoint/2010/main" val="814744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aseline="0" dirty="0" smtClean="0"/>
              <a:t>The is an equally compelling argument to be made that young people should be considered as “at risk” rather than “as risk”. This quote, from the remote rural affluent community and shows that the rural representations of this town as a tourist idyll, does not reflect the lived experiences of many of the young people in this project.  And ironically the impact of ASB can contribute to the desire of young people to hang about in groups and therefore contribute to the feeling of insecurity by others in the community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sz="1200" baseline="0" dirty="0" smtClean="0"/>
              <a:t>The countryside and its policing often reflect the dominant representations and visions of a </a:t>
            </a:r>
            <a:r>
              <a:rPr lang="en-GB" sz="1200" baseline="0" dirty="0" err="1" smtClean="0"/>
              <a:t>rurality</a:t>
            </a:r>
            <a:r>
              <a:rPr lang="en-GB" sz="1200" baseline="0" dirty="0" smtClean="0"/>
              <a:t>, an ideal that young people are often seen to disrupt. It is therefore important to </a:t>
            </a:r>
            <a:r>
              <a:rPr lang="en-GB" sz="1200" kern="1200" dirty="0" smtClean="0">
                <a:solidFill>
                  <a:schemeClr val="tx1"/>
                </a:solidFill>
                <a:effectLst/>
                <a:latin typeface="+mn-lt"/>
                <a:ea typeface="+mn-ea"/>
                <a:cs typeface="+mn-cs"/>
              </a:rPr>
              <a:t>challenge conceptions of the rural idyll, and in locations such as affluent remote</a:t>
            </a:r>
            <a:r>
              <a:rPr lang="en-GB" sz="1200" kern="1200" baseline="0" dirty="0" smtClean="0">
                <a:solidFill>
                  <a:schemeClr val="tx1"/>
                </a:solidFill>
                <a:effectLst/>
                <a:latin typeface="+mn-lt"/>
                <a:ea typeface="+mn-ea"/>
                <a:cs typeface="+mn-cs"/>
              </a:rPr>
              <a:t> rural tourist towns, note that the everyday lives of those in rural locations are impacted as </a:t>
            </a:r>
            <a:r>
              <a:rPr lang="en-GB" sz="1200" kern="1200" baseline="0" dirty="0" err="1" smtClean="0">
                <a:solidFill>
                  <a:schemeClr val="tx1"/>
                </a:solidFill>
                <a:effectLst/>
                <a:latin typeface="+mn-lt"/>
                <a:ea typeface="+mn-ea"/>
                <a:cs typeface="+mn-cs"/>
              </a:rPr>
              <a:t>Cloke</a:t>
            </a:r>
            <a:r>
              <a:rPr lang="en-GB" sz="1200" kern="1200" baseline="0" dirty="0" smtClean="0">
                <a:solidFill>
                  <a:schemeClr val="tx1"/>
                </a:solidFill>
                <a:effectLst/>
                <a:latin typeface="+mn-lt"/>
                <a:ea typeface="+mn-ea"/>
                <a:cs typeface="+mn-cs"/>
              </a:rPr>
              <a:t> notes,  by a complex interweaving of power relations, social conventions, discursive practices and institutional forces that are constantly combining and re combining. </a:t>
            </a:r>
            <a:endParaRPr lang="en-GB" sz="1200" kern="1200" dirty="0" smtClean="0">
              <a:solidFill>
                <a:schemeClr val="tx1"/>
              </a:solidFill>
              <a:effectLst/>
              <a:latin typeface="+mn-lt"/>
              <a:ea typeface="+mn-ea"/>
              <a:cs typeface="+mn-cs"/>
            </a:endParaRPr>
          </a:p>
          <a:p>
            <a:pPr>
              <a:spcBef>
                <a:spcPct val="0"/>
              </a:spcBef>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aseline="0" dirty="0" smtClean="0"/>
              <a:t>The rural locality plays an important part in the interactions, however. Being located in a remote rural means that the police are often not called to attend more mundane forms of ASB, with certain members of the community often stepping in. In the accessibly rural community, policing response was much more typical, but forms of ASB also tended to be more serious on the harm scale.</a:t>
            </a:r>
            <a:endParaRPr lang="en-GB" dirty="0"/>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19</a:t>
            </a:fld>
            <a:endParaRPr lang="en-GB"/>
          </a:p>
        </p:txBody>
      </p:sp>
    </p:spTree>
    <p:extLst>
      <p:ext uri="{BB962C8B-B14F-4D97-AF65-F5344CB8AC3E}">
        <p14:creationId xmlns:p14="http://schemas.microsoft.com/office/powerpoint/2010/main" val="267064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2193925" y="0"/>
            <a:ext cx="2422525" cy="181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686603" y="1817480"/>
            <a:ext cx="5736570" cy="78263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400" dirty="0" smtClean="0"/>
              <a:t>Using qualitative data, this paper examines the policing response to ASB in rural Scotland – starting by contextualising and conceptualising the study.  It applies  </a:t>
            </a:r>
            <a:r>
              <a:rPr lang="en-GB" sz="1400" kern="1200" dirty="0" err="1" smtClean="0">
                <a:solidFill>
                  <a:schemeClr val="tx1"/>
                </a:solidFill>
                <a:effectLst/>
                <a:latin typeface="+mn-lt"/>
                <a:ea typeface="+mn-ea"/>
                <a:cs typeface="+mn-cs"/>
              </a:rPr>
              <a:t>Halfacree’s</a:t>
            </a:r>
            <a:r>
              <a:rPr lang="en-GB" sz="1400" kern="1200" dirty="0" smtClean="0">
                <a:solidFill>
                  <a:schemeClr val="tx1"/>
                </a:solidFill>
                <a:effectLst/>
                <a:latin typeface="+mn-lt"/>
                <a:ea typeface="+mn-ea"/>
                <a:cs typeface="+mn-cs"/>
              </a:rPr>
              <a:t> (2006) conceptualisation of rural space, which essentially</a:t>
            </a:r>
            <a:r>
              <a:rPr lang="en-GB" sz="1400" kern="1200" baseline="0" dirty="0" smtClean="0">
                <a:solidFill>
                  <a:schemeClr val="tx1"/>
                </a:solidFill>
                <a:effectLst/>
                <a:latin typeface="+mn-lt"/>
                <a:ea typeface="+mn-ea"/>
                <a:cs typeface="+mn-cs"/>
              </a:rPr>
              <a:t> talks about rural space as </a:t>
            </a:r>
            <a:r>
              <a:rPr lang="en-GB" sz="1400" kern="1200" dirty="0" smtClean="0">
                <a:solidFill>
                  <a:schemeClr val="tx1"/>
                </a:solidFill>
                <a:effectLst/>
                <a:latin typeface="+mn-lt"/>
                <a:ea typeface="+mn-ea"/>
                <a:cs typeface="+mn-cs"/>
              </a:rPr>
              <a:t>a triad between the lives of those in rural areas, the rural locality and representations of the rural . </a:t>
            </a:r>
          </a:p>
          <a:p>
            <a:r>
              <a:rPr lang="en-GB" sz="1400" kern="1200" dirty="0" smtClean="0">
                <a:solidFill>
                  <a:schemeClr val="tx1"/>
                </a:solidFill>
                <a:effectLst/>
                <a:latin typeface="+mn-lt"/>
                <a:ea typeface="+mn-ea"/>
                <a:cs typeface="+mn-cs"/>
              </a:rPr>
              <a:t> </a:t>
            </a:r>
          </a:p>
          <a:p>
            <a:r>
              <a:rPr lang="en-GB" sz="1400" kern="1200" dirty="0" smtClean="0">
                <a:solidFill>
                  <a:schemeClr val="tx1"/>
                </a:solidFill>
                <a:effectLst/>
                <a:latin typeface="+mn-lt"/>
                <a:ea typeface="+mn-ea"/>
                <a:cs typeface="+mn-cs"/>
              </a:rPr>
              <a:t>Many existing policies in relation to ASB typically tend to treat ‘the rural’ as a single dimension, where (urban) policy gets enacted with little consideration for the context</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Against this backdrop, this paper attempts to understand a set of key practices, which structure the response of the police to ASB in rural Scotland.  These practices relate to the use of discretion, police-community interaction and</a:t>
            </a:r>
            <a:r>
              <a:rPr lang="en-GB" sz="1400" kern="1200" baseline="0" dirty="0" smtClean="0">
                <a:solidFill>
                  <a:schemeClr val="tx1"/>
                </a:solidFill>
                <a:effectLst/>
                <a:latin typeface="+mn-lt"/>
                <a:ea typeface="+mn-ea"/>
                <a:cs typeface="+mn-cs"/>
              </a:rPr>
              <a:t> the importance of situated knowledge over two different rural</a:t>
            </a:r>
            <a:r>
              <a:rPr lang="en-GB" sz="1400" kern="1200" dirty="0" smtClean="0">
                <a:solidFill>
                  <a:schemeClr val="tx1"/>
                </a:solidFill>
                <a:effectLst/>
                <a:latin typeface="+mn-lt"/>
                <a:ea typeface="+mn-ea"/>
                <a:cs typeface="+mn-cs"/>
              </a:rPr>
              <a:t> spaces.. Whilst these features are also important to urban police responses to ASB, they acquire heightened importance in the rural, with large rural policing beats being covered by a small number of officers based in police stations which are often geographically removed from the communities for which they are responsible.  </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This</a:t>
            </a:r>
            <a:r>
              <a:rPr lang="en-GB" sz="1400" kern="1200" baseline="0" dirty="0" smtClean="0">
                <a:solidFill>
                  <a:schemeClr val="tx1"/>
                </a:solidFill>
                <a:effectLst/>
                <a:latin typeface="+mn-lt"/>
                <a:ea typeface="+mn-ea"/>
                <a:cs typeface="+mn-cs"/>
              </a:rPr>
              <a:t> means that there are unique challenges in rural policing which existing policing literature tends to underplay.  The final part of the presentation therefore asks whether we need to consider rural policing as something distinct. </a:t>
            </a:r>
            <a:endParaRPr lang="en-GB" sz="1400" kern="1200" dirty="0">
              <a:solidFill>
                <a:schemeClr val="tx1"/>
              </a:solidFill>
              <a:effectLst/>
              <a:latin typeface="+mn-lt"/>
              <a:ea typeface="+mn-ea"/>
              <a:cs typeface="+mn-cs"/>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ACD1919-B943-465E-B0F4-466EBF7562AC}" type="slidenum">
              <a:rPr lang="en-GB">
                <a:latin typeface="Calibri" pitchFamily="34" charset="0"/>
              </a:rPr>
              <a:pPr fontAlgn="base">
                <a:spcBef>
                  <a:spcPct val="0"/>
                </a:spcBef>
                <a:spcAft>
                  <a:spcPct val="0"/>
                </a:spcAft>
              </a:pPr>
              <a:t>2</a:t>
            </a:fld>
            <a:endParaRPr lang="en-GB">
              <a:latin typeface="Calibri" pitchFamily="34" charset="0"/>
            </a:endParaRPr>
          </a:p>
        </p:txBody>
      </p:sp>
    </p:spTree>
    <p:extLst>
      <p:ext uri="{BB962C8B-B14F-4D97-AF65-F5344CB8AC3E}">
        <p14:creationId xmlns:p14="http://schemas.microsoft.com/office/powerpoint/2010/main" val="118786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3128963" cy="2347912"/>
          </a:xfrm>
        </p:spPr>
      </p:sp>
      <p:sp>
        <p:nvSpPr>
          <p:cNvPr id="3" name="Notes Placeholder 2"/>
          <p:cNvSpPr>
            <a:spLocks noGrp="1"/>
          </p:cNvSpPr>
          <p:nvPr>
            <p:ph type="body" idx="1"/>
          </p:nvPr>
        </p:nvSpPr>
        <p:spPr>
          <a:xfrm>
            <a:off x="662533" y="3235127"/>
            <a:ext cx="5438140" cy="4466987"/>
          </a:xfrm>
        </p:spPr>
        <p:txBody>
          <a:bodyPr/>
          <a:lstStyle/>
          <a:p>
            <a:r>
              <a:rPr lang="en-GB" sz="1600" b="0" i="0" u="none" strike="noStrike" kern="1200" baseline="0" dirty="0" smtClean="0">
                <a:solidFill>
                  <a:schemeClr val="tx1"/>
                </a:solidFill>
              </a:rPr>
              <a:t>There were differences in how the response of the police played out in both </a:t>
            </a:r>
            <a:r>
              <a:rPr lang="en-GB" sz="1600" b="0" i="0" u="none" strike="noStrike" kern="1200" baseline="0" dirty="0" err="1" smtClean="0">
                <a:solidFill>
                  <a:schemeClr val="tx1"/>
                </a:solidFill>
              </a:rPr>
              <a:t>Abaonch</a:t>
            </a:r>
            <a:r>
              <a:rPr lang="en-GB" sz="1600" b="0" i="0" u="none" strike="noStrike" kern="1200" baseline="0" dirty="0" smtClean="0">
                <a:solidFill>
                  <a:schemeClr val="tx1"/>
                </a:solidFill>
              </a:rPr>
              <a:t> and </a:t>
            </a:r>
            <a:r>
              <a:rPr lang="en-GB" sz="1600" b="0" i="0" u="none" strike="noStrike" kern="1200" baseline="0" dirty="0" err="1" smtClean="0">
                <a:solidFill>
                  <a:schemeClr val="tx1"/>
                </a:solidFill>
              </a:rPr>
              <a:t>Crian</a:t>
            </a:r>
            <a:r>
              <a:rPr lang="en-GB" sz="1600" b="0" i="0" u="none" strike="noStrike" kern="1200" baseline="0" dirty="0" smtClean="0">
                <a:solidFill>
                  <a:schemeClr val="tx1"/>
                </a:solidFill>
              </a:rPr>
              <a:t>.  In </a:t>
            </a:r>
            <a:r>
              <a:rPr lang="en-GB" sz="1600" b="0" i="0" u="none" strike="noStrike" kern="1200" baseline="0" dirty="0" err="1" smtClean="0">
                <a:solidFill>
                  <a:schemeClr val="tx1"/>
                </a:solidFill>
              </a:rPr>
              <a:t>Abanoch</a:t>
            </a:r>
            <a:r>
              <a:rPr lang="en-GB" sz="1600" b="0" i="0" u="none" strike="noStrike" kern="1200" baseline="0" dirty="0" smtClean="0">
                <a:solidFill>
                  <a:schemeClr val="tx1"/>
                </a:solidFill>
              </a:rPr>
              <a:t> discretion was used on a very regular basis for dealing with ASB, while in </a:t>
            </a:r>
            <a:r>
              <a:rPr lang="en-GB" sz="1600" b="0" i="0" u="none" strike="noStrike" kern="1200" baseline="0" dirty="0" err="1" smtClean="0">
                <a:solidFill>
                  <a:schemeClr val="tx1"/>
                </a:solidFill>
              </a:rPr>
              <a:t>Crian</a:t>
            </a:r>
            <a:r>
              <a:rPr lang="en-GB" sz="1600" b="0" i="0" u="none" strike="noStrike" kern="1200" baseline="0" dirty="0" smtClean="0">
                <a:solidFill>
                  <a:schemeClr val="tx1"/>
                </a:solidFill>
              </a:rPr>
              <a:t> it appeared to be less readily used  This in part related to the types of community they are and therefore the dominant forms of ASB that were dealt with in each of the communities, but also the impact of broader resourcing considerations on the police – how far away custody suites were and back up.  </a:t>
            </a:r>
          </a:p>
          <a:p>
            <a:r>
              <a:rPr lang="en-GB" sz="1600" b="0" i="0" u="none" strike="noStrike" kern="1200" baseline="0" dirty="0" smtClean="0">
                <a:solidFill>
                  <a:schemeClr val="tx1"/>
                </a:solidFill>
              </a:rPr>
              <a:t>In </a:t>
            </a:r>
            <a:r>
              <a:rPr lang="en-GB" sz="1600" b="0" i="0" u="none" strike="noStrike" kern="1200" baseline="0" dirty="0" err="1" smtClean="0">
                <a:solidFill>
                  <a:schemeClr val="tx1"/>
                </a:solidFill>
              </a:rPr>
              <a:t>abanoch</a:t>
            </a:r>
            <a:r>
              <a:rPr lang="en-GB" sz="1600" b="0" i="0" u="none" strike="noStrike" kern="1200" baseline="0" dirty="0" smtClean="0">
                <a:solidFill>
                  <a:schemeClr val="tx1"/>
                </a:solidFill>
              </a:rPr>
              <a:t> discretion was used because of the challenge of dealing with a lack of back up and the time it takes to get to custody suites.</a:t>
            </a:r>
          </a:p>
          <a:p>
            <a:endParaRPr lang="en-GB" sz="1600" b="0" i="0" u="none" strike="noStrike" kern="1200" baseline="0" dirty="0" smtClean="0">
              <a:solidFill>
                <a:schemeClr val="tx1"/>
              </a:solidFill>
            </a:endParaRPr>
          </a:p>
          <a:p>
            <a:r>
              <a:rPr lang="en-GB" sz="1600" dirty="0" smtClean="0"/>
              <a:t>The</a:t>
            </a:r>
            <a:r>
              <a:rPr lang="en-GB" sz="1600" baseline="0" dirty="0" smtClean="0"/>
              <a:t> police community relationships also created distinct differences for the police response to ASB in rural Scotland. </a:t>
            </a:r>
            <a:endParaRPr lang="en-GB" sz="1600" dirty="0"/>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20</a:t>
            </a:fld>
            <a:endParaRPr lang="en-GB"/>
          </a:p>
        </p:txBody>
      </p:sp>
    </p:spTree>
    <p:extLst>
      <p:ext uri="{BB962C8B-B14F-4D97-AF65-F5344CB8AC3E}">
        <p14:creationId xmlns:p14="http://schemas.microsoft.com/office/powerpoint/2010/main" val="3238423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21</a:t>
            </a:fld>
            <a:endParaRPr lang="en-GB"/>
          </a:p>
        </p:txBody>
      </p:sp>
    </p:spTree>
    <p:extLst>
      <p:ext uri="{BB962C8B-B14F-4D97-AF65-F5344CB8AC3E}">
        <p14:creationId xmlns:p14="http://schemas.microsoft.com/office/powerpoint/2010/main" val="1849544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3175"/>
            <a:ext cx="3436938" cy="2579688"/>
          </a:xfrm>
        </p:spPr>
      </p:sp>
      <p:sp>
        <p:nvSpPr>
          <p:cNvPr id="3" name="Notes Placeholder 2"/>
          <p:cNvSpPr>
            <a:spLocks noGrp="1"/>
          </p:cNvSpPr>
          <p:nvPr>
            <p:ph type="body" idx="1"/>
          </p:nvPr>
        </p:nvSpPr>
        <p:spPr>
          <a:xfrm>
            <a:off x="472479" y="2774526"/>
            <a:ext cx="5424469" cy="5784668"/>
          </a:xfrm>
        </p:spPr>
        <p:txBody>
          <a:bodyPr/>
          <a:lstStyle/>
          <a:p>
            <a:r>
              <a:rPr lang="en-GB" sz="1200" kern="1200" dirty="0" smtClean="0">
                <a:solidFill>
                  <a:schemeClr val="tx1"/>
                </a:solidFill>
                <a:effectLst/>
                <a:latin typeface="+mn-lt"/>
                <a:ea typeface="+mn-ea"/>
                <a:cs typeface="+mn-cs"/>
              </a:rPr>
              <a:t>ASB </a:t>
            </a:r>
            <a:r>
              <a:rPr lang="en-GB" sz="1200" b="0" i="0" u="none" strike="noStrike" kern="1200" baseline="0" dirty="0" smtClean="0">
                <a:solidFill>
                  <a:schemeClr val="tx1"/>
                </a:solidFill>
                <a:latin typeface="+mn-lt"/>
                <a:ea typeface="+mn-ea"/>
                <a:cs typeface="+mn-cs"/>
              </a:rPr>
              <a:t>very </a:t>
            </a:r>
            <a:r>
              <a:rPr lang="en-GB" sz="1200" kern="1200" dirty="0" smtClean="0">
                <a:solidFill>
                  <a:schemeClr val="tx1"/>
                </a:solidFill>
                <a:effectLst/>
                <a:latin typeface="+mn-lt"/>
                <a:ea typeface="+mn-ea"/>
                <a:cs typeface="+mn-cs"/>
              </a:rPr>
              <a:t>been loosely defined since its introduction onto the statute books in 1998. it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defined as </a:t>
            </a:r>
            <a:r>
              <a:rPr lang="en-GB" sz="1200" b="0" i="1" u="none" strike="noStrike" kern="1200" baseline="0" dirty="0" smtClean="0">
                <a:solidFill>
                  <a:schemeClr val="tx1"/>
                </a:solidFill>
                <a:latin typeface="+mn-lt"/>
                <a:ea typeface="+mn-ea"/>
                <a:cs typeface="+mn-cs"/>
              </a:rPr>
              <a:t>Acting in a manner that caused or was likely to cause harassment, alarm or distress to one or more persons not of the same household</a:t>
            </a:r>
            <a:r>
              <a:rPr lang="en-GB" sz="1200" kern="1200" dirty="0" smtClean="0">
                <a:solidFill>
                  <a:schemeClr val="tx1"/>
                </a:solidFill>
                <a:effectLst/>
                <a:latin typeface="+mn-lt"/>
                <a:ea typeface="+mn-ea"/>
                <a:cs typeface="+mn-cs"/>
              </a:rPr>
              <a:t>  - alarm and distress</a:t>
            </a:r>
            <a:r>
              <a:rPr lang="en-GB" sz="1200" kern="1200" baseline="0" dirty="0" smtClean="0">
                <a:solidFill>
                  <a:schemeClr val="tx1"/>
                </a:solidFill>
                <a:effectLst/>
                <a:latin typeface="+mn-lt"/>
                <a:ea typeface="+mn-ea"/>
                <a:cs typeface="+mn-cs"/>
              </a:rPr>
              <a:t> to one person is different to that of another.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having a broad definition was partly a ploy to enable the act to be applied to localised and specific problems, there is a large literature exploring the impact that this has had on the nature and meaning of ASB.  I don’t have time to go through these debates in full at the moment, suffice to Innes &amp;Weston developed</a:t>
            </a:r>
            <a:r>
              <a:rPr lang="en-GB" sz="1200" kern="1200" baseline="0" dirty="0" smtClean="0">
                <a:solidFill>
                  <a:schemeClr val="tx1"/>
                </a:solidFill>
                <a:effectLst/>
                <a:latin typeface="+mn-lt"/>
                <a:ea typeface="+mn-ea"/>
                <a:cs typeface="+mn-cs"/>
              </a:rPr>
              <a:t> this harm matrix as a way of getting beyond the </a:t>
            </a:r>
            <a:r>
              <a:rPr lang="en-GB" sz="1200" kern="1200" dirty="0" smtClean="0">
                <a:solidFill>
                  <a:schemeClr val="tx1"/>
                </a:solidFill>
                <a:effectLst/>
                <a:latin typeface="+mn-lt"/>
                <a:ea typeface="+mn-ea"/>
                <a:cs typeface="+mn-cs"/>
              </a:rPr>
              <a:t>increasingly technical definitions of ASB’ to begin to think about ASB in terms of ‘harm’ and ‘impacts’ using signal crimes perspective methodology (Innes &amp; Weston, 2010; Innes, 2004).  They</a:t>
            </a:r>
            <a:r>
              <a:rPr lang="en-GB" sz="1200" kern="1200" baseline="0" dirty="0" smtClean="0">
                <a:solidFill>
                  <a:schemeClr val="tx1"/>
                </a:solidFill>
                <a:effectLst/>
                <a:latin typeface="+mn-lt"/>
                <a:ea typeface="+mn-ea"/>
                <a:cs typeface="+mn-cs"/>
              </a:rPr>
              <a:t> argue that people don’t stop and think about whether something is or is not ASB, but rather about whether something has harmed them.  </a:t>
            </a:r>
            <a:r>
              <a:rPr lang="en-GB" sz="1200" kern="1200" dirty="0" smtClean="0">
                <a:solidFill>
                  <a:schemeClr val="tx1"/>
                </a:solidFill>
                <a:effectLst/>
                <a:latin typeface="+mn-lt"/>
                <a:ea typeface="+mn-ea"/>
                <a:cs typeface="+mn-cs"/>
              </a:rPr>
              <a:t>In particular, Innes &amp; Weston (2010) differentiate between the number of people harmed by a particular incident and the amount of harm done to each of them.  They refer to the former as ‘scale’ and the latter as ‘intensity’ and together this leads to</a:t>
            </a:r>
            <a:r>
              <a:rPr lang="en-GB" sz="1200" kern="1200" baseline="0" dirty="0" smtClean="0">
                <a:solidFill>
                  <a:schemeClr val="tx1"/>
                </a:solidFill>
                <a:effectLst/>
                <a:latin typeface="+mn-lt"/>
                <a:ea typeface="+mn-ea"/>
                <a:cs typeface="+mn-cs"/>
              </a:rPr>
              <a:t> harm matrix.</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Explain briefly matrix This is a really useful way of beginning to unpack which forms of ASB impact members of the community in different ways. </a:t>
            </a:r>
            <a:endParaRPr lang="en-GB" sz="1600" dirty="0"/>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22</a:t>
            </a:fld>
            <a:endParaRPr lang="en-GB"/>
          </a:p>
        </p:txBody>
      </p:sp>
    </p:spTree>
    <p:extLst>
      <p:ext uri="{BB962C8B-B14F-4D97-AF65-F5344CB8AC3E}">
        <p14:creationId xmlns:p14="http://schemas.microsoft.com/office/powerpoint/2010/main" val="424901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919163" y="14288"/>
            <a:ext cx="2660650" cy="1997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xfrm>
            <a:off x="734541" y="2227015"/>
            <a:ext cx="5438140" cy="75608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rPr>
              <a:t>The data emerges from: 80 hrs of participant observation conducted with the police and young people across the two communities; 33 interviews conducted with people living in both</a:t>
            </a:r>
            <a:r>
              <a:rPr lang="en-GB" sz="1200" kern="1200" baseline="0" dirty="0" smtClean="0">
                <a:solidFill>
                  <a:schemeClr val="tx1"/>
                </a:solidFill>
                <a:effectLst/>
              </a:rPr>
              <a:t> communities</a:t>
            </a:r>
            <a:r>
              <a:rPr lang="en-GB" sz="1200" kern="1200" dirty="0" smtClean="0">
                <a:solidFill>
                  <a:schemeClr val="tx1"/>
                </a:solidFill>
                <a:effectLst/>
              </a:rPr>
              <a:t> and 8 focus groups conducted with young people and organisations in both locations.  The research took place between August 2011 and January 2013 and, because of the temporality of ASB, fieldwork was undertaken at different times and days of the week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Unique geography – 94% of country classed as rural and 18% of population live</a:t>
            </a:r>
            <a:r>
              <a:rPr lang="en-GB" baseline="0" dirty="0" smtClean="0"/>
              <a:t> in rural location</a:t>
            </a:r>
            <a:endParaRPr lang="en-GB" dirty="0" smtClean="0"/>
          </a:p>
          <a:p>
            <a:pPr>
              <a:spcBef>
                <a:spcPct val="0"/>
              </a:spcBef>
            </a:pPr>
            <a:endParaRPr lang="en-GB" sz="16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sz="1600" kern="1200" dirty="0" smtClean="0">
                <a:solidFill>
                  <a:schemeClr val="tx1"/>
                </a:solidFill>
                <a:effectLst/>
              </a:rPr>
              <a:t>In order to get an understanding of the ways in which ASB differs between types of rural locations.  two case studies area were  selected by combining the Scottish Government six-fold urban-rural classification and the Scottish Indices of Multiple Deprivation.  The village of </a:t>
            </a:r>
            <a:r>
              <a:rPr lang="en-GB" sz="1600" kern="1200" dirty="0" err="1" smtClean="0">
                <a:solidFill>
                  <a:schemeClr val="tx1"/>
                </a:solidFill>
                <a:effectLst/>
              </a:rPr>
              <a:t>Abanoch</a:t>
            </a:r>
            <a:r>
              <a:rPr lang="en-GB" sz="1600" kern="1200" dirty="0" smtClean="0">
                <a:solidFill>
                  <a:schemeClr val="tx1"/>
                </a:solidFill>
                <a:effectLst/>
              </a:rPr>
              <a:t> is classed as a remote rural location, located a fifty minute drive from the nearest town of 10,000 people or more.  With a population of 1895, it is a small, affluent community with a thriving tourist trade and low levels of reported crime (Scottish Neighbourhood Statistics, 2013).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600" dirty="0"/>
          </a:p>
          <a:p>
            <a:pPr marL="0" marR="0" indent="0" algn="l" defTabSz="914400" rtl="0" eaLnBrk="1" fontAlgn="base" latinLnBrk="0" hangingPunct="1">
              <a:lnSpc>
                <a:spcPct val="100000"/>
              </a:lnSpc>
              <a:spcBef>
                <a:spcPct val="0"/>
              </a:spcBef>
              <a:spcAft>
                <a:spcPct val="0"/>
              </a:spcAft>
              <a:buClrTx/>
              <a:buSzTx/>
              <a:buFontTx/>
              <a:buNone/>
              <a:tabLst/>
              <a:defRPr/>
            </a:pPr>
            <a:r>
              <a:rPr lang="en-GB" sz="1600" kern="1200" dirty="0" smtClean="0">
                <a:solidFill>
                  <a:schemeClr val="tx1"/>
                </a:solidFill>
                <a:effectLst/>
              </a:rPr>
              <a:t>The second case study setting is the village of </a:t>
            </a:r>
            <a:r>
              <a:rPr lang="en-GB" sz="1600" kern="1200" dirty="0" err="1" smtClean="0">
                <a:solidFill>
                  <a:schemeClr val="tx1"/>
                </a:solidFill>
                <a:effectLst/>
              </a:rPr>
              <a:t>Crian</a:t>
            </a:r>
            <a:r>
              <a:rPr lang="en-GB" sz="1600" kern="1200" dirty="0" smtClean="0">
                <a:solidFill>
                  <a:schemeClr val="tx1"/>
                </a:solidFill>
                <a:effectLst/>
              </a:rPr>
              <a:t>.  Located a twenty-five minute drive from the nearest town of 10,000 people or more, it is classed as accessibly rural and the local area wards report higher levels of crime than in </a:t>
            </a:r>
            <a:r>
              <a:rPr lang="en-GB" sz="1600" kern="1200" dirty="0" err="1" smtClean="0">
                <a:solidFill>
                  <a:schemeClr val="tx1"/>
                </a:solidFill>
                <a:effectLst/>
              </a:rPr>
              <a:t>Abanoch</a:t>
            </a:r>
            <a:r>
              <a:rPr lang="en-GB" sz="1600" kern="1200" dirty="0" smtClean="0">
                <a:solidFill>
                  <a:schemeClr val="tx1"/>
                </a:solidFill>
                <a:effectLst/>
              </a:rPr>
              <a:t>.  In order to protect the identities of the participants in this study, </a:t>
            </a:r>
            <a:r>
              <a:rPr lang="en-GB" sz="1600" kern="1200" dirty="0" err="1" smtClean="0">
                <a:solidFill>
                  <a:schemeClr val="tx1"/>
                </a:solidFill>
                <a:effectLst/>
              </a:rPr>
              <a:t>Abanoch</a:t>
            </a:r>
            <a:r>
              <a:rPr lang="en-GB" sz="1600" kern="1200" dirty="0" smtClean="0">
                <a:solidFill>
                  <a:schemeClr val="tx1"/>
                </a:solidFill>
                <a:effectLst/>
              </a:rPr>
              <a:t> and </a:t>
            </a:r>
            <a:r>
              <a:rPr lang="en-GB" sz="1600" kern="1200" dirty="0" err="1" smtClean="0">
                <a:solidFill>
                  <a:schemeClr val="tx1"/>
                </a:solidFill>
                <a:effectLst/>
              </a:rPr>
              <a:t>Crian</a:t>
            </a:r>
            <a:r>
              <a:rPr lang="en-GB" sz="1600" kern="1200" dirty="0" smtClean="0">
                <a:solidFill>
                  <a:schemeClr val="tx1"/>
                </a:solidFill>
                <a:effectLst/>
              </a:rPr>
              <a:t> are pseudonyms for the two case study locations.</a:t>
            </a:r>
          </a:p>
          <a:p>
            <a:pPr>
              <a:spcBef>
                <a:spcPct val="0"/>
              </a:spcBef>
            </a:pPr>
            <a:endParaRPr lang="en-GB" dirty="0" smtClean="0"/>
          </a:p>
          <a:p>
            <a:pPr>
              <a:spcBef>
                <a:spcPct val="0"/>
              </a:spcBef>
            </a:pPr>
            <a:r>
              <a:rPr lang="en-GB" sz="1600" dirty="0" smtClean="0"/>
              <a:t>The large rural</a:t>
            </a:r>
            <a:r>
              <a:rPr lang="en-GB" sz="1600" baseline="0" dirty="0" smtClean="0"/>
              <a:t> geography impacts  and creates challenges for the way that the police respond to ASB.  Before I go onto discuss the dominant ways that the can police respond to ASB, I want to explain quickly the theorisation of the rural that is used. </a:t>
            </a:r>
          </a:p>
          <a:p>
            <a:pPr>
              <a:spcBef>
                <a:spcPct val="0"/>
              </a:spcBef>
            </a:pPr>
            <a:endParaRPr lang="en-GB"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4F6AD70-B93C-4145-BFB0-77E26DCA18A5}" type="slidenum">
              <a:rPr lang="en-GB">
                <a:latin typeface="Calibri" pitchFamily="34" charset="0"/>
              </a:rPr>
              <a:pPr fontAlgn="base">
                <a:spcBef>
                  <a:spcPct val="0"/>
                </a:spcBef>
                <a:spcAft>
                  <a:spcPct val="0"/>
                </a:spcAft>
              </a:pPr>
              <a:t>3</a:t>
            </a:fld>
            <a:endParaRPr lang="en-GB">
              <a:latin typeface="Calibri" pitchFamily="34" charset="0"/>
            </a:endParaRPr>
          </a:p>
        </p:txBody>
      </p:sp>
    </p:spTree>
    <p:extLst>
      <p:ext uri="{BB962C8B-B14F-4D97-AF65-F5344CB8AC3E}">
        <p14:creationId xmlns:p14="http://schemas.microsoft.com/office/powerpoint/2010/main" val="404076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82925" y="195263"/>
            <a:ext cx="935038" cy="703262"/>
          </a:xfrm>
        </p:spPr>
      </p:sp>
      <p:sp>
        <p:nvSpPr>
          <p:cNvPr id="3" name="Notes Placeholder 2"/>
          <p:cNvSpPr>
            <a:spLocks noGrp="1"/>
          </p:cNvSpPr>
          <p:nvPr>
            <p:ph type="body" idx="1"/>
          </p:nvPr>
        </p:nvSpPr>
        <p:spPr>
          <a:xfrm>
            <a:off x="662533" y="900915"/>
            <a:ext cx="5438140" cy="8229039"/>
          </a:xfrm>
        </p:spPr>
        <p:txBody>
          <a:bodyPr/>
          <a:lstStyle/>
          <a:p>
            <a:r>
              <a:rPr lang="en-GB" sz="1400" dirty="0" smtClean="0"/>
              <a:t>ASB however doesn’t happen</a:t>
            </a:r>
            <a:r>
              <a:rPr lang="en-GB" sz="1400" baseline="0" dirty="0" smtClean="0"/>
              <a:t> in a vacuum, and so </a:t>
            </a:r>
            <a:r>
              <a:rPr lang="en-GB" sz="1400" baseline="0" dirty="0" err="1" smtClean="0"/>
              <a:t>Halfacree’s</a:t>
            </a:r>
            <a:r>
              <a:rPr lang="en-GB" sz="1400" baseline="0" dirty="0" smtClean="0"/>
              <a:t> three-fold model of rural space helps provide a platform for beginning to think about how other factors mean that ASB impacts on different members of the community in different ways. </a:t>
            </a:r>
            <a:r>
              <a:rPr lang="en-GB" sz="1400" kern="1200" dirty="0" smtClean="0">
                <a:solidFill>
                  <a:schemeClr val="tx1"/>
                </a:solidFill>
                <a:effectLst/>
              </a:rPr>
              <a:t>Woods (2009) work on the production, reproduction and contestations of </a:t>
            </a:r>
            <a:r>
              <a:rPr lang="en-GB" sz="1400" kern="1200" dirty="0" err="1" smtClean="0">
                <a:solidFill>
                  <a:schemeClr val="tx1"/>
                </a:solidFill>
                <a:effectLst/>
              </a:rPr>
              <a:t>rurality</a:t>
            </a:r>
            <a:r>
              <a:rPr lang="en-GB" sz="1400" kern="1200" dirty="0" smtClean="0">
                <a:solidFill>
                  <a:schemeClr val="tx1"/>
                </a:solidFill>
                <a:effectLst/>
              </a:rPr>
              <a:t> continue to be prominent within the discipline of ‘rural geography’, with Rye (2006: 409) stating that ‘rather than asking what the rural ‘is’, the pivotal question has become: how do actors socially construct their </a:t>
            </a:r>
            <a:r>
              <a:rPr lang="en-GB" sz="1400" kern="1200" dirty="0" err="1" smtClean="0">
                <a:solidFill>
                  <a:schemeClr val="tx1"/>
                </a:solidFill>
                <a:effectLst/>
              </a:rPr>
              <a:t>rurality</a:t>
            </a:r>
            <a:r>
              <a:rPr lang="en-GB" sz="1400" kern="1200" dirty="0" smtClean="0">
                <a:solidFill>
                  <a:schemeClr val="tx1"/>
                </a:solidFill>
                <a:effectLst/>
              </a:rPr>
              <a:t>?’  </a:t>
            </a:r>
          </a:p>
          <a:p>
            <a:endParaRPr lang="en-GB" sz="1400" kern="1200" dirty="0" smtClean="0">
              <a:solidFill>
                <a:schemeClr val="tx1"/>
              </a:solidFill>
              <a:effectLst/>
            </a:endParaRPr>
          </a:p>
          <a:p>
            <a:r>
              <a:rPr lang="en-GB" sz="1400" kern="1200" dirty="0" smtClean="0">
                <a:solidFill>
                  <a:schemeClr val="tx1"/>
                </a:solidFill>
                <a:effectLst/>
              </a:rPr>
              <a:t>The everyday life, combined with the rural locality and representations of the rural, make up what </a:t>
            </a:r>
            <a:r>
              <a:rPr lang="en-GB" sz="1400" kern="1200" dirty="0" err="1" smtClean="0">
                <a:solidFill>
                  <a:schemeClr val="tx1"/>
                </a:solidFill>
                <a:effectLst/>
              </a:rPr>
              <a:t>Halfacree</a:t>
            </a:r>
            <a:r>
              <a:rPr lang="en-GB" sz="1400" kern="1200" dirty="0" smtClean="0">
                <a:solidFill>
                  <a:schemeClr val="tx1"/>
                </a:solidFill>
                <a:effectLst/>
              </a:rPr>
              <a:t> (2006) terms ‘the totality of rural space’. This three-fold model is based on Lefebvre’s understanding of spatiality, where spatial practices, representations of space and spaces of representations combine to form a three-part dialectic where space is perceived, conceived and lived (</a:t>
            </a:r>
            <a:r>
              <a:rPr lang="en-GB" sz="1400" kern="1200" dirty="0" err="1" smtClean="0">
                <a:solidFill>
                  <a:schemeClr val="tx1"/>
                </a:solidFill>
                <a:effectLst/>
              </a:rPr>
              <a:t>Halfacree</a:t>
            </a:r>
            <a:r>
              <a:rPr lang="en-GB" sz="1400" kern="1200" dirty="0" smtClean="0">
                <a:solidFill>
                  <a:schemeClr val="tx1"/>
                </a:solidFill>
                <a:effectLst/>
              </a:rPr>
              <a:t>, 2006; Lefebvre, 1991).  </a:t>
            </a:r>
            <a:r>
              <a:rPr lang="en-GB" sz="1400" kern="1200" dirty="0" err="1" smtClean="0">
                <a:solidFill>
                  <a:schemeClr val="tx1"/>
                </a:solidFill>
                <a:effectLst/>
              </a:rPr>
              <a:t>Halfacree</a:t>
            </a:r>
            <a:r>
              <a:rPr lang="en-GB" sz="1400" kern="1200" dirty="0" smtClean="0">
                <a:solidFill>
                  <a:schemeClr val="tx1"/>
                </a:solidFill>
                <a:effectLst/>
              </a:rPr>
              <a:t> (2006) argues that the lives of the rural, representations of the rural and the rural locality triangulate to define rural space.  It is important to think about rural space in this</a:t>
            </a:r>
            <a:r>
              <a:rPr lang="en-GB" sz="1400" kern="1200" baseline="0" dirty="0" smtClean="0">
                <a:solidFill>
                  <a:schemeClr val="tx1"/>
                </a:solidFill>
                <a:effectLst/>
              </a:rPr>
              <a:t> manner because it allows for analysis at the </a:t>
            </a:r>
            <a:r>
              <a:rPr lang="en-GB" sz="1400" kern="1200" dirty="0" smtClean="0">
                <a:solidFill>
                  <a:schemeClr val="tx1"/>
                </a:solidFill>
                <a:effectLst/>
              </a:rPr>
              <a:t>local scale and provides a basis for contextualising the response of the police to ASB in rural Scotland.  </a:t>
            </a:r>
            <a:endParaRPr lang="en-GB" sz="1600" baseline="0" dirty="0" smtClean="0"/>
          </a:p>
          <a:p>
            <a:r>
              <a:rPr lang="en-GB" sz="1600" baseline="0" dirty="0" smtClean="0"/>
              <a:t>Indeed, the ‘everyday lives’ part o</a:t>
            </a:r>
            <a:r>
              <a:rPr lang="en-GB" sz="1600" dirty="0" smtClean="0"/>
              <a:t>f the model </a:t>
            </a:r>
            <a:r>
              <a:rPr lang="en-GB" sz="1600" baseline="0" dirty="0" smtClean="0"/>
              <a:t>encourages</a:t>
            </a:r>
            <a:r>
              <a:rPr lang="en-GB" sz="1600" dirty="0" smtClean="0"/>
              <a:t> </a:t>
            </a:r>
            <a:r>
              <a:rPr lang="en-GB" sz="1600" baseline="0" dirty="0" smtClean="0"/>
              <a:t>consideration of how</a:t>
            </a:r>
            <a:r>
              <a:rPr lang="en-GB" sz="1600" dirty="0" smtClean="0"/>
              <a:t> </a:t>
            </a:r>
            <a:r>
              <a:rPr lang="en-GB" sz="1600" baseline="0" dirty="0" smtClean="0"/>
              <a:t>ideas about </a:t>
            </a:r>
            <a:r>
              <a:rPr lang="en-GB" sz="1600" baseline="0" dirty="0" err="1" smtClean="0"/>
              <a:t>rurality</a:t>
            </a:r>
            <a:r>
              <a:rPr lang="en-GB" sz="1600" baseline="0" dirty="0" smtClean="0"/>
              <a:t> are performed, enacted, embodied and re-produced by different actors. </a:t>
            </a:r>
          </a:p>
          <a:p>
            <a:endParaRPr lang="en-GB" sz="1600" kern="1200" baseline="0" dirty="0" smtClean="0">
              <a:solidFill>
                <a:schemeClr val="tx1"/>
              </a:solidFill>
              <a:effectLst/>
              <a:latin typeface="+mn-lt"/>
              <a:ea typeface="+mn-ea"/>
              <a:cs typeface="+mn-cs"/>
            </a:endParaRPr>
          </a:p>
          <a:p>
            <a:r>
              <a:rPr lang="en-GB" sz="1600" kern="1200" baseline="0" dirty="0" smtClean="0">
                <a:solidFill>
                  <a:schemeClr val="tx1"/>
                </a:solidFill>
                <a:effectLst/>
                <a:latin typeface="+mn-lt"/>
                <a:ea typeface="+mn-ea"/>
                <a:cs typeface="+mn-cs"/>
              </a:rPr>
              <a:t>Today I am going to be focusing on the ways that the rural locality impacts and influences the ways that the police respond to ASB in rural Scotland, something which is tied into specific representations of the rural and the way that the police negotiate order. </a:t>
            </a:r>
            <a:endParaRPr lang="en-GB" sz="1600" dirty="0"/>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4</a:t>
            </a:fld>
            <a:endParaRPr lang="en-GB"/>
          </a:p>
        </p:txBody>
      </p:sp>
    </p:spTree>
    <p:extLst>
      <p:ext uri="{BB962C8B-B14F-4D97-AF65-F5344CB8AC3E}">
        <p14:creationId xmlns:p14="http://schemas.microsoft.com/office/powerpoint/2010/main" val="269615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5863" y="112713"/>
            <a:ext cx="1657350" cy="1243012"/>
          </a:xfrm>
        </p:spPr>
      </p:sp>
      <p:sp>
        <p:nvSpPr>
          <p:cNvPr id="3" name="Notes Placeholder 2"/>
          <p:cNvSpPr>
            <a:spLocks noGrp="1"/>
          </p:cNvSpPr>
          <p:nvPr>
            <p:ph type="body" idx="1"/>
          </p:nvPr>
        </p:nvSpPr>
        <p:spPr>
          <a:xfrm>
            <a:off x="686603" y="1445616"/>
            <a:ext cx="5438140" cy="8414247"/>
          </a:xfrm>
        </p:spPr>
        <p:txBody>
          <a:bodyPr/>
          <a:lstStyle/>
          <a:p>
            <a:r>
              <a:rPr lang="en-GB" sz="1400" kern="1200" dirty="0" smtClean="0">
                <a:solidFill>
                  <a:schemeClr val="tx1"/>
                </a:solidFill>
                <a:effectLst/>
                <a:latin typeface="+mn-lt"/>
                <a:ea typeface="+mn-ea"/>
                <a:cs typeface="+mn-cs"/>
              </a:rPr>
              <a:t>The rural context is a key element in understanding the challenges of responding to ASB and negotiating order maintenance, with Henry and </a:t>
            </a:r>
            <a:r>
              <a:rPr lang="en-GB" sz="1400" kern="1200" dirty="0" err="1" smtClean="0">
                <a:solidFill>
                  <a:schemeClr val="tx1"/>
                </a:solidFill>
                <a:effectLst/>
                <a:latin typeface="+mn-lt"/>
                <a:ea typeface="+mn-ea"/>
                <a:cs typeface="+mn-cs"/>
              </a:rPr>
              <a:t>McAra</a:t>
            </a:r>
            <a:r>
              <a:rPr lang="en-GB" sz="1400" kern="1200" dirty="0" smtClean="0">
                <a:solidFill>
                  <a:schemeClr val="tx1"/>
                </a:solidFill>
                <a:effectLst/>
                <a:latin typeface="+mn-lt"/>
                <a:ea typeface="+mn-ea"/>
                <a:cs typeface="+mn-cs"/>
              </a:rPr>
              <a:t> (2012) highlighting, negotiated order is temporally and spatially specific – something which as I </a:t>
            </a:r>
            <a:r>
              <a:rPr lang="en-GB" sz="1400" kern="1200" dirty="0" err="1" smtClean="0">
                <a:solidFill>
                  <a:schemeClr val="tx1"/>
                </a:solidFill>
                <a:effectLst/>
                <a:latin typeface="+mn-lt"/>
                <a:ea typeface="+mn-ea"/>
                <a:cs typeface="+mn-cs"/>
              </a:rPr>
              <a:t>ve</a:t>
            </a:r>
            <a:r>
              <a:rPr lang="en-GB" sz="1400" kern="1200" dirty="0" smtClean="0">
                <a:solidFill>
                  <a:schemeClr val="tx1"/>
                </a:solidFill>
                <a:effectLst/>
                <a:latin typeface="+mn-lt"/>
                <a:ea typeface="+mn-ea"/>
                <a:cs typeface="+mn-cs"/>
              </a:rPr>
              <a:t> just described is important in rural communities.  Negotiated orders require ‘due recognition to the role that social actors have played in their constitution’, something which this paper seeks to do by understanding the way that officers seek to construct rural space as places which can be patrolled and controlled in specific ways according to the way that they (re)produce their responses to ASB. </a:t>
            </a:r>
          </a:p>
          <a:p>
            <a:r>
              <a:rPr lang="en-GB" sz="1400" kern="1200" dirty="0" smtClean="0">
                <a:solidFill>
                  <a:schemeClr val="tx1"/>
                </a:solidFill>
                <a:effectLst/>
                <a:latin typeface="+mn-lt"/>
                <a:ea typeface="+mn-ea"/>
                <a:cs typeface="+mn-cs"/>
              </a:rPr>
              <a:t>I guess</a:t>
            </a:r>
            <a:r>
              <a:rPr lang="en-GB" sz="1400" kern="1200" baseline="0" dirty="0" smtClean="0">
                <a:solidFill>
                  <a:schemeClr val="tx1"/>
                </a:solidFill>
                <a:effectLst/>
                <a:latin typeface="+mn-lt"/>
                <a:ea typeface="+mn-ea"/>
                <a:cs typeface="+mn-cs"/>
              </a:rPr>
              <a:t> I try to</a:t>
            </a:r>
            <a:r>
              <a:rPr lang="en-GB" sz="1400" kern="1200" dirty="0" smtClean="0">
                <a:solidFill>
                  <a:schemeClr val="tx1"/>
                </a:solidFill>
                <a:effectLst/>
                <a:latin typeface="+mn-lt"/>
                <a:ea typeface="+mn-ea"/>
                <a:cs typeface="+mn-cs"/>
              </a:rPr>
              <a:t> operationalize negotiated order here by examining the role that  the individual, nested in a community, contributes to defining what order is through</a:t>
            </a:r>
            <a:r>
              <a:rPr lang="en-GB" sz="1400" kern="1200" baseline="0" dirty="0" smtClean="0">
                <a:solidFill>
                  <a:schemeClr val="tx1"/>
                </a:solidFill>
                <a:effectLst/>
                <a:latin typeface="+mn-lt"/>
                <a:ea typeface="+mn-ea"/>
                <a:cs typeface="+mn-cs"/>
              </a:rPr>
              <a:t> the relationship they have with the police in the case study locations.  </a:t>
            </a:r>
            <a:r>
              <a:rPr lang="en-GB" sz="1400" kern="1200" dirty="0" smtClean="0">
                <a:solidFill>
                  <a:schemeClr val="tx1"/>
                </a:solidFill>
                <a:effectLst/>
                <a:latin typeface="+mn-lt"/>
                <a:ea typeface="+mn-ea"/>
                <a:cs typeface="+mn-cs"/>
              </a:rPr>
              <a:t>Order is therefore negotiated because there is an explicit effort among citizens to engage with the police and advocate for a measured</a:t>
            </a:r>
            <a:r>
              <a:rPr lang="en-GB" sz="1400" kern="1200" baseline="0" dirty="0" smtClean="0">
                <a:solidFill>
                  <a:schemeClr val="tx1"/>
                </a:solidFill>
                <a:effectLst/>
                <a:latin typeface="+mn-lt"/>
                <a:ea typeface="+mn-ea"/>
                <a:cs typeface="+mn-cs"/>
              </a:rPr>
              <a:t> response to ASB in both case study locations. </a:t>
            </a:r>
          </a:p>
          <a:p>
            <a:endParaRPr lang="en-GB" sz="1400" kern="1200" baseline="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Order is negotiated at several contextual levels, yet this paper focuses on th</a:t>
            </a:r>
            <a:r>
              <a:rPr lang="en-GB" sz="1400" kern="1200" baseline="0" dirty="0" smtClean="0">
                <a:solidFill>
                  <a:schemeClr val="tx1"/>
                </a:solidFill>
                <a:effectLst/>
                <a:latin typeface="+mn-lt"/>
                <a:ea typeface="+mn-ea"/>
                <a:cs typeface="+mn-cs"/>
              </a:rPr>
              <a:t>e local scale of the police responses rather than the broader structural level.  Although the broader ‘punitive turn’ and the politicization of crime control  is clearly important – I am keen to focus on the importance of the rural context at the local scale in the way that the police shape their response to ASB. </a:t>
            </a:r>
            <a:endParaRPr lang="en-GB" sz="1400" kern="1200" dirty="0" smtClean="0">
              <a:solidFill>
                <a:schemeClr val="tx1"/>
              </a:solidFill>
              <a:effectLst/>
              <a:latin typeface="+mn-lt"/>
              <a:ea typeface="+mn-ea"/>
              <a:cs typeface="+mn-cs"/>
            </a:endParaRPr>
          </a:p>
          <a:p>
            <a:r>
              <a:rPr lang="en-GB" sz="1400" b="1" kern="1200" dirty="0" smtClean="0">
                <a:solidFill>
                  <a:schemeClr val="tx1"/>
                </a:solidFill>
                <a:effectLst/>
                <a:latin typeface="+mn-lt"/>
                <a:ea typeface="+mn-ea"/>
                <a:cs typeface="+mn-cs"/>
              </a:rPr>
              <a:t>The challenges related to policing the rural are summed up by </a:t>
            </a:r>
            <a:r>
              <a:rPr lang="en-GB" sz="1400" b="1" kern="1200" dirty="0" err="1" smtClean="0">
                <a:solidFill>
                  <a:schemeClr val="tx1"/>
                </a:solidFill>
                <a:effectLst/>
                <a:latin typeface="+mn-lt"/>
                <a:ea typeface="+mn-ea"/>
                <a:cs typeface="+mn-cs"/>
              </a:rPr>
              <a:t>Yarwood</a:t>
            </a:r>
            <a:r>
              <a:rPr lang="en-GB" sz="1400" b="1" kern="1200" dirty="0" smtClean="0">
                <a:solidFill>
                  <a:schemeClr val="tx1"/>
                </a:solidFill>
                <a:effectLst/>
                <a:latin typeface="+mn-lt"/>
                <a:ea typeface="+mn-ea"/>
                <a:cs typeface="+mn-cs"/>
              </a:rPr>
              <a:t> and </a:t>
            </a:r>
            <a:r>
              <a:rPr lang="en-GB" sz="1400" b="1" kern="1200" dirty="0" err="1" smtClean="0">
                <a:solidFill>
                  <a:schemeClr val="tx1"/>
                </a:solidFill>
                <a:effectLst/>
                <a:latin typeface="+mn-lt"/>
                <a:ea typeface="+mn-ea"/>
                <a:cs typeface="+mn-cs"/>
              </a:rPr>
              <a:t>Mawby</a:t>
            </a:r>
            <a:r>
              <a:rPr lang="en-GB" sz="1400" b="1" kern="1200" dirty="0" smtClean="0">
                <a:solidFill>
                  <a:schemeClr val="tx1"/>
                </a:solidFill>
                <a:effectLst/>
                <a:latin typeface="+mn-lt"/>
                <a:ea typeface="+mn-ea"/>
                <a:cs typeface="+mn-cs"/>
              </a:rPr>
              <a:t> (2011: 218)</a:t>
            </a:r>
          </a:p>
          <a:p>
            <a:endParaRPr lang="en-GB" sz="1400" b="1"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Just</a:t>
            </a:r>
            <a:r>
              <a:rPr lang="en-GB" sz="1400" kern="1200" baseline="0" dirty="0" smtClean="0">
                <a:solidFill>
                  <a:schemeClr val="tx1"/>
                </a:solidFill>
                <a:effectLst/>
                <a:latin typeface="+mn-lt"/>
                <a:ea typeface="+mn-ea"/>
                <a:cs typeface="+mn-cs"/>
              </a:rPr>
              <a:t> to emphasise, order maintenance in relation to ASB is something which does also occur in the police response to ASB in urban locations.  However what I am arguing here is that in rural Scotland, or</a:t>
            </a:r>
            <a:r>
              <a:rPr lang="en-GB" sz="1400" kern="1200" dirty="0" smtClean="0">
                <a:solidFill>
                  <a:schemeClr val="tx1"/>
                </a:solidFill>
                <a:effectLst/>
                <a:latin typeface="+mn-lt"/>
                <a:ea typeface="+mn-ea"/>
                <a:cs typeface="+mn-cs"/>
              </a:rPr>
              <a:t>der maintenance is of</a:t>
            </a:r>
            <a:r>
              <a:rPr lang="en-GB" sz="1400" kern="1200" baseline="0" dirty="0" smtClean="0">
                <a:solidFill>
                  <a:schemeClr val="tx1"/>
                </a:solidFill>
                <a:effectLst/>
                <a:latin typeface="+mn-lt"/>
                <a:ea typeface="+mn-ea"/>
                <a:cs typeface="+mn-cs"/>
              </a:rPr>
              <a:t> paramount importance to the way that the police respond to ASB in rural Scotland.   And the rural context plays a vital role in creating conditions which mean that order maintenance is the typical way of responding to ASB in rural Scotland. The focus of that order maintenance activity is through the use of </a:t>
            </a:r>
            <a:r>
              <a:rPr lang="en-GB" sz="1400" kern="1200" dirty="0" smtClean="0">
                <a:solidFill>
                  <a:schemeClr val="tx1"/>
                </a:solidFill>
                <a:effectLst/>
                <a:latin typeface="+mn-lt"/>
                <a:ea typeface="+mn-ea"/>
                <a:cs typeface="+mn-cs"/>
              </a:rPr>
              <a:t>discretion</a:t>
            </a:r>
            <a:r>
              <a:rPr lang="en-GB" sz="1400" kern="1200" baseline="0" dirty="0" smtClean="0">
                <a:solidFill>
                  <a:schemeClr val="tx1"/>
                </a:solidFill>
                <a:effectLst/>
                <a:latin typeface="+mn-lt"/>
                <a:ea typeface="+mn-ea"/>
                <a:cs typeface="+mn-cs"/>
              </a:rPr>
              <a:t> </a:t>
            </a:r>
            <a:r>
              <a:rPr lang="en-GB" sz="1400" kern="1200" dirty="0" smtClean="0">
                <a:solidFill>
                  <a:schemeClr val="tx1"/>
                </a:solidFill>
                <a:effectLst/>
                <a:latin typeface="+mn-lt"/>
                <a:ea typeface="+mn-ea"/>
                <a:cs typeface="+mn-cs"/>
              </a:rPr>
              <a:t>and police-community relationships. The following excerpt from</a:t>
            </a:r>
            <a:r>
              <a:rPr lang="en-GB" sz="1400" kern="1200" baseline="0" dirty="0" smtClean="0">
                <a:solidFill>
                  <a:schemeClr val="tx1"/>
                </a:solidFill>
                <a:effectLst/>
                <a:latin typeface="+mn-lt"/>
                <a:ea typeface="+mn-ea"/>
                <a:cs typeface="+mn-cs"/>
              </a:rPr>
              <a:t> my field diary</a:t>
            </a:r>
            <a:r>
              <a:rPr lang="en-GB" sz="1400" kern="1200" dirty="0" smtClean="0">
                <a:solidFill>
                  <a:schemeClr val="tx1"/>
                </a:solidFill>
                <a:effectLst/>
                <a:latin typeface="+mn-lt"/>
                <a:ea typeface="+mn-ea"/>
                <a:cs typeface="+mn-cs"/>
              </a:rPr>
              <a:t> illustrates a typical response I witnessed to  ‘youths causing nuisance’ call in </a:t>
            </a:r>
            <a:r>
              <a:rPr lang="en-GB" sz="1400" kern="1200" dirty="0" err="1" smtClean="0">
                <a:solidFill>
                  <a:schemeClr val="tx1"/>
                </a:solidFill>
                <a:effectLst/>
                <a:latin typeface="+mn-lt"/>
                <a:ea typeface="+mn-ea"/>
                <a:cs typeface="+mn-cs"/>
              </a:rPr>
              <a:t>Abanoch</a:t>
            </a:r>
            <a:r>
              <a:rPr lang="en-GB" sz="1400" kern="1200" baseline="0" dirty="0" smtClean="0">
                <a:solidFill>
                  <a:schemeClr val="tx1"/>
                </a:solidFill>
                <a:effectLst/>
                <a:latin typeface="+mn-lt"/>
                <a:ea typeface="+mn-ea"/>
                <a:cs typeface="+mn-cs"/>
              </a:rPr>
              <a:t> – the remote rural community</a:t>
            </a:r>
            <a:endParaRPr lang="en-GB" sz="1400" kern="1200" dirty="0" smtClean="0">
              <a:solidFill>
                <a:schemeClr val="tx1"/>
              </a:solidFill>
              <a:effectLst/>
              <a:latin typeface="+mn-lt"/>
              <a:ea typeface="+mn-ea"/>
              <a:cs typeface="+mn-cs"/>
            </a:endParaRPr>
          </a:p>
          <a:p>
            <a:endParaRPr lang="en-GB" sz="1400" dirty="0"/>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5</a:t>
            </a:fld>
            <a:endParaRPr lang="en-GB" dirty="0"/>
          </a:p>
        </p:txBody>
      </p:sp>
    </p:spTree>
    <p:extLst>
      <p:ext uri="{BB962C8B-B14F-4D97-AF65-F5344CB8AC3E}">
        <p14:creationId xmlns:p14="http://schemas.microsoft.com/office/powerpoint/2010/main" val="259416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2049463" cy="1536700"/>
          </a:xfrm>
        </p:spPr>
      </p:sp>
      <p:sp>
        <p:nvSpPr>
          <p:cNvPr id="3" name="Notes Placeholder 2"/>
          <p:cNvSpPr>
            <a:spLocks noGrp="1"/>
          </p:cNvSpPr>
          <p:nvPr>
            <p:ph type="body" idx="1"/>
          </p:nvPr>
        </p:nvSpPr>
        <p:spPr>
          <a:xfrm>
            <a:off x="662533" y="2281775"/>
            <a:ext cx="5438140" cy="6569975"/>
          </a:xfrm>
        </p:spPr>
        <p:txBody>
          <a:bodyPr/>
          <a:lstStyle/>
          <a:p>
            <a:r>
              <a:rPr lang="en-GB" sz="1400" dirty="0" smtClean="0"/>
              <a:t>This</a:t>
            </a:r>
            <a:r>
              <a:rPr lang="en-GB" sz="1400" baseline="0" dirty="0" smtClean="0"/>
              <a:t> is one of a number of interactions I </a:t>
            </a:r>
            <a:r>
              <a:rPr lang="en-GB" sz="1400" baseline="0" dirty="0" err="1" smtClean="0"/>
              <a:t>wintnessed</a:t>
            </a:r>
            <a:r>
              <a:rPr lang="en-GB" sz="1400" baseline="0" dirty="0" smtClean="0"/>
              <a:t> when on patrol with the officer in </a:t>
            </a:r>
            <a:r>
              <a:rPr lang="en-GB" sz="1400" baseline="0" dirty="0" err="1" smtClean="0"/>
              <a:t>Abanoch</a:t>
            </a:r>
            <a:r>
              <a:rPr lang="en-GB" sz="1400" baseline="0" dirty="0" smtClean="0"/>
              <a:t>.</a:t>
            </a:r>
          </a:p>
          <a:p>
            <a:endParaRPr lang="en-GB" sz="1400" dirty="0" smtClean="0"/>
          </a:p>
          <a:p>
            <a:r>
              <a:rPr lang="en-GB" sz="1400" dirty="0" smtClean="0"/>
              <a:t>What struck me about this was the way that he appeased both parties by</a:t>
            </a:r>
            <a:r>
              <a:rPr lang="en-GB" sz="1400" baseline="0" dirty="0" smtClean="0"/>
              <a:t> u</a:t>
            </a:r>
            <a:r>
              <a:rPr lang="en-GB" sz="1400" dirty="0" smtClean="0"/>
              <a:t>sing very informal policing tactics,  where there was no threat of enforcement at any point of the </a:t>
            </a:r>
            <a:r>
              <a:rPr lang="en-GB" sz="1400" dirty="0" err="1" smtClean="0"/>
              <a:t>intreraction</a:t>
            </a:r>
            <a:r>
              <a:rPr lang="en-GB" sz="1400" dirty="0" smtClean="0"/>
              <a:t>.    By appearing to be fair with the young people and to emphasise the trust and legitimacy, the principles of procedural justice are important, with the fair treatment being  seen to provide the ‘we respect you and we see you as a worthwhile member of this community’ type message.   For this officer, having this legitimacy was of key importance to the way that he approached the policing of ASB. </a:t>
            </a:r>
          </a:p>
          <a:p>
            <a:endParaRPr lang="en-GB" sz="1400" dirty="0" smtClean="0"/>
          </a:p>
          <a:p>
            <a:r>
              <a:rPr lang="en-GB" sz="1400" dirty="0" smtClean="0"/>
              <a:t>His</a:t>
            </a:r>
            <a:r>
              <a:rPr lang="en-GB" sz="1400" baseline="0" dirty="0" smtClean="0"/>
              <a:t> knowledge of the young people, who they are, where they live, their background, their previous records of ASB and of the locations that young people frequent in the village becomes of key importance in the way the course of action the officer  </a:t>
            </a:r>
            <a:endParaRPr lang="en-GB" sz="1400" dirty="0"/>
          </a:p>
          <a:p>
            <a:endParaRPr lang="en-GB" sz="1400" baseline="0" dirty="0" smtClean="0"/>
          </a:p>
          <a:p>
            <a:r>
              <a:rPr lang="en-GB" sz="1400" baseline="0" dirty="0" smtClean="0"/>
              <a:t>   He used what he described as nudge tactics to gain the respect of the young people, where by building trust with young people allowed him to deal with </a:t>
            </a:r>
            <a:r>
              <a:rPr lang="en-GB" sz="1400" dirty="0"/>
              <a:t>A</a:t>
            </a:r>
            <a:r>
              <a:rPr lang="en-GB" sz="1400" baseline="0" dirty="0" smtClean="0"/>
              <a:t>SB in different ways to incidents of ASB in many inner city locations.  One of those ways in through the use of his discretion.   What is clear here is that he is negotiating order with the young people, he is non-confrontational and he certainly is not seeking to enforce any form of ASB but appease both sides.  In a number of other interactions, the way the officer used his discretion became important.  But there are some differences between the responses, </a:t>
            </a:r>
            <a:r>
              <a:rPr lang="en-GB" sz="1400" dirty="0" smtClean="0"/>
              <a:t>between</a:t>
            </a:r>
            <a:r>
              <a:rPr lang="en-GB" sz="1400" baseline="0" dirty="0" smtClean="0"/>
              <a:t> the remote</a:t>
            </a:r>
            <a:r>
              <a:rPr lang="en-GB" sz="1400" dirty="0" smtClean="0"/>
              <a:t> rural and accessibly rural community.</a:t>
            </a:r>
            <a:endParaRPr lang="en-GB" sz="1400" dirty="0"/>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6</a:t>
            </a:fld>
            <a:endParaRPr lang="en-GB"/>
          </a:p>
        </p:txBody>
      </p:sp>
    </p:spTree>
    <p:extLst>
      <p:ext uri="{BB962C8B-B14F-4D97-AF65-F5344CB8AC3E}">
        <p14:creationId xmlns:p14="http://schemas.microsoft.com/office/powerpoint/2010/main" val="253832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2552700" cy="1916112"/>
          </a:xfrm>
        </p:spPr>
      </p:sp>
      <p:sp>
        <p:nvSpPr>
          <p:cNvPr id="3" name="Notes Placeholder 2"/>
          <p:cNvSpPr>
            <a:spLocks noGrp="1"/>
          </p:cNvSpPr>
          <p:nvPr>
            <p:ph type="body" idx="1"/>
          </p:nvPr>
        </p:nvSpPr>
        <p:spPr>
          <a:xfrm>
            <a:off x="374501" y="2875087"/>
            <a:ext cx="5438140" cy="612068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600" kern="1200" dirty="0" smtClean="0">
                <a:solidFill>
                  <a:schemeClr val="tx1"/>
                </a:solidFill>
                <a:effectLst/>
                <a:latin typeface="+mn-lt"/>
                <a:ea typeface="+mn-ea"/>
                <a:cs typeface="+mn-cs"/>
              </a:rPr>
              <a:t>In contrast to</a:t>
            </a:r>
            <a:r>
              <a:rPr lang="en-GB" sz="1600" kern="1200" baseline="0" dirty="0" smtClean="0">
                <a:solidFill>
                  <a:schemeClr val="tx1"/>
                </a:solidFill>
                <a:effectLst/>
                <a:latin typeface="+mn-lt"/>
                <a:ea typeface="+mn-ea"/>
                <a:cs typeface="+mn-cs"/>
              </a:rPr>
              <a:t> previous slide</a:t>
            </a:r>
            <a:r>
              <a:rPr lang="en-GB" sz="1600" kern="1200" dirty="0" smtClean="0">
                <a:solidFill>
                  <a:schemeClr val="tx1"/>
                </a:solidFill>
                <a:effectLst/>
                <a:latin typeface="+mn-lt"/>
                <a:ea typeface="+mn-ea"/>
                <a:cs typeface="+mn-cs"/>
              </a:rPr>
              <a:t>, in this example the officer in </a:t>
            </a:r>
            <a:r>
              <a:rPr lang="en-GB" sz="1600" kern="1200" dirty="0" err="1" smtClean="0">
                <a:solidFill>
                  <a:schemeClr val="tx1"/>
                </a:solidFill>
                <a:effectLst/>
                <a:latin typeface="+mn-lt"/>
                <a:ea typeface="+mn-ea"/>
                <a:cs typeface="+mn-cs"/>
              </a:rPr>
              <a:t>Crian</a:t>
            </a:r>
            <a:r>
              <a:rPr lang="en-GB" sz="1600" kern="1200" dirty="0" smtClean="0">
                <a:solidFill>
                  <a:schemeClr val="tx1"/>
                </a:solidFill>
                <a:effectLst/>
                <a:latin typeface="+mn-lt"/>
                <a:ea typeface="+mn-ea"/>
                <a:cs typeface="+mn-cs"/>
              </a:rPr>
              <a:t> is not on their own – partly because of the location and the fact other officers are nearby and partly because of the ASB he is faced with. The officer explains that they have used their discretion before with the family and that at this point they have to arrest one of the individuals. </a:t>
            </a:r>
            <a:r>
              <a:rPr lang="en-GB" sz="1600" b="0" i="0" u="none" strike="noStrike" kern="1200" baseline="0" dirty="0" smtClean="0">
                <a:solidFill>
                  <a:schemeClr val="tx1"/>
                </a:solidFill>
              </a:rPr>
              <a:t>There were differences in how the response of the police played out in both </a:t>
            </a:r>
            <a:r>
              <a:rPr lang="en-GB" sz="1600" b="0" i="0" u="none" strike="noStrike" kern="1200" baseline="0" dirty="0" err="1" smtClean="0">
                <a:solidFill>
                  <a:schemeClr val="tx1"/>
                </a:solidFill>
              </a:rPr>
              <a:t>Abaonch</a:t>
            </a:r>
            <a:r>
              <a:rPr lang="en-GB" sz="1600" b="0" i="0" u="none" strike="noStrike" kern="1200" baseline="0" dirty="0" smtClean="0">
                <a:solidFill>
                  <a:schemeClr val="tx1"/>
                </a:solidFill>
              </a:rPr>
              <a:t> and </a:t>
            </a:r>
            <a:r>
              <a:rPr lang="en-GB" sz="1600" b="0" i="0" u="none" strike="noStrike" kern="1200" baseline="0" dirty="0" err="1" smtClean="0">
                <a:solidFill>
                  <a:schemeClr val="tx1"/>
                </a:solidFill>
              </a:rPr>
              <a:t>Crian</a:t>
            </a:r>
            <a:r>
              <a:rPr lang="en-GB" sz="1600" b="0" i="0" u="none" strike="noStrike" kern="1200" baseline="0" dirty="0" smtClean="0">
                <a:solidFill>
                  <a:schemeClr val="tx1"/>
                </a:solidFill>
              </a:rPr>
              <a:t>.  In </a:t>
            </a:r>
            <a:r>
              <a:rPr lang="en-GB" sz="1600" b="0" i="0" u="none" strike="noStrike" kern="1200" baseline="0" dirty="0" err="1" smtClean="0">
                <a:solidFill>
                  <a:schemeClr val="tx1"/>
                </a:solidFill>
              </a:rPr>
              <a:t>Abanoch</a:t>
            </a:r>
            <a:r>
              <a:rPr lang="en-GB" sz="1600" b="0" i="0" u="none" strike="noStrike" kern="1200" baseline="0" dirty="0" smtClean="0">
                <a:solidFill>
                  <a:schemeClr val="tx1"/>
                </a:solidFill>
              </a:rPr>
              <a:t> discretion was used on a very regular basis for dealing with ASB, while in </a:t>
            </a:r>
            <a:r>
              <a:rPr lang="en-GB" sz="1600" b="0" i="0" u="none" strike="noStrike" kern="1200" baseline="0" dirty="0" err="1" smtClean="0">
                <a:solidFill>
                  <a:schemeClr val="tx1"/>
                </a:solidFill>
              </a:rPr>
              <a:t>Crian</a:t>
            </a:r>
            <a:r>
              <a:rPr lang="en-GB" sz="1600" b="0" i="0" u="none" strike="noStrike" kern="1200" baseline="0" dirty="0" smtClean="0">
                <a:solidFill>
                  <a:schemeClr val="tx1"/>
                </a:solidFill>
              </a:rPr>
              <a:t> it appeared to be less readily used  This in part related to the types of community they are and therefore the dominant forms of ASB that were dealt with in each of the communities, but also the impact of broader resourcing considerations on the police – how far away custody suites were and back up.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600" b="0" i="0" u="none" strike="noStrike"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600" kern="1200" dirty="0" smtClean="0">
                <a:solidFill>
                  <a:schemeClr val="tx1"/>
                </a:solidFill>
                <a:effectLst/>
                <a:latin typeface="+mn-lt"/>
                <a:ea typeface="+mn-ea"/>
                <a:cs typeface="+mn-cs"/>
              </a:rPr>
              <a:t>Negotiating order in this sense involves the officer using their discretion to arrest the individual.  </a:t>
            </a:r>
            <a:r>
              <a:rPr lang="en-GB" sz="1600" dirty="0" smtClean="0"/>
              <a:t>So although knowledge of the community is important, a number of factors make the decision making in </a:t>
            </a:r>
            <a:r>
              <a:rPr lang="en-GB" sz="1600" dirty="0" err="1" smtClean="0"/>
              <a:t>Crian</a:t>
            </a:r>
            <a:r>
              <a:rPr lang="en-GB" sz="1600" dirty="0" smtClean="0"/>
              <a:t> less akin to </a:t>
            </a:r>
            <a:r>
              <a:rPr lang="en-GB" sz="1600" dirty="0" err="1" smtClean="0"/>
              <a:t>Abanoch</a:t>
            </a:r>
            <a:r>
              <a:rPr lang="en-GB" sz="160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6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600" kern="1200" dirty="0" smtClean="0">
                <a:solidFill>
                  <a:schemeClr val="tx1"/>
                </a:solidFill>
                <a:effectLst/>
                <a:latin typeface="+mn-lt"/>
                <a:ea typeface="+mn-ea"/>
                <a:cs typeface="+mn-cs"/>
              </a:rPr>
              <a:t> The rest of the paper is going to explore these nuances focussing on the role that rural localities and the everyday lives of those in the rural interplay with the police (</a:t>
            </a:r>
            <a:r>
              <a:rPr lang="en-GB" sz="1600" kern="1200" dirty="0" err="1" smtClean="0">
                <a:solidFill>
                  <a:schemeClr val="tx1"/>
                </a:solidFill>
                <a:effectLst/>
                <a:latin typeface="+mn-lt"/>
                <a:ea typeface="+mn-ea"/>
                <a:cs typeface="+mn-cs"/>
              </a:rPr>
              <a:t>Halfacree</a:t>
            </a:r>
            <a:r>
              <a:rPr lang="en-GB" sz="1600" kern="1200" dirty="0" smtClean="0">
                <a:solidFill>
                  <a:schemeClr val="tx1"/>
                </a:solidFill>
                <a:effectLst/>
                <a:latin typeface="+mn-lt"/>
                <a:ea typeface="+mn-ea"/>
                <a:cs typeface="+mn-cs"/>
              </a:rPr>
              <a:t>, 2006). </a:t>
            </a:r>
          </a:p>
          <a:p>
            <a:endParaRPr lang="en-GB" dirty="0"/>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7</a:t>
            </a:fld>
            <a:endParaRPr lang="en-GB"/>
          </a:p>
        </p:txBody>
      </p:sp>
    </p:spTree>
    <p:extLst>
      <p:ext uri="{BB962C8B-B14F-4D97-AF65-F5344CB8AC3E}">
        <p14:creationId xmlns:p14="http://schemas.microsoft.com/office/powerpoint/2010/main" val="412740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211138"/>
            <a:ext cx="2136775" cy="1601787"/>
          </a:xfrm>
        </p:spPr>
      </p:sp>
      <p:sp>
        <p:nvSpPr>
          <p:cNvPr id="3" name="Notes Placeholder 2"/>
          <p:cNvSpPr>
            <a:spLocks noGrp="1"/>
          </p:cNvSpPr>
          <p:nvPr>
            <p:ph type="body" idx="1"/>
          </p:nvPr>
        </p:nvSpPr>
        <p:spPr>
          <a:xfrm>
            <a:off x="230485" y="1866975"/>
            <a:ext cx="5807311" cy="7561608"/>
          </a:xfrm>
        </p:spPr>
        <p:txBody>
          <a:bodyPr/>
          <a:lstStyle/>
          <a:p>
            <a:r>
              <a:rPr lang="en-GB" sz="1600" kern="1200" dirty="0" smtClean="0">
                <a:solidFill>
                  <a:schemeClr val="tx1"/>
                </a:solidFill>
                <a:effectLst/>
                <a:latin typeface="+mn-lt"/>
                <a:ea typeface="+mn-ea"/>
                <a:cs typeface="+mn-cs"/>
              </a:rPr>
              <a:t>The lack of definitional clarity surrounding ASB means the non-enforcement of ‘the law’ becomes even more of a judgement call than in other more obvious situations of wrong doing. Herbert (1997: 37), who</a:t>
            </a:r>
            <a:r>
              <a:rPr lang="en-GB" sz="1600" kern="1200" baseline="0" dirty="0" smtClean="0">
                <a:solidFill>
                  <a:schemeClr val="tx1"/>
                </a:solidFill>
                <a:effectLst/>
                <a:latin typeface="+mn-lt"/>
                <a:ea typeface="+mn-ea"/>
                <a:cs typeface="+mn-cs"/>
              </a:rPr>
              <a:t> identifies the law as one of the 6 normative orders that structure the way that the police control territory in Los Angeles </a:t>
            </a:r>
            <a:r>
              <a:rPr lang="en-GB" sz="1600" kern="1200" dirty="0" smtClean="0">
                <a:solidFill>
                  <a:schemeClr val="tx1"/>
                </a:solidFill>
                <a:effectLst/>
                <a:latin typeface="+mn-lt"/>
                <a:ea typeface="+mn-ea"/>
                <a:cs typeface="+mn-cs"/>
              </a:rPr>
              <a:t>states, that although there is a clear place for the use of policing discretion, ‘no matter how regularly police officers may escape the control of the formal structures of the law, their basic mission, responsibilities, and powers are principally defined by legal stipulations’.  Yet in rural Scotland,</a:t>
            </a:r>
            <a:r>
              <a:rPr lang="en-GB" sz="1600" kern="1200" baseline="0" dirty="0" smtClean="0">
                <a:solidFill>
                  <a:schemeClr val="tx1"/>
                </a:solidFill>
                <a:effectLst/>
                <a:latin typeface="+mn-lt"/>
                <a:ea typeface="+mn-ea"/>
                <a:cs typeface="+mn-cs"/>
              </a:rPr>
              <a:t> the situated knowledge and understanding of the community appeared to be more important in structuring the officers response to ASB than the law itself. </a:t>
            </a:r>
          </a:p>
          <a:p>
            <a:endParaRPr lang="en-GB" sz="1600" kern="1200" baseline="0" dirty="0" smtClean="0">
              <a:solidFill>
                <a:schemeClr val="tx1"/>
              </a:solidFill>
              <a:effectLst/>
              <a:latin typeface="+mn-lt"/>
              <a:ea typeface="+mn-ea"/>
              <a:cs typeface="+mn-cs"/>
            </a:endParaRPr>
          </a:p>
          <a:p>
            <a:r>
              <a:rPr lang="en-GB" sz="1600" b="0" i="0" u="none" strike="noStrike" kern="1200" baseline="0" dirty="0" smtClean="0">
                <a:solidFill>
                  <a:schemeClr val="tx1"/>
                </a:solidFill>
                <a:latin typeface="+mn-lt"/>
                <a:ea typeface="+mn-ea"/>
                <a:cs typeface="+mn-cs"/>
              </a:rPr>
              <a:t>Indeed, with embedded community knowledge, something more readily built up in rural locations -  it becomes possible to use discretion and negotiate and use order maintenance rather than enforcement. Discretion in this sense becomes about mediating between those complaining about ASB in particular locations in the village and negotiation, discussing with and speaking to the perpetrators and the complainants. This is reminiscent of </a:t>
            </a:r>
            <a:r>
              <a:rPr lang="en-GB" sz="1600" b="0" i="0" u="none" strike="noStrike" kern="1200" baseline="0" dirty="0" err="1" smtClean="0">
                <a:solidFill>
                  <a:schemeClr val="tx1"/>
                </a:solidFill>
                <a:latin typeface="+mn-lt"/>
                <a:ea typeface="+mn-ea"/>
                <a:cs typeface="+mn-cs"/>
              </a:rPr>
              <a:t>Banton's</a:t>
            </a:r>
            <a:r>
              <a:rPr lang="en-GB" sz="1600" b="0" i="0" u="none" strike="noStrike" kern="1200" baseline="0" dirty="0" smtClean="0">
                <a:solidFill>
                  <a:schemeClr val="tx1"/>
                </a:solidFill>
                <a:latin typeface="+mn-lt"/>
                <a:ea typeface="+mn-ea"/>
                <a:cs typeface="+mn-cs"/>
              </a:rPr>
              <a:t> (1964) work, where the rural context necessitates a peace-keeper role (as opposed to law enforcer typology) amongst officers in order to maintain social order. </a:t>
            </a:r>
          </a:p>
          <a:p>
            <a:endParaRPr lang="en-GB" sz="1600" b="0" i="0" u="none" strike="noStrike" kern="1200" baseline="0" dirty="0" smtClean="0">
              <a:solidFill>
                <a:schemeClr val="tx1"/>
              </a:solidFill>
              <a:latin typeface="+mn-lt"/>
              <a:ea typeface="+mn-ea"/>
              <a:cs typeface="+mn-cs"/>
            </a:endParaRPr>
          </a:p>
          <a:p>
            <a:r>
              <a:rPr lang="en-GB" sz="1600" b="0" i="0" u="none" strike="noStrike" kern="1200" baseline="0" dirty="0" smtClean="0">
                <a:solidFill>
                  <a:schemeClr val="tx1"/>
                </a:solidFill>
                <a:latin typeface="+mn-lt"/>
                <a:ea typeface="+mn-ea"/>
                <a:cs typeface="+mn-cs"/>
              </a:rPr>
              <a:t>Thus, whilst the police fundamentally have a responsibility for enforcing the law and the law nationally structures the policing response to ASB in rural Scotland to a point, discretion plays an arguably more important role in how the police respond to and deal with ASB in Crian and Abanoch. </a:t>
            </a:r>
          </a:p>
          <a:p>
            <a:endParaRPr lang="en-GB"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8</a:t>
            </a:fld>
            <a:endParaRPr lang="en-GB"/>
          </a:p>
        </p:txBody>
      </p:sp>
    </p:spTree>
    <p:extLst>
      <p:ext uri="{BB962C8B-B14F-4D97-AF65-F5344CB8AC3E}">
        <p14:creationId xmlns:p14="http://schemas.microsoft.com/office/powerpoint/2010/main" val="155463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aseline="0" dirty="0" smtClean="0"/>
              <a:t>. Carr’s paper identifies these 4 types of citizen roles in relation to police-citizen interaction. </a:t>
            </a:r>
            <a:r>
              <a:rPr lang="en-GB" sz="1600" baseline="0" dirty="0" err="1" smtClean="0"/>
              <a:t>Crian</a:t>
            </a:r>
            <a:r>
              <a:rPr lang="en-GB" sz="1600" baseline="0" dirty="0" smtClean="0"/>
              <a:t>, the accessibly rural field work location, there tended to be a different police – community relationship than in </a:t>
            </a:r>
            <a:r>
              <a:rPr lang="en-GB" sz="1600" baseline="0" dirty="0" err="1" smtClean="0"/>
              <a:t>Abanoch</a:t>
            </a:r>
            <a:r>
              <a:rPr lang="en-GB" sz="1600" baseline="0" dirty="0" smtClean="0"/>
              <a:t>.  The relationship between the police differed in part because of what Herbert terms the </a:t>
            </a:r>
            <a:r>
              <a:rPr lang="en-GB" sz="1600" baseline="0" dirty="0" err="1" smtClean="0"/>
              <a:t>bureacucratic</a:t>
            </a:r>
            <a:r>
              <a:rPr lang="en-GB" sz="1600" baseline="0" dirty="0" smtClean="0"/>
              <a:t> ordering of the police in Crian.  The community officer was part time in Crian, meaning he could not attend the youth club and never worked over the times that ASB typically was worse.  This was therefore covered by other response officers, meaning that the citizens in </a:t>
            </a:r>
            <a:r>
              <a:rPr lang="en-GB" sz="1600" baseline="0" dirty="0" err="1" smtClean="0"/>
              <a:t>crian</a:t>
            </a:r>
            <a:r>
              <a:rPr lang="en-GB" sz="1600" baseline="0" dirty="0" smtClean="0"/>
              <a:t> were typically at the Bystander and occasionally associate levels on </a:t>
            </a:r>
            <a:r>
              <a:rPr lang="en-GB" sz="1600" baseline="0" dirty="0" err="1" smtClean="0"/>
              <a:t>carr’s</a:t>
            </a:r>
            <a:r>
              <a:rPr lang="en-GB" sz="1600" baseline="0" dirty="0" smtClean="0"/>
              <a:t> schema.  In Abanoch in contrast the police officer lived near the village and was well known in the community.  The </a:t>
            </a:r>
            <a:r>
              <a:rPr lang="en-GB" sz="1600" baseline="0" dirty="0" err="1" smtClean="0"/>
              <a:t>r’ship</a:t>
            </a:r>
            <a:r>
              <a:rPr lang="en-GB" sz="1600" baseline="0" dirty="0" smtClean="0"/>
              <a:t> therefore was more at the Associate and occasionally partner role. </a:t>
            </a:r>
            <a:endParaRPr lang="en-GB" sz="1600" dirty="0"/>
          </a:p>
        </p:txBody>
      </p:sp>
      <p:sp>
        <p:nvSpPr>
          <p:cNvPr id="4" name="Slide Number Placeholder 3"/>
          <p:cNvSpPr>
            <a:spLocks noGrp="1"/>
          </p:cNvSpPr>
          <p:nvPr>
            <p:ph type="sldNum" sz="quarter" idx="10"/>
          </p:nvPr>
        </p:nvSpPr>
        <p:spPr/>
        <p:txBody>
          <a:bodyPr/>
          <a:lstStyle/>
          <a:p>
            <a:pPr>
              <a:defRPr/>
            </a:pPr>
            <a:fld id="{795B7F83-D394-4A63-A523-67EAEF7D292D}" type="slidenum">
              <a:rPr lang="en-GB" smtClean="0"/>
              <a:pPr>
                <a:defRPr/>
              </a:pPr>
              <a:t>9</a:t>
            </a:fld>
            <a:endParaRPr lang="en-GB"/>
          </a:p>
        </p:txBody>
      </p:sp>
    </p:spTree>
    <p:extLst>
      <p:ext uri="{BB962C8B-B14F-4D97-AF65-F5344CB8AC3E}">
        <p14:creationId xmlns:p14="http://schemas.microsoft.com/office/powerpoint/2010/main" val="3346687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SoEnoticeboardbannerQUICK-powerpoint-just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p:cNvSpPr>
            <a:spLocks noGrp="1" noChangeArrowheads="1"/>
          </p:cNvSpPr>
          <p:nvPr>
            <p:ph type="ctrTitle"/>
          </p:nvPr>
        </p:nvSpPr>
        <p:spPr>
          <a:xfrm>
            <a:off x="685800" y="2130425"/>
            <a:ext cx="8207375" cy="1470025"/>
          </a:xfrm>
        </p:spPr>
        <p:txBody>
          <a:bodyPr/>
          <a:lstStyle>
            <a:lvl1pPr>
              <a:defRPr/>
            </a:lvl1pPr>
          </a:lstStyle>
          <a:p>
            <a:pPr lvl="0"/>
            <a:r>
              <a:rPr lang="en-US" noProof="0" smtClean="0"/>
              <a:t>Click to edit Master title style</a:t>
            </a:r>
            <a:endParaRPr lang="en-GB" noProof="0" smtClean="0"/>
          </a:p>
        </p:txBody>
      </p:sp>
      <p:sp>
        <p:nvSpPr>
          <p:cNvPr id="105476" name="Rectangle 4"/>
          <p:cNvSpPr>
            <a:spLocks noGrp="1" noChangeArrowheads="1"/>
          </p:cNvSpPr>
          <p:nvPr>
            <p:ph type="subTitle" idx="1"/>
          </p:nvPr>
        </p:nvSpPr>
        <p:spPr>
          <a:xfrm>
            <a:off x="1371600" y="3886200"/>
            <a:ext cx="6656388" cy="1752600"/>
          </a:xfrm>
        </p:spPr>
        <p:txBody>
          <a:bodyPr/>
          <a:lstStyle>
            <a:lvl1pPr marL="0" indent="0" algn="ctr">
              <a:buFontTx/>
              <a:buNone/>
              <a:defRPr/>
            </a:lvl1pPr>
          </a:lstStyle>
          <a:p>
            <a:pPr lvl="0"/>
            <a:r>
              <a:rPr lang="en-US" noProof="0" smtClean="0"/>
              <a:t>Click to edit Master subtitle style</a:t>
            </a:r>
            <a:endParaRPr lang="en-GB" noProof="0" smtClean="0"/>
          </a:p>
        </p:txBody>
      </p:sp>
      <p:sp>
        <p:nvSpPr>
          <p:cNvPr id="5" name="Rectangle 5"/>
          <p:cNvSpPr>
            <a:spLocks noGrp="1" noChangeArrowheads="1"/>
          </p:cNvSpPr>
          <p:nvPr>
            <p:ph type="dt" sz="half" idx="10"/>
          </p:nvPr>
        </p:nvSpPr>
        <p:spPr>
          <a:xfrm>
            <a:off x="457200" y="6245225"/>
            <a:ext cx="2133600" cy="476250"/>
          </a:xfrm>
        </p:spPr>
        <p:txBody>
          <a:bodyPr/>
          <a:lstStyle>
            <a:lvl1pPr>
              <a:defRPr smtClean="0"/>
            </a:lvl1pPr>
          </a:lstStyle>
          <a:p>
            <a:pPr>
              <a:defRPr/>
            </a:pPr>
            <a:fld id="{2274C5DE-36FA-4A5E-B40F-B88DD4C9E885}" type="datetimeFigureOut">
              <a:rPr lang="en-GB"/>
              <a:pPr>
                <a:defRPr/>
              </a:pPr>
              <a:t>16/09/2014</a:t>
            </a:fld>
            <a:endParaRPr lang="en-GB"/>
          </a:p>
        </p:txBody>
      </p:sp>
      <p:sp>
        <p:nvSpPr>
          <p:cNvPr id="6" name="Rectangle 6"/>
          <p:cNvSpPr>
            <a:spLocks noGrp="1" noChangeArrowheads="1"/>
          </p:cNvSpPr>
          <p:nvPr>
            <p:ph type="ftr" sz="quarter" idx="11"/>
          </p:nvPr>
        </p:nvSpPr>
        <p:spPr>
          <a:xfrm>
            <a:off x="3124200" y="6245225"/>
            <a:ext cx="2895600" cy="476250"/>
          </a:xfrm>
        </p:spPr>
        <p:txBody>
          <a:bodyPr/>
          <a:lstStyle>
            <a:lvl1pPr>
              <a:defRPr/>
            </a:lvl1pPr>
          </a:lstStyle>
          <a:p>
            <a:pPr>
              <a:defRPr/>
            </a:pPr>
            <a:endParaRPr lang="en-GB"/>
          </a:p>
        </p:txBody>
      </p:sp>
      <p:sp>
        <p:nvSpPr>
          <p:cNvPr id="7" name="Rectangle 7"/>
          <p:cNvSpPr>
            <a:spLocks noGrp="1" noChangeArrowheads="1"/>
          </p:cNvSpPr>
          <p:nvPr>
            <p:ph type="sldNum" sz="quarter" idx="12"/>
          </p:nvPr>
        </p:nvSpPr>
        <p:spPr>
          <a:xfrm>
            <a:off x="6553200" y="6245225"/>
            <a:ext cx="2133600" cy="476250"/>
          </a:xfrm>
        </p:spPr>
        <p:txBody>
          <a:bodyPr/>
          <a:lstStyle>
            <a:lvl1pPr>
              <a:defRPr smtClean="0"/>
            </a:lvl1pPr>
          </a:lstStyle>
          <a:p>
            <a:pPr>
              <a:defRPr/>
            </a:pPr>
            <a:fld id="{5D0E6B99-09E6-4200-B1B9-6D96F8A692C3}" type="slidenum">
              <a:rPr lang="en-GB"/>
              <a:pPr>
                <a:defRPr/>
              </a:pPr>
              <a:t>‹#›</a:t>
            </a:fld>
            <a:endParaRPr lang="en-GB"/>
          </a:p>
        </p:txBody>
      </p:sp>
    </p:spTree>
    <p:extLst>
      <p:ext uri="{BB962C8B-B14F-4D97-AF65-F5344CB8AC3E}">
        <p14:creationId xmlns:p14="http://schemas.microsoft.com/office/powerpoint/2010/main" val="383094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2400C7F-1164-48FA-9DDB-5C72151DB674}" type="datetimeFigureOut">
              <a:rPr lang="en-GB"/>
              <a:pPr>
                <a:defRPr/>
              </a:pPr>
              <a:t>16/09/2014</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E1C16C6-09EE-4EF6-A90B-51F650B44802}" type="slidenum">
              <a:rPr lang="en-GB"/>
              <a:pPr>
                <a:defRPr/>
              </a:pPr>
              <a:t>‹#›</a:t>
            </a:fld>
            <a:endParaRPr lang="en-GB"/>
          </a:p>
        </p:txBody>
      </p:sp>
    </p:spTree>
    <p:extLst>
      <p:ext uri="{BB962C8B-B14F-4D97-AF65-F5344CB8AC3E}">
        <p14:creationId xmlns:p14="http://schemas.microsoft.com/office/powerpoint/2010/main" val="351529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1360488"/>
            <a:ext cx="2095500" cy="4857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2613" y="1360488"/>
            <a:ext cx="6134100" cy="4857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E68C76A6-DD36-43FD-9D68-BD797C3082BA}" type="datetimeFigureOut">
              <a:rPr lang="en-GB"/>
              <a:pPr>
                <a:defRPr/>
              </a:pPr>
              <a:t>16/09/2014</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942FFAD2-1269-4264-A275-F11B29B88C62}" type="slidenum">
              <a:rPr lang="en-GB"/>
              <a:pPr>
                <a:defRPr/>
              </a:pPr>
              <a:t>‹#›</a:t>
            </a:fld>
            <a:endParaRPr lang="en-GB"/>
          </a:p>
        </p:txBody>
      </p:sp>
    </p:spTree>
    <p:extLst>
      <p:ext uri="{BB962C8B-B14F-4D97-AF65-F5344CB8AC3E}">
        <p14:creationId xmlns:p14="http://schemas.microsoft.com/office/powerpoint/2010/main" val="125297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BC8A09-841E-4014-B3CD-AC2EA3588D5C}" type="slidenum">
              <a:rPr lang="en-GB"/>
              <a:pPr>
                <a:defRPr/>
              </a:pPr>
              <a:t>‹#›</a:t>
            </a:fld>
            <a:endParaRPr lang="en-GB"/>
          </a:p>
        </p:txBody>
      </p:sp>
    </p:spTree>
    <p:extLst>
      <p:ext uri="{BB962C8B-B14F-4D97-AF65-F5344CB8AC3E}">
        <p14:creationId xmlns:p14="http://schemas.microsoft.com/office/powerpoint/2010/main" val="2022005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A6CE69-97F4-4714-ACD4-0A24C583E845}" type="slidenum">
              <a:rPr lang="en-GB"/>
              <a:pPr>
                <a:defRPr/>
              </a:pPr>
              <a:t>‹#›</a:t>
            </a:fld>
            <a:endParaRPr lang="en-GB"/>
          </a:p>
        </p:txBody>
      </p:sp>
    </p:spTree>
    <p:extLst>
      <p:ext uri="{BB962C8B-B14F-4D97-AF65-F5344CB8AC3E}">
        <p14:creationId xmlns:p14="http://schemas.microsoft.com/office/powerpoint/2010/main" val="1899955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14FC41-3D49-4604-AFD0-8342557DBF80}" type="slidenum">
              <a:rPr lang="en-GB"/>
              <a:pPr>
                <a:defRPr/>
              </a:pPr>
              <a:t>‹#›</a:t>
            </a:fld>
            <a:endParaRPr lang="en-GB"/>
          </a:p>
        </p:txBody>
      </p:sp>
    </p:spTree>
    <p:extLst>
      <p:ext uri="{BB962C8B-B14F-4D97-AF65-F5344CB8AC3E}">
        <p14:creationId xmlns:p14="http://schemas.microsoft.com/office/powerpoint/2010/main" val="4265115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63575" y="2316163"/>
            <a:ext cx="4038600" cy="3849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54575" y="2316163"/>
            <a:ext cx="4038600" cy="3849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3BDC23-1BD3-48F0-AD2C-163B62F9B586}" type="slidenum">
              <a:rPr lang="en-GB"/>
              <a:pPr>
                <a:defRPr/>
              </a:pPr>
              <a:t>‹#›</a:t>
            </a:fld>
            <a:endParaRPr lang="en-GB"/>
          </a:p>
        </p:txBody>
      </p:sp>
    </p:spTree>
    <p:extLst>
      <p:ext uri="{BB962C8B-B14F-4D97-AF65-F5344CB8AC3E}">
        <p14:creationId xmlns:p14="http://schemas.microsoft.com/office/powerpoint/2010/main" val="2897597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7883675-F851-4064-BC96-017AD72E1ECA}" type="slidenum">
              <a:rPr lang="en-GB"/>
              <a:pPr>
                <a:defRPr/>
              </a:pPr>
              <a:t>‹#›</a:t>
            </a:fld>
            <a:endParaRPr lang="en-GB"/>
          </a:p>
        </p:txBody>
      </p:sp>
    </p:spTree>
    <p:extLst>
      <p:ext uri="{BB962C8B-B14F-4D97-AF65-F5344CB8AC3E}">
        <p14:creationId xmlns:p14="http://schemas.microsoft.com/office/powerpoint/2010/main" val="3812694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299C73F-2F33-4821-A85E-5FDD859DB6D8}" type="slidenum">
              <a:rPr lang="en-GB"/>
              <a:pPr>
                <a:defRPr/>
              </a:pPr>
              <a:t>‹#›</a:t>
            </a:fld>
            <a:endParaRPr lang="en-GB"/>
          </a:p>
        </p:txBody>
      </p:sp>
    </p:spTree>
    <p:extLst>
      <p:ext uri="{BB962C8B-B14F-4D97-AF65-F5344CB8AC3E}">
        <p14:creationId xmlns:p14="http://schemas.microsoft.com/office/powerpoint/2010/main" val="3333878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0C88038-3126-434D-A5FE-66622FA65CC7}" type="slidenum">
              <a:rPr lang="en-GB"/>
              <a:pPr>
                <a:defRPr/>
              </a:pPr>
              <a:t>‹#›</a:t>
            </a:fld>
            <a:endParaRPr lang="en-GB"/>
          </a:p>
        </p:txBody>
      </p:sp>
    </p:spTree>
    <p:extLst>
      <p:ext uri="{BB962C8B-B14F-4D97-AF65-F5344CB8AC3E}">
        <p14:creationId xmlns:p14="http://schemas.microsoft.com/office/powerpoint/2010/main" val="1186894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59E1A77-0A85-4522-89DF-B48204BACA49}" type="slidenum">
              <a:rPr lang="en-GB"/>
              <a:pPr>
                <a:defRPr/>
              </a:pPr>
              <a:t>‹#›</a:t>
            </a:fld>
            <a:endParaRPr lang="en-GB"/>
          </a:p>
        </p:txBody>
      </p:sp>
    </p:spTree>
    <p:extLst>
      <p:ext uri="{BB962C8B-B14F-4D97-AF65-F5344CB8AC3E}">
        <p14:creationId xmlns:p14="http://schemas.microsoft.com/office/powerpoint/2010/main" val="398193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5C410029-9DB0-401D-96CF-23527C55BB27}" type="datetimeFigureOut">
              <a:rPr lang="en-GB"/>
              <a:pPr>
                <a:defRPr/>
              </a:pPr>
              <a:t>16/09/2014</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447FAB9-DEB2-4BB6-866A-154FCA35C6E6}" type="slidenum">
              <a:rPr lang="en-GB"/>
              <a:pPr>
                <a:defRPr/>
              </a:pPr>
              <a:t>‹#›</a:t>
            </a:fld>
            <a:endParaRPr lang="en-GB"/>
          </a:p>
        </p:txBody>
      </p:sp>
    </p:spTree>
    <p:extLst>
      <p:ext uri="{BB962C8B-B14F-4D97-AF65-F5344CB8AC3E}">
        <p14:creationId xmlns:p14="http://schemas.microsoft.com/office/powerpoint/2010/main" val="3158138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0BF91E4-A673-46B1-8F2A-0156819AB3CE}" type="slidenum">
              <a:rPr lang="en-GB"/>
              <a:pPr>
                <a:defRPr/>
              </a:pPr>
              <a:t>‹#›</a:t>
            </a:fld>
            <a:endParaRPr lang="en-GB"/>
          </a:p>
        </p:txBody>
      </p:sp>
    </p:spTree>
    <p:extLst>
      <p:ext uri="{BB962C8B-B14F-4D97-AF65-F5344CB8AC3E}">
        <p14:creationId xmlns:p14="http://schemas.microsoft.com/office/powerpoint/2010/main" val="1143923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6C72E3-F29C-4ABC-A083-4AE22DE3EC2C}" type="slidenum">
              <a:rPr lang="en-GB"/>
              <a:pPr>
                <a:defRPr/>
              </a:pPr>
              <a:t>‹#›</a:t>
            </a:fld>
            <a:endParaRPr lang="en-GB"/>
          </a:p>
        </p:txBody>
      </p:sp>
    </p:spTree>
    <p:extLst>
      <p:ext uri="{BB962C8B-B14F-4D97-AF65-F5344CB8AC3E}">
        <p14:creationId xmlns:p14="http://schemas.microsoft.com/office/powerpoint/2010/main" val="2651120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5775" y="1571625"/>
            <a:ext cx="2057400" cy="4594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3575" y="1571625"/>
            <a:ext cx="6019800" cy="4594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8229E8-6714-4686-952D-70CE814F0E10}" type="slidenum">
              <a:rPr lang="en-GB"/>
              <a:pPr>
                <a:defRPr/>
              </a:pPr>
              <a:t>‹#›</a:t>
            </a:fld>
            <a:endParaRPr lang="en-GB"/>
          </a:p>
        </p:txBody>
      </p:sp>
    </p:spTree>
    <p:extLst>
      <p:ext uri="{BB962C8B-B14F-4D97-AF65-F5344CB8AC3E}">
        <p14:creationId xmlns:p14="http://schemas.microsoft.com/office/powerpoint/2010/main" val="4114352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973101C-F7F2-4FC6-BC5A-E139153AD02F}" type="slidenum">
              <a:rPr lang="en-GB"/>
              <a:pPr>
                <a:defRPr/>
              </a:pPr>
              <a:t>‹#›</a:t>
            </a:fld>
            <a:endParaRPr lang="en-GB"/>
          </a:p>
        </p:txBody>
      </p:sp>
    </p:spTree>
    <p:extLst>
      <p:ext uri="{BB962C8B-B14F-4D97-AF65-F5344CB8AC3E}">
        <p14:creationId xmlns:p14="http://schemas.microsoft.com/office/powerpoint/2010/main" val="813288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10F60A1-57B1-4301-9435-11C3507964D3}" type="slidenum">
              <a:rPr lang="en-GB"/>
              <a:pPr>
                <a:defRPr/>
              </a:pPr>
              <a:t>‹#›</a:t>
            </a:fld>
            <a:endParaRPr lang="en-GB"/>
          </a:p>
        </p:txBody>
      </p:sp>
    </p:spTree>
    <p:extLst>
      <p:ext uri="{BB962C8B-B14F-4D97-AF65-F5344CB8AC3E}">
        <p14:creationId xmlns:p14="http://schemas.microsoft.com/office/powerpoint/2010/main" val="2834808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96F83D5-33B8-4767-8DD4-970EE4550126}" type="slidenum">
              <a:rPr lang="en-GB"/>
              <a:pPr>
                <a:defRPr/>
              </a:pPr>
              <a:t>‹#›</a:t>
            </a:fld>
            <a:endParaRPr lang="en-GB"/>
          </a:p>
        </p:txBody>
      </p:sp>
    </p:spTree>
    <p:extLst>
      <p:ext uri="{BB962C8B-B14F-4D97-AF65-F5344CB8AC3E}">
        <p14:creationId xmlns:p14="http://schemas.microsoft.com/office/powerpoint/2010/main" val="1378412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AA23625-0AFA-44C4-935F-6FFE6FAD0175}" type="slidenum">
              <a:rPr lang="en-GB"/>
              <a:pPr>
                <a:defRPr/>
              </a:pPr>
              <a:t>‹#›</a:t>
            </a:fld>
            <a:endParaRPr lang="en-GB"/>
          </a:p>
        </p:txBody>
      </p:sp>
    </p:spTree>
    <p:extLst>
      <p:ext uri="{BB962C8B-B14F-4D97-AF65-F5344CB8AC3E}">
        <p14:creationId xmlns:p14="http://schemas.microsoft.com/office/powerpoint/2010/main" val="4219904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AC10C14-4DEC-4F97-8DC2-CFEF912025B5}" type="slidenum">
              <a:rPr lang="en-GB"/>
              <a:pPr>
                <a:defRPr/>
              </a:pPr>
              <a:t>‹#›</a:t>
            </a:fld>
            <a:endParaRPr lang="en-GB"/>
          </a:p>
        </p:txBody>
      </p:sp>
    </p:spTree>
    <p:extLst>
      <p:ext uri="{BB962C8B-B14F-4D97-AF65-F5344CB8AC3E}">
        <p14:creationId xmlns:p14="http://schemas.microsoft.com/office/powerpoint/2010/main" val="515260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9931B53-D97E-4DD4-9EB0-0500D9F0AEDB}" type="slidenum">
              <a:rPr lang="en-GB"/>
              <a:pPr>
                <a:defRPr/>
              </a:pPr>
              <a:t>‹#›</a:t>
            </a:fld>
            <a:endParaRPr lang="en-GB"/>
          </a:p>
        </p:txBody>
      </p:sp>
    </p:spTree>
    <p:extLst>
      <p:ext uri="{BB962C8B-B14F-4D97-AF65-F5344CB8AC3E}">
        <p14:creationId xmlns:p14="http://schemas.microsoft.com/office/powerpoint/2010/main" val="322364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16F5127-9D05-473E-875D-470ABA9725AB}" type="slidenum">
              <a:rPr lang="en-GB"/>
              <a:pPr>
                <a:defRPr/>
              </a:pPr>
              <a:t>‹#›</a:t>
            </a:fld>
            <a:endParaRPr lang="en-GB"/>
          </a:p>
        </p:txBody>
      </p:sp>
    </p:spTree>
    <p:extLst>
      <p:ext uri="{BB962C8B-B14F-4D97-AF65-F5344CB8AC3E}">
        <p14:creationId xmlns:p14="http://schemas.microsoft.com/office/powerpoint/2010/main" val="87609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6651F8F8-CD6E-402A-B8B3-76C9F6135AA0}" type="datetimeFigureOut">
              <a:rPr lang="en-GB"/>
              <a:pPr>
                <a:defRPr/>
              </a:pPr>
              <a:t>16/09/2014</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EA8B01B9-F76C-4483-B01F-A29551AE99F5}" type="slidenum">
              <a:rPr lang="en-GB"/>
              <a:pPr>
                <a:defRPr/>
              </a:pPr>
              <a:t>‹#›</a:t>
            </a:fld>
            <a:endParaRPr lang="en-GB"/>
          </a:p>
        </p:txBody>
      </p:sp>
    </p:spTree>
    <p:extLst>
      <p:ext uri="{BB962C8B-B14F-4D97-AF65-F5344CB8AC3E}">
        <p14:creationId xmlns:p14="http://schemas.microsoft.com/office/powerpoint/2010/main" val="1474669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814E80C-F6AD-407A-9D6C-7A26E862FC56}" type="slidenum">
              <a:rPr lang="en-GB"/>
              <a:pPr>
                <a:defRPr/>
              </a:pPr>
              <a:t>‹#›</a:t>
            </a:fld>
            <a:endParaRPr lang="en-GB"/>
          </a:p>
        </p:txBody>
      </p:sp>
    </p:spTree>
    <p:extLst>
      <p:ext uri="{BB962C8B-B14F-4D97-AF65-F5344CB8AC3E}">
        <p14:creationId xmlns:p14="http://schemas.microsoft.com/office/powerpoint/2010/main" val="1642287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7D6AE1C-0A50-4D65-B33B-B197C7F581E6}" type="slidenum">
              <a:rPr lang="en-GB"/>
              <a:pPr>
                <a:defRPr/>
              </a:pPr>
              <a:t>‹#›</a:t>
            </a:fld>
            <a:endParaRPr lang="en-GB"/>
          </a:p>
        </p:txBody>
      </p:sp>
    </p:spTree>
    <p:extLst>
      <p:ext uri="{BB962C8B-B14F-4D97-AF65-F5344CB8AC3E}">
        <p14:creationId xmlns:p14="http://schemas.microsoft.com/office/powerpoint/2010/main" val="3242951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87800EC-9091-4587-8021-F2026DCFFDC8}" type="slidenum">
              <a:rPr lang="en-GB"/>
              <a:pPr>
                <a:defRPr/>
              </a:pPr>
              <a:t>‹#›</a:t>
            </a:fld>
            <a:endParaRPr lang="en-GB"/>
          </a:p>
        </p:txBody>
      </p:sp>
    </p:spTree>
    <p:extLst>
      <p:ext uri="{BB962C8B-B14F-4D97-AF65-F5344CB8AC3E}">
        <p14:creationId xmlns:p14="http://schemas.microsoft.com/office/powerpoint/2010/main" val="2585658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181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18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A65802E-731A-4E10-BD24-21BDC897190B}" type="slidenum">
              <a:rPr lang="en-GB"/>
              <a:pPr>
                <a:defRPr/>
              </a:pPr>
              <a:t>‹#›</a:t>
            </a:fld>
            <a:endParaRPr lang="en-GB"/>
          </a:p>
        </p:txBody>
      </p:sp>
    </p:spTree>
    <p:extLst>
      <p:ext uri="{BB962C8B-B14F-4D97-AF65-F5344CB8AC3E}">
        <p14:creationId xmlns:p14="http://schemas.microsoft.com/office/powerpoint/2010/main" val="3338448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3BC8A09-841E-4014-B3CD-AC2EA3588D5C}" type="slidenum">
              <a:rPr lang="en-GB" smtClean="0"/>
              <a:pPr>
                <a:defRPr/>
              </a:pPr>
              <a:t>‹#›</a:t>
            </a:fld>
            <a:endParaRPr lang="en-GB"/>
          </a:p>
        </p:txBody>
      </p:sp>
    </p:spTree>
    <p:extLst>
      <p:ext uri="{BB962C8B-B14F-4D97-AF65-F5344CB8AC3E}">
        <p14:creationId xmlns:p14="http://schemas.microsoft.com/office/powerpoint/2010/main" val="314821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FA6CE69-97F4-4714-ACD4-0A24C583E845}" type="slidenum">
              <a:rPr lang="en-GB" smtClean="0"/>
              <a:pPr>
                <a:defRPr/>
              </a:pPr>
              <a:t>‹#›</a:t>
            </a:fld>
            <a:endParaRPr lang="en-GB"/>
          </a:p>
        </p:txBody>
      </p:sp>
    </p:spTree>
    <p:extLst>
      <p:ext uri="{BB962C8B-B14F-4D97-AF65-F5344CB8AC3E}">
        <p14:creationId xmlns:p14="http://schemas.microsoft.com/office/powerpoint/2010/main" val="1402331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114FC41-3D49-4604-AFD0-8342557DBF80}" type="slidenum">
              <a:rPr lang="en-GB" smtClean="0"/>
              <a:pPr>
                <a:defRPr/>
              </a:pPr>
              <a:t>‹#›</a:t>
            </a:fld>
            <a:endParaRPr lang="en-GB"/>
          </a:p>
        </p:txBody>
      </p:sp>
    </p:spTree>
    <p:extLst>
      <p:ext uri="{BB962C8B-B14F-4D97-AF65-F5344CB8AC3E}">
        <p14:creationId xmlns:p14="http://schemas.microsoft.com/office/powerpoint/2010/main" val="608763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393BDC23-1BD3-48F0-AD2C-163B62F9B586}" type="slidenum">
              <a:rPr lang="en-GB" smtClean="0"/>
              <a:pPr>
                <a:defRPr/>
              </a:pPr>
              <a:t>‹#›</a:t>
            </a:fld>
            <a:endParaRPr lang="en-GB"/>
          </a:p>
        </p:txBody>
      </p:sp>
    </p:spTree>
    <p:extLst>
      <p:ext uri="{BB962C8B-B14F-4D97-AF65-F5344CB8AC3E}">
        <p14:creationId xmlns:p14="http://schemas.microsoft.com/office/powerpoint/2010/main" val="4233555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17883675-F851-4064-BC96-017AD72E1ECA}" type="slidenum">
              <a:rPr lang="en-GB" smtClean="0"/>
              <a:pPr>
                <a:defRPr/>
              </a:pPr>
              <a:t>‹#›</a:t>
            </a:fld>
            <a:endParaRPr lang="en-GB"/>
          </a:p>
        </p:txBody>
      </p:sp>
    </p:spTree>
    <p:extLst>
      <p:ext uri="{BB962C8B-B14F-4D97-AF65-F5344CB8AC3E}">
        <p14:creationId xmlns:p14="http://schemas.microsoft.com/office/powerpoint/2010/main" val="10380012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7299C73F-2F33-4821-A85E-5FDD859DB6D8}" type="slidenum">
              <a:rPr lang="en-GB" smtClean="0"/>
              <a:pPr>
                <a:defRPr/>
              </a:pPr>
              <a:t>‹#›</a:t>
            </a:fld>
            <a:endParaRPr lang="en-GB"/>
          </a:p>
        </p:txBody>
      </p:sp>
    </p:spTree>
    <p:extLst>
      <p:ext uri="{BB962C8B-B14F-4D97-AF65-F5344CB8AC3E}">
        <p14:creationId xmlns:p14="http://schemas.microsoft.com/office/powerpoint/2010/main" val="86150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0550" y="2008188"/>
            <a:ext cx="4110038"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52988" y="2008188"/>
            <a:ext cx="4111625"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69C5E330-500E-4BB6-8F9E-518B9A9F160A}" type="datetimeFigureOut">
              <a:rPr lang="en-GB"/>
              <a:pPr>
                <a:defRPr/>
              </a:pPr>
              <a:t>16/09/2014</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F9CCA0FC-138F-4BC9-A674-49568C260447}" type="slidenum">
              <a:rPr lang="en-GB"/>
              <a:pPr>
                <a:defRPr/>
              </a:pPr>
              <a:t>‹#›</a:t>
            </a:fld>
            <a:endParaRPr lang="en-GB"/>
          </a:p>
        </p:txBody>
      </p:sp>
    </p:spTree>
    <p:extLst>
      <p:ext uri="{BB962C8B-B14F-4D97-AF65-F5344CB8AC3E}">
        <p14:creationId xmlns:p14="http://schemas.microsoft.com/office/powerpoint/2010/main" val="21371009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00C88038-3126-434D-A5FE-66622FA65CC7}" type="slidenum">
              <a:rPr lang="en-GB" smtClean="0"/>
              <a:pPr>
                <a:defRPr/>
              </a:pPr>
              <a:t>‹#›</a:t>
            </a:fld>
            <a:endParaRPr lang="en-GB"/>
          </a:p>
        </p:txBody>
      </p:sp>
    </p:spTree>
    <p:extLst>
      <p:ext uri="{BB962C8B-B14F-4D97-AF65-F5344CB8AC3E}">
        <p14:creationId xmlns:p14="http://schemas.microsoft.com/office/powerpoint/2010/main" val="2049966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59E1A77-0A85-4522-89DF-B48204BACA49}" type="slidenum">
              <a:rPr lang="en-GB" smtClean="0"/>
              <a:pPr>
                <a:defRPr/>
              </a:pPr>
              <a:t>‹#›</a:t>
            </a:fld>
            <a:endParaRPr lang="en-GB"/>
          </a:p>
        </p:txBody>
      </p:sp>
    </p:spTree>
    <p:extLst>
      <p:ext uri="{BB962C8B-B14F-4D97-AF65-F5344CB8AC3E}">
        <p14:creationId xmlns:p14="http://schemas.microsoft.com/office/powerpoint/2010/main" val="1587067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0BF91E4-A673-46B1-8F2A-0156819AB3CE}" type="slidenum">
              <a:rPr lang="en-GB" smtClean="0"/>
              <a:pPr>
                <a:defRPr/>
              </a:pPr>
              <a:t>‹#›</a:t>
            </a:fld>
            <a:endParaRPr lang="en-GB"/>
          </a:p>
        </p:txBody>
      </p:sp>
    </p:spTree>
    <p:extLst>
      <p:ext uri="{BB962C8B-B14F-4D97-AF65-F5344CB8AC3E}">
        <p14:creationId xmlns:p14="http://schemas.microsoft.com/office/powerpoint/2010/main" val="1722093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F6C72E3-F29C-4ABC-A083-4AE22DE3EC2C}" type="slidenum">
              <a:rPr lang="en-GB" smtClean="0"/>
              <a:pPr>
                <a:defRPr/>
              </a:pPr>
              <a:t>‹#›</a:t>
            </a:fld>
            <a:endParaRPr lang="en-GB"/>
          </a:p>
        </p:txBody>
      </p:sp>
    </p:spTree>
    <p:extLst>
      <p:ext uri="{BB962C8B-B14F-4D97-AF65-F5344CB8AC3E}">
        <p14:creationId xmlns:p14="http://schemas.microsoft.com/office/powerpoint/2010/main" val="3054147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E8229E8-6714-4686-952D-70CE814F0E10}" type="slidenum">
              <a:rPr lang="en-GB" smtClean="0"/>
              <a:pPr>
                <a:defRPr/>
              </a:pPr>
              <a:t>‹#›</a:t>
            </a:fld>
            <a:endParaRPr lang="en-GB"/>
          </a:p>
        </p:txBody>
      </p:sp>
    </p:spTree>
    <p:extLst>
      <p:ext uri="{BB962C8B-B14F-4D97-AF65-F5344CB8AC3E}">
        <p14:creationId xmlns:p14="http://schemas.microsoft.com/office/powerpoint/2010/main" val="293355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26EE4A97-D8DC-4D9D-BFB2-BCE1358BEAE3}" type="datetimeFigureOut">
              <a:rPr lang="en-GB"/>
              <a:pPr>
                <a:defRPr/>
              </a:pPr>
              <a:t>16/09/2014</a:t>
            </a:fld>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C98E2BDD-99F0-43EE-97B1-63911522BF40}" type="slidenum">
              <a:rPr lang="en-GB"/>
              <a:pPr>
                <a:defRPr/>
              </a:pPr>
              <a:t>‹#›</a:t>
            </a:fld>
            <a:endParaRPr lang="en-GB"/>
          </a:p>
        </p:txBody>
      </p:sp>
    </p:spTree>
    <p:extLst>
      <p:ext uri="{BB962C8B-B14F-4D97-AF65-F5344CB8AC3E}">
        <p14:creationId xmlns:p14="http://schemas.microsoft.com/office/powerpoint/2010/main" val="272907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01B20E03-568F-44F4-BC10-8B54AE2C1E59}" type="datetimeFigureOut">
              <a:rPr lang="en-GB"/>
              <a:pPr>
                <a:defRPr/>
              </a:pPr>
              <a:t>16/09/2014</a:t>
            </a:fld>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7947A6F0-28AC-4923-9E04-593DF69F22B7}" type="slidenum">
              <a:rPr lang="en-GB"/>
              <a:pPr>
                <a:defRPr/>
              </a:pPr>
              <a:t>‹#›</a:t>
            </a:fld>
            <a:endParaRPr lang="en-GB"/>
          </a:p>
        </p:txBody>
      </p:sp>
    </p:spTree>
    <p:extLst>
      <p:ext uri="{BB962C8B-B14F-4D97-AF65-F5344CB8AC3E}">
        <p14:creationId xmlns:p14="http://schemas.microsoft.com/office/powerpoint/2010/main" val="306361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A1820E7-AD5A-47D8-9A72-30C08E39CF05}" type="datetimeFigureOut">
              <a:rPr lang="en-GB"/>
              <a:pPr>
                <a:defRPr/>
              </a:pPr>
              <a:t>16/09/2014</a:t>
            </a:fld>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944F5B01-BD77-419A-8E63-0DC4E843E8E5}" type="slidenum">
              <a:rPr lang="en-GB"/>
              <a:pPr>
                <a:defRPr/>
              </a:pPr>
              <a:t>‹#›</a:t>
            </a:fld>
            <a:endParaRPr lang="en-GB"/>
          </a:p>
        </p:txBody>
      </p:sp>
    </p:spTree>
    <p:extLst>
      <p:ext uri="{BB962C8B-B14F-4D97-AF65-F5344CB8AC3E}">
        <p14:creationId xmlns:p14="http://schemas.microsoft.com/office/powerpoint/2010/main" val="78157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75FDEA8-A3FB-40EA-A1E9-7047B9299DC6}" type="datetimeFigureOut">
              <a:rPr lang="en-GB"/>
              <a:pPr>
                <a:defRPr/>
              </a:pPr>
              <a:t>16/09/2014</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5E0D73E-DFC7-4B9C-B6D9-BCDEF4925787}" type="slidenum">
              <a:rPr lang="en-GB"/>
              <a:pPr>
                <a:defRPr/>
              </a:pPr>
              <a:t>‹#›</a:t>
            </a:fld>
            <a:endParaRPr lang="en-GB"/>
          </a:p>
        </p:txBody>
      </p:sp>
    </p:spTree>
    <p:extLst>
      <p:ext uri="{BB962C8B-B14F-4D97-AF65-F5344CB8AC3E}">
        <p14:creationId xmlns:p14="http://schemas.microsoft.com/office/powerpoint/2010/main" val="176507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B89F0741-8374-4322-96B3-BB7A853AEB20}" type="datetimeFigureOut">
              <a:rPr lang="en-GB"/>
              <a:pPr>
                <a:defRPr/>
              </a:pPr>
              <a:t>16/09/2014</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6E84797-090A-494E-9519-5BCDCB0191A2}" type="slidenum">
              <a:rPr lang="en-GB"/>
              <a:pPr>
                <a:defRPr/>
              </a:pPr>
              <a:t>‹#›</a:t>
            </a:fld>
            <a:endParaRPr lang="en-GB"/>
          </a:p>
        </p:txBody>
      </p:sp>
    </p:spTree>
    <p:extLst>
      <p:ext uri="{BB962C8B-B14F-4D97-AF65-F5344CB8AC3E}">
        <p14:creationId xmlns:p14="http://schemas.microsoft.com/office/powerpoint/2010/main" val="165596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82613" y="1360488"/>
            <a:ext cx="83820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4"/>
          <p:cNvSpPr>
            <a:spLocks noGrp="1" noChangeArrowheads="1"/>
          </p:cNvSpPr>
          <p:nvPr>
            <p:ph type="body" idx="1"/>
          </p:nvPr>
        </p:nvSpPr>
        <p:spPr bwMode="auto">
          <a:xfrm>
            <a:off x="590550" y="2008188"/>
            <a:ext cx="8374063"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4453" name="Rectangle 5"/>
          <p:cNvSpPr>
            <a:spLocks noGrp="1" noChangeArrowheads="1"/>
          </p:cNvSpPr>
          <p:nvPr>
            <p:ph type="dt" sz="half" idx="2"/>
          </p:nvPr>
        </p:nvSpPr>
        <p:spPr bwMode="auto">
          <a:xfrm>
            <a:off x="590550" y="63373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cs typeface="+mn-cs"/>
              </a:defRPr>
            </a:lvl1pPr>
          </a:lstStyle>
          <a:p>
            <a:pPr>
              <a:defRPr/>
            </a:pPr>
            <a:fld id="{FCB31857-6A07-4564-83BB-2D956F55DCEE}" type="datetimeFigureOut">
              <a:rPr lang="en-GB"/>
              <a:pPr>
                <a:defRPr/>
              </a:pPr>
              <a:t>16/09/2014</a:t>
            </a:fld>
            <a:endParaRPr lang="en-GB"/>
          </a:p>
        </p:txBody>
      </p:sp>
      <p:sp>
        <p:nvSpPr>
          <p:cNvPr id="104454" name="Rectangle 6"/>
          <p:cNvSpPr>
            <a:spLocks noGrp="1" noChangeArrowheads="1"/>
          </p:cNvSpPr>
          <p:nvPr>
            <p:ph type="ftr" sz="quarter" idx="3"/>
          </p:nvPr>
        </p:nvSpPr>
        <p:spPr bwMode="auto">
          <a:xfrm>
            <a:off x="3332163" y="63373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GB"/>
          </a:p>
        </p:txBody>
      </p:sp>
      <p:sp>
        <p:nvSpPr>
          <p:cNvPr id="104455" name="Rectangle 7"/>
          <p:cNvSpPr>
            <a:spLocks noGrp="1" noChangeArrowheads="1"/>
          </p:cNvSpPr>
          <p:nvPr>
            <p:ph type="sldNum" sz="quarter" idx="4"/>
          </p:nvPr>
        </p:nvSpPr>
        <p:spPr bwMode="auto">
          <a:xfrm>
            <a:off x="6831013" y="63373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cs typeface="+mn-cs"/>
              </a:defRPr>
            </a:lvl1pPr>
          </a:lstStyle>
          <a:p>
            <a:pPr>
              <a:defRPr/>
            </a:pPr>
            <a:fld id="{922792E3-A2AB-48BC-B252-86E6649438B8}" type="slidenum">
              <a:rPr lang="en-GB"/>
              <a:pPr>
                <a:defRPr/>
              </a:pPr>
              <a:t>‹#›</a:t>
            </a:fld>
            <a:endParaRPr lang="en-GB"/>
          </a:p>
        </p:txBody>
      </p:sp>
      <p:pic>
        <p:nvPicPr>
          <p:cNvPr id="1031" name="Picture 9" descr="SoEnoticeboardbannerQUICK-powerpoint-justt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9"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63575" y="1571625"/>
            <a:ext cx="82296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Rectangle 3"/>
          <p:cNvSpPr>
            <a:spLocks noGrp="1" noChangeArrowheads="1"/>
          </p:cNvSpPr>
          <p:nvPr>
            <p:ph type="body" idx="1"/>
          </p:nvPr>
        </p:nvSpPr>
        <p:spPr bwMode="auto">
          <a:xfrm>
            <a:off x="663575" y="2316163"/>
            <a:ext cx="8229600" cy="384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75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GB"/>
          </a:p>
        </p:txBody>
      </p:sp>
      <p:sp>
        <p:nvSpPr>
          <p:cNvPr id="1075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GB"/>
          </a:p>
        </p:txBody>
      </p:sp>
      <p:sp>
        <p:nvSpPr>
          <p:cNvPr id="1075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4193C277-5172-4D73-BBE9-6AEBA99C2D32}" type="slidenum">
              <a:rPr lang="en-GB"/>
              <a:pPr>
                <a:defRPr/>
              </a:pPr>
              <a:t>‹#›</a:t>
            </a:fld>
            <a:endParaRPr lang="en-GB"/>
          </a:p>
        </p:txBody>
      </p:sp>
      <p:pic>
        <p:nvPicPr>
          <p:cNvPr id="2055" name="Picture 12" descr="SoEnoticeboardbannerQUICK-powerpoint-justt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Rectangle 3"/>
          <p:cNvSpPr>
            <a:spLocks noGrp="1" noChangeArrowheads="1"/>
          </p:cNvSpPr>
          <p:nvPr>
            <p:ph type="body" idx="1"/>
          </p:nvPr>
        </p:nvSpPr>
        <p:spPr bwMode="auto">
          <a:xfrm>
            <a:off x="457200" y="1600200"/>
            <a:ext cx="822960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14692" name="Rectangle 4"/>
          <p:cNvSpPr>
            <a:spLocks noGrp="1" noChangeArrowheads="1"/>
          </p:cNvSpPr>
          <p:nvPr>
            <p:ph type="dt" sz="half" idx="2"/>
          </p:nvPr>
        </p:nvSpPr>
        <p:spPr bwMode="auto">
          <a:xfrm>
            <a:off x="1042988" y="6245225"/>
            <a:ext cx="15478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GB"/>
          </a:p>
        </p:txBody>
      </p:sp>
      <p:sp>
        <p:nvSpPr>
          <p:cNvPr id="1146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GB"/>
          </a:p>
        </p:txBody>
      </p:sp>
      <p:sp>
        <p:nvSpPr>
          <p:cNvPr id="114694" name="Rectangle 6"/>
          <p:cNvSpPr>
            <a:spLocks noGrp="1" noChangeArrowheads="1"/>
          </p:cNvSpPr>
          <p:nvPr>
            <p:ph type="sldNum" sz="quarter" idx="4"/>
          </p:nvPr>
        </p:nvSpPr>
        <p:spPr bwMode="auto">
          <a:xfrm>
            <a:off x="6553200" y="6245225"/>
            <a:ext cx="14747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F384E26F-82A3-4EA4-A42A-74B5B25353CA}" type="slidenum">
              <a:rPr lang="en-GB"/>
              <a:pPr>
                <a:defRPr/>
              </a:pPr>
              <a:t>‹#›</a:t>
            </a:fld>
            <a:endParaRPr lang="en-GB"/>
          </a:p>
        </p:txBody>
      </p:sp>
      <p:pic>
        <p:nvPicPr>
          <p:cNvPr id="3079" name="Picture 8" descr="SoEnoticeboardbannerQUICK-powerpoint-justbotto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651500"/>
            <a:ext cx="9144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CB31857-6A07-4564-83BB-2D956F55DCEE}" type="datetimeFigureOut">
              <a:rPr lang="en-GB" smtClean="0"/>
              <a:pPr>
                <a:defRPr/>
              </a:pPr>
              <a:t>16/09/2014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22792E3-A2AB-48BC-B252-86E6649438B8}" type="slidenum">
              <a:rPr lang="en-GB" smtClean="0"/>
              <a:pPr>
                <a:defRPr/>
              </a:pPr>
              <a:t>‹#›</a:t>
            </a:fld>
            <a:endParaRPr lang="en-GB"/>
          </a:p>
        </p:txBody>
      </p:sp>
    </p:spTree>
    <p:extLst>
      <p:ext uri="{BB962C8B-B14F-4D97-AF65-F5344CB8AC3E}">
        <p14:creationId xmlns:p14="http://schemas.microsoft.com/office/powerpoint/2010/main" val="70482093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69552" y="1268760"/>
            <a:ext cx="7992616" cy="2672581"/>
          </a:xfrm>
        </p:spPr>
        <p:txBody>
          <a:bodyPr/>
          <a:lstStyle/>
          <a:p>
            <a:r>
              <a:rPr lang="en-GB" sz="3200" b="1" dirty="0" smtClean="0">
                <a:latin typeface="Calibri" pitchFamily="34" charset="0"/>
                <a:cs typeface="Times New Roman" pitchFamily="18" charset="0"/>
              </a:rPr>
              <a:t>Relationships and responses: Policing anti-social behaviour in rural Scotland</a:t>
            </a:r>
            <a:r>
              <a:rPr lang="en-GB" sz="2400" dirty="0"/>
              <a:t/>
            </a:r>
            <a:br>
              <a:rPr lang="en-GB" sz="2400" dirty="0"/>
            </a:br>
            <a:endParaRPr lang="en-GB" dirty="0" smtClean="0"/>
          </a:p>
        </p:txBody>
      </p:sp>
      <p:sp>
        <p:nvSpPr>
          <p:cNvPr id="3" name="Subtitle 2"/>
          <p:cNvSpPr>
            <a:spLocks noGrp="1"/>
          </p:cNvSpPr>
          <p:nvPr>
            <p:ph type="subTitle" idx="1"/>
          </p:nvPr>
        </p:nvSpPr>
        <p:spPr>
          <a:xfrm>
            <a:off x="1027782" y="3356992"/>
            <a:ext cx="6912099" cy="3235002"/>
          </a:xfrm>
        </p:spPr>
        <p:txBody>
          <a:bodyPr>
            <a:normAutofit/>
          </a:bodyPr>
          <a:lstStyle/>
          <a:p>
            <a:pPr>
              <a:defRPr/>
            </a:pPr>
            <a:r>
              <a:rPr lang="en-GB" sz="2800" dirty="0" smtClean="0">
                <a:latin typeface="Calibri" pitchFamily="34" charset="0"/>
                <a:cs typeface="Calibri" pitchFamily="34" charset="0"/>
              </a:rPr>
              <a:t>Andrew Wooff</a:t>
            </a:r>
          </a:p>
          <a:p>
            <a:pPr>
              <a:defRPr/>
            </a:pPr>
            <a:r>
              <a:rPr lang="en-GB" sz="2400" i="1" dirty="0" smtClean="0">
                <a:latin typeface="Calibri" pitchFamily="34" charset="0"/>
                <a:cs typeface="Calibri" pitchFamily="34" charset="0"/>
              </a:rPr>
              <a:t>PhD Candidate </a:t>
            </a:r>
          </a:p>
          <a:p>
            <a:pPr>
              <a:defRPr/>
            </a:pPr>
            <a:r>
              <a:rPr lang="en-GB" sz="2400" dirty="0" smtClean="0">
                <a:latin typeface="Calibri" pitchFamily="34" charset="0"/>
                <a:cs typeface="Calibri" pitchFamily="34" charset="0"/>
              </a:rPr>
              <a:t>University of Dundee</a:t>
            </a:r>
          </a:p>
          <a:p>
            <a:pPr>
              <a:defRPr/>
            </a:pPr>
            <a:endParaRPr lang="en-GB" sz="2400" dirty="0" smtClean="0">
              <a:latin typeface="Calibri" pitchFamily="34" charset="0"/>
              <a:cs typeface="Calibri" pitchFamily="34" charset="0"/>
            </a:endParaRPr>
          </a:p>
          <a:p>
            <a:pPr>
              <a:defRPr/>
            </a:pPr>
            <a:r>
              <a:rPr lang="en-GB" sz="2400" dirty="0" smtClean="0">
                <a:latin typeface="Calibri" pitchFamily="34" charset="0"/>
                <a:cs typeface="Calibri" pitchFamily="34" charset="0"/>
              </a:rPr>
              <a:t>a.j.wooff@dundee.ac.uk</a:t>
            </a:r>
          </a:p>
          <a:p>
            <a:pPr>
              <a:defRPr/>
            </a:pPr>
            <a:r>
              <a:rPr lang="en-GB" sz="2400" dirty="0" smtClean="0">
                <a:latin typeface="Calibri" pitchFamily="34" charset="0"/>
                <a:cs typeface="Calibri" pitchFamily="34" charset="0"/>
              </a:rPr>
              <a:t>@</a:t>
            </a:r>
            <a:r>
              <a:rPr lang="en-GB" sz="2400" dirty="0" err="1" smtClean="0">
                <a:latin typeface="Calibri" pitchFamily="34" charset="0"/>
                <a:cs typeface="Calibri" pitchFamily="34" charset="0"/>
              </a:rPr>
              <a:t>ajwooff</a:t>
            </a:r>
            <a:endParaRPr lang="en-GB" sz="2400" dirty="0" smtClean="0">
              <a:latin typeface="Calibri" pitchFamily="34" charset="0"/>
              <a:cs typeface="Calibri" pitchFamily="34" charset="0"/>
            </a:endParaRPr>
          </a:p>
          <a:p>
            <a:pPr>
              <a:defRPr/>
            </a:pPr>
            <a:endParaRPr lang="en-GB" sz="2800" dirty="0"/>
          </a:p>
        </p:txBody>
      </p:sp>
      <p:pic>
        <p:nvPicPr>
          <p:cNvPr id="512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9881" y="4354487"/>
            <a:ext cx="104457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71518" y="5506657"/>
            <a:ext cx="1912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41" y="1124744"/>
            <a:ext cx="8382000" cy="554037"/>
          </a:xfrm>
        </p:spPr>
        <p:txBody>
          <a:bodyPr/>
          <a:lstStyle/>
          <a:p>
            <a:r>
              <a:rPr lang="en-GB" sz="3600" dirty="0" smtClean="0"/>
              <a:t>Police-community </a:t>
            </a:r>
            <a:r>
              <a:rPr lang="en-GB" sz="3600" dirty="0"/>
              <a:t>r</a:t>
            </a:r>
            <a:r>
              <a:rPr lang="en-GB" sz="3600" dirty="0" smtClean="0"/>
              <a:t>elationships</a:t>
            </a:r>
            <a:endParaRPr lang="en-GB" sz="3600" dirty="0"/>
          </a:p>
        </p:txBody>
      </p:sp>
      <p:sp>
        <p:nvSpPr>
          <p:cNvPr id="3" name="Content Placeholder 2"/>
          <p:cNvSpPr>
            <a:spLocks noGrp="1"/>
          </p:cNvSpPr>
          <p:nvPr>
            <p:ph idx="1"/>
          </p:nvPr>
        </p:nvSpPr>
        <p:spPr>
          <a:xfrm>
            <a:off x="251520" y="1678780"/>
            <a:ext cx="8640960" cy="4918571"/>
          </a:xfrm>
        </p:spPr>
        <p:txBody>
          <a:bodyPr/>
          <a:lstStyle/>
          <a:p>
            <a:pPr marL="0" indent="0">
              <a:buNone/>
            </a:pPr>
            <a:r>
              <a:rPr lang="en-GB" sz="2000" i="1" dirty="0" smtClean="0"/>
              <a:t>I have what I call ‘the monthly tea spots’, these are people in the community who have the gossip and know </a:t>
            </a:r>
            <a:r>
              <a:rPr lang="en-GB" sz="2000" i="1" dirty="0" err="1" smtClean="0"/>
              <a:t>whats</a:t>
            </a:r>
            <a:r>
              <a:rPr lang="en-GB" sz="2000" i="1" dirty="0" smtClean="0"/>
              <a:t> going on – info that’s very useful to me.  So I pop by Miss </a:t>
            </a:r>
            <a:r>
              <a:rPr lang="en-GB" sz="2000" i="1" dirty="0" err="1" smtClean="0"/>
              <a:t>Harver’s</a:t>
            </a:r>
            <a:r>
              <a:rPr lang="en-GB" sz="2000" i="1" dirty="0" smtClean="0"/>
              <a:t>, sit down, have a cuppa…that way she thinks </a:t>
            </a:r>
            <a:r>
              <a:rPr lang="en-GB" sz="2000" i="1" dirty="0" smtClean="0">
                <a:solidFill>
                  <a:srgbClr val="FF0000"/>
                </a:solidFill>
              </a:rPr>
              <a:t>she’s getting good service and I get to hear about all that’s been going on</a:t>
            </a:r>
            <a:r>
              <a:rPr lang="en-GB" sz="2000" i="1" dirty="0" smtClean="0"/>
              <a:t>…. </a:t>
            </a:r>
            <a:r>
              <a:rPr lang="en-GB" sz="2000" dirty="0" smtClean="0"/>
              <a:t>(</a:t>
            </a:r>
            <a:r>
              <a:rPr lang="en-GB" sz="2000" dirty="0" err="1" smtClean="0"/>
              <a:t>Fieldnotes</a:t>
            </a:r>
            <a:r>
              <a:rPr lang="en-GB" sz="2000" dirty="0" smtClean="0"/>
              <a:t>, </a:t>
            </a:r>
            <a:r>
              <a:rPr lang="en-GB" sz="2000" dirty="0" err="1" smtClean="0"/>
              <a:t>Abanoch</a:t>
            </a:r>
            <a:r>
              <a:rPr lang="en-GB" sz="2000" dirty="0" smtClean="0"/>
              <a:t>, 15/11/11)</a:t>
            </a:r>
          </a:p>
          <a:p>
            <a:pPr marL="0" indent="0">
              <a:buNone/>
            </a:pPr>
            <a:endParaRPr lang="en-GB" sz="2000" i="1" dirty="0" smtClean="0"/>
          </a:p>
          <a:p>
            <a:pPr marL="0" indent="0">
              <a:buNone/>
            </a:pPr>
            <a:r>
              <a:rPr lang="en-GB" sz="2000" i="1" dirty="0" smtClean="0"/>
              <a:t>I </a:t>
            </a:r>
            <a:r>
              <a:rPr lang="en-GB" sz="2000" i="1" dirty="0"/>
              <a:t>am out with [the Officer] and he tells me he has just done a charity walk in aid of his wife’s memory…she died last year…in </a:t>
            </a:r>
            <a:r>
              <a:rPr lang="en-GB" sz="2000" i="1" dirty="0">
                <a:solidFill>
                  <a:srgbClr val="FF0000"/>
                </a:solidFill>
              </a:rPr>
              <a:t>the hour I am walking with him around </a:t>
            </a:r>
            <a:r>
              <a:rPr lang="en-GB" sz="2000" i="1" dirty="0" err="1">
                <a:solidFill>
                  <a:srgbClr val="FF0000"/>
                </a:solidFill>
              </a:rPr>
              <a:t>Crian</a:t>
            </a:r>
            <a:r>
              <a:rPr lang="en-GB" sz="2000" i="1" dirty="0">
                <a:solidFill>
                  <a:srgbClr val="FF0000"/>
                </a:solidFill>
              </a:rPr>
              <a:t> 3 different people come up and give him the sponsor money they owe for him completing the walk</a:t>
            </a:r>
            <a:r>
              <a:rPr lang="en-GB" sz="2000" i="1" dirty="0"/>
              <a:t>… </a:t>
            </a:r>
            <a:r>
              <a:rPr lang="en-GB" sz="2000" dirty="0" smtClean="0"/>
              <a:t>(</a:t>
            </a:r>
            <a:r>
              <a:rPr lang="en-GB" sz="2000" dirty="0" err="1" smtClean="0"/>
              <a:t>Fieldnotes</a:t>
            </a:r>
            <a:r>
              <a:rPr lang="en-GB" sz="2000" dirty="0" smtClean="0"/>
              <a:t>, </a:t>
            </a:r>
            <a:r>
              <a:rPr lang="en-GB" sz="2000" dirty="0" err="1"/>
              <a:t>Crian</a:t>
            </a:r>
            <a:r>
              <a:rPr lang="en-GB" sz="2000" dirty="0"/>
              <a:t>, 24/04/12)</a:t>
            </a:r>
          </a:p>
          <a:p>
            <a:pPr marL="0" indent="0">
              <a:buNone/>
            </a:pPr>
            <a:endParaRPr lang="en-GB" sz="2000" i="1" dirty="0"/>
          </a:p>
          <a:p>
            <a:pPr marL="0" indent="0">
              <a:buNone/>
            </a:pPr>
            <a:r>
              <a:rPr lang="en-GB" sz="2000" i="1" dirty="0" smtClean="0"/>
              <a:t>I </a:t>
            </a:r>
            <a:r>
              <a:rPr lang="en-GB" sz="2000" i="1" dirty="0"/>
              <a:t>would like to be in Crian more often...thing is, I work Monday, Tuesday and Wednesday day </a:t>
            </a:r>
            <a:r>
              <a:rPr lang="en-GB" sz="2000" i="1" dirty="0" smtClean="0"/>
              <a:t>shift... I </a:t>
            </a:r>
            <a:r>
              <a:rPr lang="en-GB" sz="2000" i="1" dirty="0" smtClean="0">
                <a:solidFill>
                  <a:srgbClr val="FF0000"/>
                </a:solidFill>
              </a:rPr>
              <a:t>can’t go to youth clubs because they are on evenings and weekends when I don’t work</a:t>
            </a:r>
            <a:r>
              <a:rPr lang="en-GB" sz="2000" i="1" dirty="0" smtClean="0"/>
              <a:t>… </a:t>
            </a:r>
            <a:r>
              <a:rPr lang="en-GB" sz="2000" dirty="0" smtClean="0"/>
              <a:t>(Community officer, </a:t>
            </a:r>
            <a:r>
              <a:rPr lang="en-GB" sz="2000" dirty="0" err="1" smtClean="0"/>
              <a:t>Crian</a:t>
            </a:r>
            <a:r>
              <a:rPr lang="en-GB" sz="2000" dirty="0"/>
              <a:t>, 27/02/12) </a:t>
            </a:r>
            <a:endParaRPr lang="en-GB" sz="2000" dirty="0" smtClean="0"/>
          </a:p>
          <a:p>
            <a:pPr marL="0" indent="0">
              <a:buNone/>
            </a:pPr>
            <a:endParaRPr lang="en-GB" sz="2000" dirty="0" smtClean="0"/>
          </a:p>
        </p:txBody>
      </p:sp>
    </p:spTree>
    <p:extLst>
      <p:ext uri="{BB962C8B-B14F-4D97-AF65-F5344CB8AC3E}">
        <p14:creationId xmlns:p14="http://schemas.microsoft.com/office/powerpoint/2010/main" val="4265249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75" y="1196752"/>
            <a:ext cx="8229600" cy="633413"/>
          </a:xfrm>
        </p:spPr>
        <p:txBody>
          <a:bodyPr/>
          <a:lstStyle/>
          <a:p>
            <a:r>
              <a:rPr lang="en-GB" sz="3600" b="1" dirty="0" smtClean="0"/>
              <a:t>Characterising the rural officer</a:t>
            </a:r>
            <a:endParaRPr lang="en-GB" sz="3600" b="1" dirty="0"/>
          </a:p>
        </p:txBody>
      </p:sp>
      <p:sp>
        <p:nvSpPr>
          <p:cNvPr id="3" name="Content Placeholder 2"/>
          <p:cNvSpPr>
            <a:spLocks noGrp="1"/>
          </p:cNvSpPr>
          <p:nvPr>
            <p:ph idx="1"/>
          </p:nvPr>
        </p:nvSpPr>
        <p:spPr>
          <a:xfrm>
            <a:off x="663575" y="1988840"/>
            <a:ext cx="8229600" cy="3849687"/>
          </a:xfrm>
        </p:spPr>
        <p:txBody>
          <a:bodyPr/>
          <a:lstStyle/>
          <a:p>
            <a:r>
              <a:rPr lang="en-GB" sz="2400" dirty="0" smtClean="0"/>
              <a:t>Importance of managing resources, community expectations and problem solving</a:t>
            </a:r>
          </a:p>
          <a:p>
            <a:r>
              <a:rPr lang="en-GB" sz="2400" dirty="0" smtClean="0"/>
              <a:t>Situated community knowledge: </a:t>
            </a:r>
          </a:p>
          <a:p>
            <a:pPr marL="0" indent="0">
              <a:buNone/>
            </a:pPr>
            <a:r>
              <a:rPr lang="en-GB" sz="2000" i="1" dirty="0"/>
              <a:t>I am out with [the Officer] and he tells me he has just done a charity walk in aid of his wife’s memory…she died last year…in the hour I am walking with him around Crian </a:t>
            </a:r>
            <a:r>
              <a:rPr lang="en-GB" sz="2000" i="1" dirty="0">
                <a:solidFill>
                  <a:srgbClr val="FF0000"/>
                </a:solidFill>
              </a:rPr>
              <a:t>3 different people come up and give him the sponsor money they owe for him completing the walk</a:t>
            </a:r>
            <a:r>
              <a:rPr lang="en-GB" sz="2000" i="1" dirty="0"/>
              <a:t>… </a:t>
            </a:r>
            <a:r>
              <a:rPr lang="en-GB" sz="2000" dirty="0" smtClean="0"/>
              <a:t>(</a:t>
            </a:r>
            <a:r>
              <a:rPr lang="en-GB" sz="2000" dirty="0" err="1" smtClean="0"/>
              <a:t>Fieldnotes</a:t>
            </a:r>
            <a:r>
              <a:rPr lang="en-GB" sz="2000" dirty="0" smtClean="0"/>
              <a:t>, </a:t>
            </a:r>
            <a:r>
              <a:rPr lang="en-GB" sz="2000" dirty="0"/>
              <a:t>Crian, 24/04/12</a:t>
            </a:r>
            <a:r>
              <a:rPr lang="en-GB" sz="2000" dirty="0" smtClean="0"/>
              <a:t>)</a:t>
            </a:r>
            <a:endParaRPr lang="en-GB" sz="2000" dirty="0"/>
          </a:p>
          <a:p>
            <a:r>
              <a:rPr lang="en-GB" sz="2400" kern="1200" dirty="0" smtClean="0"/>
              <a:t>Response </a:t>
            </a:r>
            <a:r>
              <a:rPr lang="en-GB" sz="2400" kern="1200" dirty="0"/>
              <a:t>of the police to ASB in Abanoch and Crian is </a:t>
            </a:r>
            <a:r>
              <a:rPr lang="en-GB" sz="2400" kern="1200" dirty="0" smtClean="0"/>
              <a:t> </a:t>
            </a:r>
            <a:r>
              <a:rPr lang="en-GB" sz="2400" kern="1200" dirty="0"/>
              <a:t>structured by the intimate knowledge, understanding and embedded nature that these officers have of their respective communities</a:t>
            </a:r>
            <a:endParaRPr lang="en-GB" sz="2400" dirty="0"/>
          </a:p>
        </p:txBody>
      </p:sp>
    </p:spTree>
    <p:extLst>
      <p:ext uri="{BB962C8B-B14F-4D97-AF65-F5344CB8AC3E}">
        <p14:creationId xmlns:p14="http://schemas.microsoft.com/office/powerpoint/2010/main" val="18618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17502"/>
            <a:ext cx="8641085" cy="645765"/>
          </a:xfrm>
        </p:spPr>
        <p:txBody>
          <a:bodyPr/>
          <a:lstStyle/>
          <a:p>
            <a:r>
              <a:rPr lang="en-GB" sz="3600" dirty="0" smtClean="0"/>
              <a:t>When rural context is not considered</a:t>
            </a:r>
            <a:r>
              <a:rPr lang="en-GB" sz="4000" dirty="0" smtClean="0"/>
              <a:t>…</a:t>
            </a:r>
            <a:endParaRPr lang="en-GB"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7234" y="4579046"/>
            <a:ext cx="3160010" cy="2101609"/>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95" y="1585436"/>
            <a:ext cx="2645488" cy="274855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1580881"/>
            <a:ext cx="3895305" cy="5099774"/>
          </a:xfrm>
          <a:prstGeom prst="rect">
            <a:avLst/>
          </a:prstGeom>
        </p:spPr>
      </p:pic>
    </p:spTree>
    <p:extLst>
      <p:ext uri="{BB962C8B-B14F-4D97-AF65-F5344CB8AC3E}">
        <p14:creationId xmlns:p14="http://schemas.microsoft.com/office/powerpoint/2010/main" val="3337715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75" y="1268760"/>
            <a:ext cx="8229600" cy="633413"/>
          </a:xfrm>
        </p:spPr>
        <p:txBody>
          <a:bodyPr/>
          <a:lstStyle/>
          <a:p>
            <a:r>
              <a:rPr lang="en-GB" sz="3600" dirty="0" smtClean="0"/>
              <a:t>Conclusion: Towards rural policing </a:t>
            </a:r>
            <a:endParaRPr lang="en-GB" sz="3600" dirty="0"/>
          </a:p>
        </p:txBody>
      </p:sp>
      <p:sp>
        <p:nvSpPr>
          <p:cNvPr id="3" name="Content Placeholder 2"/>
          <p:cNvSpPr>
            <a:spLocks noGrp="1"/>
          </p:cNvSpPr>
          <p:nvPr>
            <p:ph idx="1"/>
          </p:nvPr>
        </p:nvSpPr>
        <p:spPr>
          <a:xfrm>
            <a:off x="663575" y="2204864"/>
            <a:ext cx="8229600" cy="3849687"/>
          </a:xfrm>
        </p:spPr>
        <p:txBody>
          <a:bodyPr/>
          <a:lstStyle/>
          <a:p>
            <a:r>
              <a:rPr lang="en-GB" sz="2400" dirty="0" smtClean="0"/>
              <a:t>The rural is a nuanced landscape in which different locales require different </a:t>
            </a:r>
            <a:r>
              <a:rPr lang="en-GB" sz="2400" dirty="0"/>
              <a:t>policing </a:t>
            </a:r>
            <a:r>
              <a:rPr lang="en-GB" sz="2400" dirty="0" smtClean="0"/>
              <a:t>responses</a:t>
            </a:r>
          </a:p>
          <a:p>
            <a:r>
              <a:rPr lang="en-GB" sz="2400" dirty="0" smtClean="0"/>
              <a:t>Herbert’s </a:t>
            </a:r>
            <a:r>
              <a:rPr lang="en-GB" sz="2400" dirty="0"/>
              <a:t>(1997) </a:t>
            </a:r>
            <a:r>
              <a:rPr lang="en-GB" sz="2400" dirty="0" smtClean="0"/>
              <a:t>objective orders (law and bureaucratic ordering) helpful </a:t>
            </a:r>
            <a:r>
              <a:rPr lang="en-GB" sz="2400" dirty="0"/>
              <a:t>for </a:t>
            </a:r>
            <a:r>
              <a:rPr lang="en-GB" sz="2400" dirty="0" smtClean="0"/>
              <a:t>exploring police response to ASB in rural areas, but subjective orders (machismo, competency, morality and safety) less applicable</a:t>
            </a:r>
          </a:p>
          <a:p>
            <a:r>
              <a:rPr lang="en-GB" sz="2400" dirty="0" smtClean="0"/>
              <a:t>‘Biased policing exists everywhere, but a growing body of empirical evidence reveals that it may be more prevalent in rural areas’ (</a:t>
            </a:r>
            <a:r>
              <a:rPr lang="en-GB" sz="2400" dirty="0" err="1" smtClean="0"/>
              <a:t>Donnermeyer</a:t>
            </a:r>
            <a:r>
              <a:rPr lang="en-GB" sz="2400" dirty="0" smtClean="0"/>
              <a:t> and </a:t>
            </a:r>
            <a:r>
              <a:rPr lang="en-GB" sz="2400" dirty="0" err="1" smtClean="0"/>
              <a:t>DeKeseredy</a:t>
            </a:r>
            <a:r>
              <a:rPr lang="en-GB" sz="2400" dirty="0" smtClean="0"/>
              <a:t>, 2014: 9)</a:t>
            </a:r>
          </a:p>
          <a:p>
            <a:r>
              <a:rPr lang="en-GB" sz="2400" dirty="0" smtClean="0"/>
              <a:t>Policing the rural or rural policing? </a:t>
            </a:r>
          </a:p>
          <a:p>
            <a:pPr marL="0" indent="0">
              <a:buNone/>
            </a:pPr>
            <a:endParaRPr lang="en-GB" dirty="0" smtClean="0"/>
          </a:p>
        </p:txBody>
      </p:sp>
    </p:spTree>
    <p:extLst>
      <p:ext uri="{BB962C8B-B14F-4D97-AF65-F5344CB8AC3E}">
        <p14:creationId xmlns:p14="http://schemas.microsoft.com/office/powerpoint/2010/main" val="4141734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2776"/>
            <a:ext cx="8382000" cy="554037"/>
          </a:xfrm>
        </p:spPr>
        <p:txBody>
          <a:bodyPr/>
          <a:lstStyle/>
          <a:p>
            <a:r>
              <a:rPr lang="en-GB" sz="3600" dirty="0" smtClean="0">
                <a:latin typeface="Calibri" pitchFamily="34" charset="0"/>
                <a:cs typeface="Calibri" pitchFamily="34" charset="0"/>
              </a:rPr>
              <a:t>Different impacts in different communities</a:t>
            </a:r>
            <a:endParaRPr lang="en-GB" sz="4000" dirty="0">
              <a:latin typeface="Calibri" pitchFamily="34" charset="0"/>
              <a:cs typeface="Calibri" pitchFamily="34" charset="0"/>
            </a:endParaRPr>
          </a:p>
        </p:txBody>
      </p:sp>
      <p:sp>
        <p:nvSpPr>
          <p:cNvPr id="3" name="Content Placeholder 2"/>
          <p:cNvSpPr>
            <a:spLocks noGrp="1"/>
          </p:cNvSpPr>
          <p:nvPr>
            <p:ph idx="1"/>
          </p:nvPr>
        </p:nvSpPr>
        <p:spPr>
          <a:xfrm>
            <a:off x="590551" y="2008188"/>
            <a:ext cx="8373938" cy="3509044"/>
          </a:xfrm>
        </p:spPr>
        <p:txBody>
          <a:bodyPr/>
          <a:lstStyle/>
          <a:p>
            <a:pPr marL="0" indent="0">
              <a:buNone/>
            </a:pPr>
            <a:r>
              <a:rPr lang="en-GB" sz="2000" b="1" dirty="0" smtClean="0"/>
              <a:t>Remote Rural Community</a:t>
            </a:r>
            <a:r>
              <a:rPr lang="en-GB" i="1" dirty="0" smtClean="0"/>
              <a:t>: ‘</a:t>
            </a:r>
            <a:r>
              <a:rPr lang="en-GB" sz="2000" i="1" dirty="0" smtClean="0"/>
              <a:t>Yes</a:t>
            </a:r>
            <a:r>
              <a:rPr lang="en-GB" sz="2000" i="1" dirty="0"/>
              <a:t>, because </a:t>
            </a:r>
            <a:r>
              <a:rPr lang="en-GB" sz="2000" i="1" dirty="0">
                <a:solidFill>
                  <a:srgbClr val="FF0000"/>
                </a:solidFill>
              </a:rPr>
              <a:t>you know people here, you can sort stuff out at a one-to-one level</a:t>
            </a:r>
            <a:r>
              <a:rPr lang="en-GB" sz="2000" i="1" dirty="0"/>
              <a:t>. </a:t>
            </a:r>
            <a:r>
              <a:rPr lang="en-GB" sz="2000" i="1" dirty="0" smtClean="0"/>
              <a:t>I </a:t>
            </a:r>
            <a:r>
              <a:rPr lang="en-GB" sz="2000" i="1" dirty="0"/>
              <a:t>am always like ‘well if you don’t </a:t>
            </a:r>
            <a:r>
              <a:rPr lang="en-GB" sz="2000" i="1" dirty="0" smtClean="0"/>
              <a:t>stop dropping litter, I </a:t>
            </a:r>
            <a:r>
              <a:rPr lang="en-GB" sz="2000" i="1" dirty="0"/>
              <a:t>am going to go home an tell your mum! You don’t feel scared at all because most people know who the young ones are and aren’t afraid to shout at them... [laughter</a:t>
            </a:r>
            <a:r>
              <a:rPr lang="en-GB" sz="2000" i="1" dirty="0" smtClean="0"/>
              <a:t>]’</a:t>
            </a:r>
            <a:r>
              <a:rPr lang="en-GB" sz="2000" dirty="0"/>
              <a:t> </a:t>
            </a:r>
            <a:r>
              <a:rPr lang="en-GB" sz="2000" dirty="0" smtClean="0"/>
              <a:t>Kate </a:t>
            </a:r>
            <a:r>
              <a:rPr lang="en-GB" sz="2000" dirty="0"/>
              <a:t>(30s, </a:t>
            </a:r>
            <a:r>
              <a:rPr lang="en-GB" sz="2000" dirty="0" err="1"/>
              <a:t>Abanoch</a:t>
            </a:r>
            <a:r>
              <a:rPr lang="en-GB" sz="2000" dirty="0" smtClean="0"/>
              <a:t>)</a:t>
            </a:r>
          </a:p>
          <a:p>
            <a:pPr marL="0" indent="0">
              <a:buNone/>
            </a:pPr>
            <a:endParaRPr lang="en-GB" sz="2000" dirty="0" smtClean="0"/>
          </a:p>
          <a:p>
            <a:pPr marL="0" indent="0">
              <a:buNone/>
            </a:pPr>
            <a:r>
              <a:rPr lang="en-GB" sz="2000" b="1" dirty="0" smtClean="0"/>
              <a:t>Accessibly Rural Community</a:t>
            </a:r>
            <a:r>
              <a:rPr lang="en-GB" sz="2000" dirty="0" smtClean="0"/>
              <a:t>: </a:t>
            </a:r>
            <a:r>
              <a:rPr lang="en-GB" sz="2000" i="1" dirty="0" smtClean="0"/>
              <a:t>‘It </a:t>
            </a:r>
            <a:r>
              <a:rPr lang="en-GB" sz="2000" i="1" dirty="0"/>
              <a:t>is the same families </a:t>
            </a:r>
            <a:r>
              <a:rPr lang="en-GB" sz="2000" i="1" dirty="0" smtClean="0"/>
              <a:t>though, </a:t>
            </a:r>
            <a:r>
              <a:rPr lang="en-GB" sz="2000" i="1" dirty="0"/>
              <a:t>you know like we will go through a wave of </a:t>
            </a:r>
            <a:r>
              <a:rPr lang="en-GB" sz="2000" i="1" dirty="0" smtClean="0"/>
              <a:t>ASB –fighting, dog dirt and </a:t>
            </a:r>
            <a:r>
              <a:rPr lang="en-GB" sz="2000" i="1" dirty="0" err="1" smtClean="0"/>
              <a:t>grafitti</a:t>
            </a:r>
            <a:r>
              <a:rPr lang="en-GB" sz="2000" i="1" dirty="0" smtClean="0"/>
              <a:t>,- </a:t>
            </a:r>
            <a:r>
              <a:rPr lang="en-GB" sz="2000" i="1" dirty="0"/>
              <a:t>and it is a whole family and we all know who they are and we all know what they have done or what they are </a:t>
            </a:r>
            <a:r>
              <a:rPr lang="en-GB" sz="2000" i="1" dirty="0" smtClean="0"/>
              <a:t>doing….</a:t>
            </a:r>
            <a:r>
              <a:rPr lang="en-GB" sz="2000" i="1" dirty="0" smtClean="0">
                <a:solidFill>
                  <a:srgbClr val="FF0000"/>
                </a:solidFill>
              </a:rPr>
              <a:t>And </a:t>
            </a:r>
            <a:r>
              <a:rPr lang="en-GB" sz="2000" i="1" dirty="0">
                <a:solidFill>
                  <a:srgbClr val="FF0000"/>
                </a:solidFill>
              </a:rPr>
              <a:t>it just seems to go on and nothing seems to get done about it either because people are scared to do anything about it because it is a notorious family </a:t>
            </a:r>
            <a:r>
              <a:rPr lang="en-GB" sz="2000" i="1" dirty="0"/>
              <a:t>so they turn a blind eye because of the consequences</a:t>
            </a:r>
            <a:r>
              <a:rPr lang="en-GB" sz="2000" i="1" dirty="0" smtClean="0"/>
              <a:t>.’ </a:t>
            </a:r>
            <a:r>
              <a:rPr lang="en-GB" sz="2000" dirty="0" smtClean="0"/>
              <a:t>Bettie (70s, </a:t>
            </a:r>
            <a:r>
              <a:rPr lang="en-GB" sz="2000" dirty="0" err="1" smtClean="0"/>
              <a:t>Crian</a:t>
            </a:r>
            <a:r>
              <a:rPr lang="en-GB" sz="2000" dirty="0" smtClean="0"/>
              <a:t>)</a:t>
            </a:r>
            <a:endParaRPr lang="en-GB" sz="2000" dirty="0"/>
          </a:p>
          <a:p>
            <a:pPr marL="0" indent="0">
              <a:buNone/>
            </a:pPr>
            <a:endParaRPr lang="en-GB" sz="1800" dirty="0"/>
          </a:p>
          <a:p>
            <a:pPr marL="457200" lvl="1" indent="0">
              <a:buNone/>
            </a:pPr>
            <a:endParaRPr lang="en-GB" dirty="0">
              <a:latin typeface="Calibri" pitchFamily="34" charset="0"/>
              <a:cs typeface="Calibri" pitchFamily="34" charset="0"/>
            </a:endParaRPr>
          </a:p>
        </p:txBody>
      </p:sp>
    </p:spTree>
    <p:extLst>
      <p:ext uri="{BB962C8B-B14F-4D97-AF65-F5344CB8AC3E}">
        <p14:creationId xmlns:p14="http://schemas.microsoft.com/office/powerpoint/2010/main" val="1819355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4565" y="260648"/>
            <a:ext cx="8229600" cy="1143000"/>
          </a:xfrm>
          <a:solidFill>
            <a:schemeClr val="bg1"/>
          </a:solidFill>
        </p:spPr>
        <p:txBody>
          <a:bodyPr/>
          <a:lstStyle/>
          <a:p>
            <a:r>
              <a:rPr lang="en-GB" sz="3600" dirty="0" smtClean="0">
                <a:latin typeface="Calibri" pitchFamily="34" charset="0"/>
                <a:cs typeface="Calibri" pitchFamily="34" charset="0"/>
              </a:rPr>
              <a:t>ASB impacting on the everyday lives of individuals</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6" name="Text Placeholder 5"/>
          <p:cNvSpPr>
            <a:spLocks noGrp="1"/>
          </p:cNvSpPr>
          <p:nvPr>
            <p:ph type="body" idx="1"/>
          </p:nvPr>
        </p:nvSpPr>
        <p:spPr/>
        <p:txBody>
          <a:bodyPr/>
          <a:lstStyle/>
          <a:p>
            <a:r>
              <a:rPr lang="en-GB" dirty="0" smtClean="0"/>
              <a:t>Remote Rural 	</a:t>
            </a:r>
            <a:endParaRPr lang="en-GB" dirty="0"/>
          </a:p>
        </p:txBody>
      </p:sp>
      <p:sp>
        <p:nvSpPr>
          <p:cNvPr id="3" name="Content Placeholder 2"/>
          <p:cNvSpPr>
            <a:spLocks noGrp="1"/>
          </p:cNvSpPr>
          <p:nvPr>
            <p:ph sz="half" idx="2"/>
          </p:nvPr>
        </p:nvSpPr>
        <p:spPr/>
        <p:txBody>
          <a:bodyPr/>
          <a:lstStyle/>
          <a:p>
            <a:pPr marL="457200" lvl="1" indent="0">
              <a:buNone/>
            </a:pPr>
            <a:endParaRPr lang="en-GB" i="1" dirty="0" smtClean="0">
              <a:latin typeface="Calibri" pitchFamily="34" charset="0"/>
              <a:cs typeface="Calibri" pitchFamily="34" charset="0"/>
            </a:endParaRPr>
          </a:p>
          <a:p>
            <a:pPr lvl="1"/>
            <a:endParaRPr lang="en-GB" i="1" dirty="0" smtClean="0">
              <a:latin typeface="Calibri" pitchFamily="34" charset="0"/>
              <a:cs typeface="Calibri" pitchFamily="34" charset="0"/>
            </a:endParaRPr>
          </a:p>
          <a:p>
            <a:pPr lvl="1"/>
            <a:endParaRPr lang="en-GB" i="1" dirty="0" smtClean="0">
              <a:latin typeface="Calibri" pitchFamily="34" charset="0"/>
              <a:cs typeface="Calibri" pitchFamily="34" charset="0"/>
            </a:endParaRPr>
          </a:p>
        </p:txBody>
      </p:sp>
      <p:sp>
        <p:nvSpPr>
          <p:cNvPr id="7" name="Text Placeholder 6"/>
          <p:cNvSpPr>
            <a:spLocks noGrp="1"/>
          </p:cNvSpPr>
          <p:nvPr>
            <p:ph type="body" sz="quarter" idx="3"/>
          </p:nvPr>
        </p:nvSpPr>
        <p:spPr/>
        <p:txBody>
          <a:bodyPr/>
          <a:lstStyle/>
          <a:p>
            <a:r>
              <a:rPr lang="en-GB" dirty="0" smtClean="0"/>
              <a:t>Accessibly Rural</a:t>
            </a:r>
            <a:endParaRPr lang="en-GB" dirty="0"/>
          </a:p>
        </p:txBody>
      </p:sp>
      <p:sp>
        <p:nvSpPr>
          <p:cNvPr id="8" name="Content Placeholder 7"/>
          <p:cNvSpPr>
            <a:spLocks noGrp="1"/>
          </p:cNvSpPr>
          <p:nvPr>
            <p:ph sz="quarter" idx="4"/>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23528" y="2204864"/>
            <a:ext cx="4248472" cy="4464496"/>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4599365" y="2204864"/>
            <a:ext cx="4544636" cy="4464496"/>
          </a:xfrm>
          <a:prstGeom prst="rect">
            <a:avLst/>
          </a:prstGeom>
        </p:spPr>
      </p:pic>
    </p:spTree>
    <p:extLst>
      <p:ext uri="{BB962C8B-B14F-4D97-AF65-F5344CB8AC3E}">
        <p14:creationId xmlns:p14="http://schemas.microsoft.com/office/powerpoint/2010/main" val="473645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40768"/>
            <a:ext cx="8670032" cy="554037"/>
          </a:xfrm>
        </p:spPr>
        <p:txBody>
          <a:bodyPr/>
          <a:lstStyle/>
          <a:p>
            <a:r>
              <a:rPr lang="en-GB" sz="3600" dirty="0"/>
              <a:t>The role of age in the lived experience of </a:t>
            </a:r>
            <a:r>
              <a:rPr lang="en-GB" sz="3600" dirty="0" smtClean="0"/>
              <a:t>ASB: Youth </a:t>
            </a:r>
            <a:r>
              <a:rPr lang="en-GB" sz="3600" i="1" dirty="0" smtClean="0"/>
              <a:t>as risk </a:t>
            </a:r>
            <a:r>
              <a:rPr lang="en-GB" sz="3600" dirty="0" smtClean="0"/>
              <a:t>or youth </a:t>
            </a:r>
            <a:r>
              <a:rPr lang="en-GB" sz="3600" i="1" dirty="0" smtClean="0"/>
              <a:t>at risk?</a:t>
            </a:r>
            <a:endParaRPr lang="en-GB" sz="3600" b="1" dirty="0">
              <a:latin typeface="Calibri" pitchFamily="34" charset="0"/>
              <a:cs typeface="Calibri" pitchFamily="34" charset="0"/>
            </a:endParaRPr>
          </a:p>
        </p:txBody>
      </p:sp>
      <p:sp>
        <p:nvSpPr>
          <p:cNvPr id="3" name="Content Placeholder 2"/>
          <p:cNvSpPr>
            <a:spLocks noGrp="1"/>
          </p:cNvSpPr>
          <p:nvPr>
            <p:ph idx="1"/>
          </p:nvPr>
        </p:nvSpPr>
        <p:spPr>
          <a:xfrm>
            <a:off x="251520" y="1844824"/>
            <a:ext cx="8734103" cy="4752528"/>
          </a:xfrm>
        </p:spPr>
        <p:txBody>
          <a:bodyPr/>
          <a:lstStyle/>
          <a:p>
            <a:pPr marL="457200" lvl="1" indent="0">
              <a:buNone/>
            </a:pPr>
            <a:endParaRPr lang="en-GB" sz="3200" b="1" dirty="0" smtClean="0">
              <a:latin typeface="Calibri" pitchFamily="34" charset="0"/>
              <a:cs typeface="Calibri" pitchFamily="34" charset="0"/>
            </a:endParaRPr>
          </a:p>
          <a:p>
            <a:pPr marL="457200" lvl="1" indent="-457200">
              <a:buNone/>
            </a:pPr>
            <a:r>
              <a:rPr lang="en-GB" sz="3200" b="1" dirty="0" smtClean="0">
                <a:latin typeface="Calibri" pitchFamily="34" charset="0"/>
                <a:cs typeface="Calibri" pitchFamily="34" charset="0"/>
              </a:rPr>
              <a:t>Youth </a:t>
            </a:r>
            <a:r>
              <a:rPr lang="en-GB" sz="3200" b="1" i="1" dirty="0" smtClean="0">
                <a:latin typeface="Calibri" pitchFamily="34" charset="0"/>
                <a:cs typeface="Calibri" pitchFamily="34" charset="0"/>
              </a:rPr>
              <a:t>as risk</a:t>
            </a:r>
            <a:r>
              <a:rPr lang="en-GB" i="1" dirty="0" smtClean="0">
                <a:latin typeface="Calibri" pitchFamily="34" charset="0"/>
                <a:cs typeface="Calibri" pitchFamily="34" charset="0"/>
              </a:rPr>
              <a:t>:</a:t>
            </a:r>
            <a:endParaRPr lang="en-GB" dirty="0" smtClean="0">
              <a:latin typeface="Calibri" pitchFamily="34" charset="0"/>
              <a:cs typeface="Calibri" pitchFamily="34" charset="0"/>
            </a:endParaRPr>
          </a:p>
          <a:p>
            <a:pPr marL="0" indent="0">
              <a:buNone/>
            </a:pPr>
            <a:r>
              <a:rPr lang="en-GB" sz="2400" b="1" i="1" dirty="0" err="1" smtClean="0">
                <a:latin typeface="Calibri" pitchFamily="34" charset="0"/>
              </a:rPr>
              <a:t>Mags</a:t>
            </a:r>
            <a:r>
              <a:rPr lang="en-GB" sz="2400" b="1" i="1" dirty="0" smtClean="0">
                <a:latin typeface="Calibri" pitchFamily="34" charset="0"/>
              </a:rPr>
              <a:t> (70s)</a:t>
            </a:r>
            <a:r>
              <a:rPr lang="en-GB" sz="2400" i="1" dirty="0" smtClean="0">
                <a:latin typeface="Calibri" pitchFamily="34" charset="0"/>
              </a:rPr>
              <a:t>: </a:t>
            </a:r>
            <a:r>
              <a:rPr lang="en-GB" sz="2400" i="1" dirty="0">
                <a:latin typeface="Calibri" pitchFamily="34" charset="0"/>
              </a:rPr>
              <a:t>We go out once a fortnight and come home about </a:t>
            </a:r>
            <a:r>
              <a:rPr lang="en-GB" sz="2400" i="1" dirty="0" smtClean="0">
                <a:latin typeface="Calibri" pitchFamily="34" charset="0"/>
              </a:rPr>
              <a:t>midnight.  </a:t>
            </a:r>
            <a:r>
              <a:rPr lang="en-GB" sz="2400" i="1" dirty="0">
                <a:latin typeface="Calibri" pitchFamily="34" charset="0"/>
              </a:rPr>
              <a:t>And down at the [name of pub] they are out in the street </a:t>
            </a:r>
            <a:r>
              <a:rPr lang="en-GB" sz="2400" i="1" dirty="0" smtClean="0">
                <a:latin typeface="Calibri" pitchFamily="34" charset="0"/>
              </a:rPr>
              <a:t>drinking and hanging about in the square in gangs. Some of them are only 14. </a:t>
            </a:r>
            <a:r>
              <a:rPr lang="en-GB" sz="2400" i="1" dirty="0">
                <a:solidFill>
                  <a:srgbClr val="FF0000"/>
                </a:solidFill>
                <a:latin typeface="Calibri" pitchFamily="34" charset="0"/>
              </a:rPr>
              <a:t>I am totally intimidated to pass them and I always cross the road with my </a:t>
            </a:r>
            <a:r>
              <a:rPr lang="en-GB" sz="2400" i="1" dirty="0" smtClean="0">
                <a:solidFill>
                  <a:srgbClr val="FF0000"/>
                </a:solidFill>
                <a:latin typeface="Calibri" pitchFamily="34" charset="0"/>
              </a:rPr>
              <a:t>husband…</a:t>
            </a:r>
            <a:endParaRPr lang="en-GB" sz="2400" dirty="0">
              <a:solidFill>
                <a:srgbClr val="FF0000"/>
              </a:solidFill>
              <a:latin typeface="Calibri" pitchFamily="34" charset="0"/>
            </a:endParaRPr>
          </a:p>
          <a:p>
            <a:pPr marL="0" indent="0">
              <a:buNone/>
            </a:pPr>
            <a:r>
              <a:rPr lang="en-GB" sz="2400" b="1" i="1" dirty="0" smtClean="0">
                <a:latin typeface="Calibri" pitchFamily="34" charset="0"/>
              </a:rPr>
              <a:t>George (70s)</a:t>
            </a:r>
            <a:r>
              <a:rPr lang="en-GB" sz="2400" i="1" dirty="0" smtClean="0">
                <a:latin typeface="Calibri" pitchFamily="34" charset="0"/>
              </a:rPr>
              <a:t>: </a:t>
            </a:r>
            <a:r>
              <a:rPr lang="en-GB" sz="2400" i="1" dirty="0">
                <a:latin typeface="Calibri" pitchFamily="34" charset="0"/>
              </a:rPr>
              <a:t>Really? You are intimidated? </a:t>
            </a:r>
            <a:endParaRPr lang="en-GB" sz="2400" dirty="0">
              <a:latin typeface="Calibri" pitchFamily="34" charset="0"/>
            </a:endParaRPr>
          </a:p>
          <a:p>
            <a:pPr marL="0" indent="0">
              <a:buNone/>
            </a:pPr>
            <a:r>
              <a:rPr lang="en-GB" sz="2400" b="1" i="1" dirty="0" err="1" smtClean="0">
                <a:latin typeface="Calibri" pitchFamily="34" charset="0"/>
              </a:rPr>
              <a:t>Mags</a:t>
            </a:r>
            <a:r>
              <a:rPr lang="en-GB" sz="2400" i="1" dirty="0">
                <a:latin typeface="Calibri" pitchFamily="34" charset="0"/>
              </a:rPr>
              <a:t> </a:t>
            </a:r>
            <a:r>
              <a:rPr lang="en-GB" sz="2400" i="1" dirty="0" smtClean="0">
                <a:latin typeface="Calibri" pitchFamily="34" charset="0"/>
              </a:rPr>
              <a:t>(70s):  </a:t>
            </a:r>
            <a:r>
              <a:rPr lang="en-GB" sz="2400" i="1" dirty="0">
                <a:latin typeface="Calibri" pitchFamily="34" charset="0"/>
              </a:rPr>
              <a:t>Yes, I mean, they are rowdy and </a:t>
            </a:r>
            <a:r>
              <a:rPr lang="en-GB" sz="2400" i="1" dirty="0" smtClean="0">
                <a:latin typeface="Calibri" pitchFamily="34" charset="0"/>
              </a:rPr>
              <a:t>aggressive. I’ve seen them fighting</a:t>
            </a:r>
            <a:endParaRPr lang="en-GB" sz="2400" dirty="0">
              <a:latin typeface="Calibri" pitchFamily="34" charset="0"/>
            </a:endParaRPr>
          </a:p>
          <a:p>
            <a:pPr marL="457200" lvl="1" indent="0">
              <a:buNone/>
            </a:pPr>
            <a:endParaRPr lang="en-GB" dirty="0" smtClean="0">
              <a:latin typeface="Calibri" pitchFamily="34" charset="0"/>
              <a:cs typeface="Calibri" pitchFamily="34" charset="0"/>
            </a:endParaRPr>
          </a:p>
        </p:txBody>
      </p:sp>
    </p:spTree>
    <p:extLst>
      <p:ext uri="{BB962C8B-B14F-4D97-AF65-F5344CB8AC3E}">
        <p14:creationId xmlns:p14="http://schemas.microsoft.com/office/powerpoint/2010/main" val="3936957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cs typeface="Calibri" pitchFamily="34" charset="0"/>
              </a:rPr>
              <a:t>Thanks for listening…</a:t>
            </a:r>
            <a:endParaRPr lang="en-GB" dirty="0">
              <a:latin typeface="Calibri" pitchFamily="34" charset="0"/>
              <a:cs typeface="Calibri" pitchFamily="34" charset="0"/>
            </a:endParaRPr>
          </a:p>
        </p:txBody>
      </p:sp>
      <p:sp>
        <p:nvSpPr>
          <p:cNvPr id="3" name="Content Placeholder 2"/>
          <p:cNvSpPr>
            <a:spLocks noGrp="1"/>
          </p:cNvSpPr>
          <p:nvPr>
            <p:ph idx="1"/>
          </p:nvPr>
        </p:nvSpPr>
        <p:spPr>
          <a:xfrm>
            <a:off x="323528" y="2348880"/>
            <a:ext cx="8641085" cy="3869358"/>
          </a:xfrm>
        </p:spPr>
        <p:txBody>
          <a:bodyPr/>
          <a:lstStyle/>
          <a:p>
            <a:pPr marL="0" indent="0" algn="ctr">
              <a:buNone/>
            </a:pPr>
            <a:r>
              <a:rPr lang="en-GB" sz="4000" dirty="0" smtClean="0">
                <a:latin typeface="Calibri" pitchFamily="34" charset="0"/>
                <a:cs typeface="Calibri" pitchFamily="34" charset="0"/>
              </a:rPr>
              <a:t>@</a:t>
            </a:r>
            <a:r>
              <a:rPr lang="en-GB" sz="4000" dirty="0" err="1" smtClean="0">
                <a:latin typeface="Calibri" pitchFamily="34" charset="0"/>
                <a:cs typeface="Calibri" pitchFamily="34" charset="0"/>
              </a:rPr>
              <a:t>ajwooff</a:t>
            </a:r>
            <a:endParaRPr lang="en-GB" sz="4000" dirty="0" smtClean="0">
              <a:latin typeface="Calibri" pitchFamily="34" charset="0"/>
              <a:cs typeface="Calibri" pitchFamily="34" charset="0"/>
            </a:endParaRPr>
          </a:p>
          <a:p>
            <a:pPr marL="0" indent="0" algn="ctr">
              <a:buNone/>
            </a:pPr>
            <a:r>
              <a:rPr lang="en-GB" sz="4000" dirty="0" smtClean="0">
                <a:latin typeface="Calibri" pitchFamily="34" charset="0"/>
                <a:cs typeface="Calibri" pitchFamily="34" charset="0"/>
              </a:rPr>
              <a:t>a.j.wooff@dundee.ac.uk</a:t>
            </a:r>
            <a:endParaRPr lang="en-GB" sz="4000" dirty="0">
              <a:latin typeface="Calibri" pitchFamily="34" charset="0"/>
              <a:cs typeface="Calibri" pitchFamily="34" charset="0"/>
            </a:endParaRPr>
          </a:p>
        </p:txBody>
      </p:sp>
    </p:spTree>
    <p:extLst>
      <p:ext uri="{BB962C8B-B14F-4D97-AF65-F5344CB8AC3E}">
        <p14:creationId xmlns:p14="http://schemas.microsoft.com/office/powerpoint/2010/main" val="13585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4"/>
          <p:cNvSpPr>
            <a:spLocks noGrp="1"/>
          </p:cNvSpPr>
          <p:nvPr>
            <p:ph type="title"/>
          </p:nvPr>
        </p:nvSpPr>
        <p:spPr>
          <a:xfrm>
            <a:off x="684213" y="1125538"/>
            <a:ext cx="7559675" cy="935037"/>
          </a:xfrm>
        </p:spPr>
        <p:txBody>
          <a:bodyPr/>
          <a:lstStyle/>
          <a:p>
            <a:r>
              <a:rPr lang="en-GB" sz="3600" b="1" dirty="0" smtClean="0">
                <a:latin typeface="Calibri" pitchFamily="34" charset="0"/>
                <a:cs typeface="Calibri" pitchFamily="34" charset="0"/>
              </a:rPr>
              <a:t>Context of project: Studying ASB in rural Scotland</a:t>
            </a:r>
          </a:p>
        </p:txBody>
      </p:sp>
      <p:sp>
        <p:nvSpPr>
          <p:cNvPr id="9" name="Content Placeholder 8"/>
          <p:cNvSpPr>
            <a:spLocks noGrp="1"/>
          </p:cNvSpPr>
          <p:nvPr>
            <p:ph idx="1"/>
          </p:nvPr>
        </p:nvSpPr>
        <p:spPr>
          <a:xfrm>
            <a:off x="539750" y="1906588"/>
            <a:ext cx="7488238" cy="4951412"/>
          </a:xfrm>
        </p:spPr>
        <p:txBody>
          <a:bodyPr/>
          <a:lstStyle/>
          <a:p>
            <a:pPr>
              <a:defRPr/>
            </a:pPr>
            <a:r>
              <a:rPr lang="en-GB" sz="2400" dirty="0" smtClean="0">
                <a:latin typeface="Calibri" pitchFamily="34" charset="0"/>
                <a:cs typeface="Calibri" pitchFamily="34" charset="0"/>
              </a:rPr>
              <a:t>2 fieldwork locations:</a:t>
            </a:r>
          </a:p>
          <a:p>
            <a:pPr lvl="1">
              <a:defRPr/>
            </a:pPr>
            <a:r>
              <a:rPr lang="en-GB" sz="2000" dirty="0" smtClean="0">
                <a:latin typeface="Calibri" pitchFamily="34" charset="0"/>
                <a:cs typeface="Calibri" pitchFamily="34" charset="0"/>
              </a:rPr>
              <a:t>Remote rural affluent community; population 1900</a:t>
            </a:r>
          </a:p>
          <a:p>
            <a:pPr lvl="1">
              <a:defRPr/>
            </a:pPr>
            <a:r>
              <a:rPr lang="en-GB" sz="2000" dirty="0" smtClean="0">
                <a:latin typeface="Calibri" pitchFamily="34" charset="0"/>
                <a:cs typeface="Calibri" pitchFamily="34" charset="0"/>
              </a:rPr>
              <a:t>Accessibly rural, less affluent and classed as accessibly rural; population 1800</a:t>
            </a:r>
          </a:p>
          <a:p>
            <a:pPr>
              <a:defRPr/>
            </a:pPr>
            <a:r>
              <a:rPr lang="en-GB" sz="2400" dirty="0" smtClean="0">
                <a:latin typeface="Calibri" pitchFamily="34" charset="0"/>
                <a:cs typeface="Calibri" pitchFamily="34" charset="0"/>
              </a:rPr>
              <a:t>3 main themes being investigated:</a:t>
            </a:r>
          </a:p>
          <a:p>
            <a:pPr lvl="1">
              <a:defRPr/>
            </a:pPr>
            <a:r>
              <a:rPr lang="en-GB" sz="2000" dirty="0" smtClean="0">
                <a:latin typeface="Calibri" pitchFamily="34" charset="0"/>
                <a:cs typeface="Calibri" pitchFamily="34" charset="0"/>
              </a:rPr>
              <a:t>Nature of ASB in rural communities </a:t>
            </a:r>
          </a:p>
          <a:p>
            <a:pPr lvl="1">
              <a:defRPr/>
            </a:pPr>
            <a:r>
              <a:rPr lang="en-GB" sz="2000" dirty="0" smtClean="0">
                <a:latin typeface="Calibri" pitchFamily="34" charset="0"/>
                <a:cs typeface="Calibri" pitchFamily="34" charset="0"/>
              </a:rPr>
              <a:t>Impact of ASB in rural communities</a:t>
            </a:r>
          </a:p>
          <a:p>
            <a:pPr lvl="1">
              <a:defRPr/>
            </a:pPr>
            <a:r>
              <a:rPr lang="en-GB" sz="2000" dirty="0" smtClean="0">
                <a:latin typeface="Calibri" pitchFamily="34" charset="0"/>
                <a:cs typeface="Calibri" pitchFamily="34" charset="0"/>
              </a:rPr>
              <a:t>Response of the police and community to ASB in rural locations</a:t>
            </a:r>
          </a:p>
          <a:p>
            <a:pPr>
              <a:defRPr/>
            </a:pPr>
            <a:r>
              <a:rPr lang="en-GB" sz="2400" dirty="0" smtClean="0">
                <a:latin typeface="Calibri" pitchFamily="34" charset="0"/>
                <a:cs typeface="Calibri" pitchFamily="34" charset="0"/>
              </a:rPr>
              <a:t>Methods</a:t>
            </a:r>
            <a:r>
              <a:rPr lang="en-GB" sz="2800" dirty="0" smtClean="0">
                <a:latin typeface="Calibri" pitchFamily="34" charset="0"/>
                <a:cs typeface="Calibri" pitchFamily="34" charset="0"/>
              </a:rPr>
              <a:t>:</a:t>
            </a:r>
          </a:p>
          <a:p>
            <a:pPr lvl="1">
              <a:defRPr/>
            </a:pPr>
            <a:r>
              <a:rPr lang="en-GB" sz="2000" dirty="0" smtClean="0">
                <a:latin typeface="Calibri" pitchFamily="34" charset="0"/>
                <a:cs typeface="Calibri" pitchFamily="34" charset="0"/>
              </a:rPr>
              <a:t>33 Interviews</a:t>
            </a:r>
          </a:p>
          <a:p>
            <a:pPr lvl="1">
              <a:defRPr/>
            </a:pPr>
            <a:r>
              <a:rPr lang="en-GB" sz="2000" dirty="0" smtClean="0">
                <a:latin typeface="Calibri" pitchFamily="34" charset="0"/>
                <a:cs typeface="Calibri" pitchFamily="34" charset="0"/>
              </a:rPr>
              <a:t>8 Focus Groups</a:t>
            </a:r>
          </a:p>
          <a:p>
            <a:pPr lvl="1">
              <a:defRPr/>
            </a:pPr>
            <a:r>
              <a:rPr lang="en-GB" sz="2000" dirty="0" smtClean="0">
                <a:latin typeface="Calibri" pitchFamily="34" charset="0"/>
                <a:cs typeface="Calibri" pitchFamily="34" charset="0"/>
              </a:rPr>
              <a:t>80 hours participant observation with the police and young people</a:t>
            </a:r>
          </a:p>
          <a:p>
            <a:pPr marL="457200" lvl="1" indent="0">
              <a:buFontTx/>
              <a:buNone/>
              <a:defRPr/>
            </a:pPr>
            <a:r>
              <a:rPr lang="en-GB" dirty="0" smtClean="0">
                <a:latin typeface="Calibri" pitchFamily="34" charset="0"/>
                <a:cs typeface="Calibri" pitchFamily="34" charset="0"/>
              </a:rPr>
              <a:t> </a:t>
            </a:r>
          </a:p>
          <a:p>
            <a:pPr marL="457200" lvl="1" indent="0">
              <a:buFontTx/>
              <a:buNone/>
              <a:defRPr/>
            </a:pPr>
            <a:endParaRPr lang="en-GB"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0768"/>
            <a:ext cx="8382000" cy="626045"/>
          </a:xfrm>
        </p:spPr>
        <p:txBody>
          <a:bodyPr/>
          <a:lstStyle/>
          <a:p>
            <a:r>
              <a:rPr lang="en-GB" sz="3600" dirty="0"/>
              <a:t>The role of age in the lived experience of ASB </a:t>
            </a:r>
            <a:r>
              <a:rPr lang="en-GB" sz="3600" dirty="0" smtClean="0"/>
              <a:t>(II)</a:t>
            </a:r>
            <a:endParaRPr lang="en-GB" sz="3600" dirty="0"/>
          </a:p>
        </p:txBody>
      </p:sp>
      <p:sp>
        <p:nvSpPr>
          <p:cNvPr id="3" name="Content Placeholder 2"/>
          <p:cNvSpPr>
            <a:spLocks noGrp="1"/>
          </p:cNvSpPr>
          <p:nvPr>
            <p:ph idx="1"/>
          </p:nvPr>
        </p:nvSpPr>
        <p:spPr>
          <a:xfrm>
            <a:off x="0" y="2132856"/>
            <a:ext cx="8769599" cy="3384376"/>
          </a:xfrm>
        </p:spPr>
        <p:txBody>
          <a:bodyPr/>
          <a:lstStyle/>
          <a:p>
            <a:pPr marL="266700" lvl="1" indent="0">
              <a:buNone/>
            </a:pPr>
            <a:r>
              <a:rPr lang="en-GB" sz="3200" dirty="0" smtClean="0">
                <a:latin typeface="Calibri" pitchFamily="34" charset="0"/>
                <a:cs typeface="Calibri" pitchFamily="34" charset="0"/>
              </a:rPr>
              <a:t>Youth </a:t>
            </a:r>
            <a:r>
              <a:rPr lang="en-GB" sz="3200" i="1" dirty="0">
                <a:latin typeface="Calibri" pitchFamily="34" charset="0"/>
                <a:cs typeface="Calibri" pitchFamily="34" charset="0"/>
              </a:rPr>
              <a:t>at risk</a:t>
            </a:r>
            <a:r>
              <a:rPr lang="en-GB" sz="3200" dirty="0">
                <a:latin typeface="Calibri" pitchFamily="34" charset="0"/>
                <a:cs typeface="Calibri" pitchFamily="34" charset="0"/>
              </a:rPr>
              <a:t>:</a:t>
            </a:r>
          </a:p>
          <a:p>
            <a:pPr marL="1314450" lvl="3" indent="0">
              <a:buNone/>
            </a:pPr>
            <a:r>
              <a:rPr lang="en-GB" sz="2400" b="1" dirty="0">
                <a:latin typeface="Calibri" pitchFamily="34" charset="0"/>
              </a:rPr>
              <a:t>Hayley (aged </a:t>
            </a:r>
            <a:r>
              <a:rPr lang="en-GB" sz="2400" b="1" dirty="0" smtClean="0">
                <a:latin typeface="Calibri" pitchFamily="34" charset="0"/>
              </a:rPr>
              <a:t>15, remote rural village</a:t>
            </a:r>
            <a:r>
              <a:rPr lang="en-GB" sz="2400" dirty="0" smtClean="0">
                <a:latin typeface="Calibri" pitchFamily="34" charset="0"/>
              </a:rPr>
              <a:t>)</a:t>
            </a:r>
            <a:r>
              <a:rPr lang="en-GB" sz="2400" i="1" dirty="0" smtClean="0">
                <a:latin typeface="Calibri" pitchFamily="34" charset="0"/>
              </a:rPr>
              <a:t>: </a:t>
            </a:r>
            <a:r>
              <a:rPr lang="en-GB" sz="2400" i="1" dirty="0">
                <a:latin typeface="Calibri" pitchFamily="34" charset="0"/>
              </a:rPr>
              <a:t>‘I get the late bus back from [city] sometimes, but I don’t like it at all because it is always like taking the drunk adults home and you know none of them have ever….like…you know….</a:t>
            </a:r>
            <a:r>
              <a:rPr lang="en-GB" sz="2400" i="1" dirty="0" err="1">
                <a:latin typeface="Calibri" pitchFamily="34" charset="0"/>
              </a:rPr>
              <a:t>i</a:t>
            </a:r>
            <a:r>
              <a:rPr lang="en-GB" sz="2400" i="1" dirty="0">
                <a:latin typeface="Calibri" pitchFamily="34" charset="0"/>
              </a:rPr>
              <a:t> don’t know how to say this…been abusive or anything.  But you don’t feel comfortable</a:t>
            </a:r>
            <a:r>
              <a:rPr lang="en-GB" sz="2400" i="1" dirty="0">
                <a:solidFill>
                  <a:srgbClr val="FF0000"/>
                </a:solidFill>
                <a:latin typeface="Calibri" pitchFamily="34" charset="0"/>
              </a:rPr>
              <a:t>...yet we always get the blame for being anti-social, when the most anti-social are in their </a:t>
            </a:r>
            <a:r>
              <a:rPr lang="en-GB" sz="2400" i="1" dirty="0" smtClean="0">
                <a:solidFill>
                  <a:srgbClr val="FF0000"/>
                </a:solidFill>
                <a:latin typeface="Calibri" pitchFamily="34" charset="0"/>
              </a:rPr>
              <a:t>20s</a:t>
            </a:r>
            <a:r>
              <a:rPr lang="en-GB" sz="2400" i="1" dirty="0" smtClean="0">
                <a:latin typeface="Calibri" pitchFamily="34" charset="0"/>
              </a:rPr>
              <a:t>’</a:t>
            </a:r>
          </a:p>
          <a:p>
            <a:pPr marL="266700" indent="0">
              <a:buNone/>
            </a:pPr>
            <a:r>
              <a:rPr lang="en-GB" dirty="0" smtClean="0">
                <a:latin typeface="Calibri" pitchFamily="34" charset="0"/>
              </a:rPr>
              <a:t>Importance of locality in impact of ASB and in the policing response</a:t>
            </a:r>
            <a:endParaRPr lang="en-GB" dirty="0">
              <a:latin typeface="Calibri" pitchFamily="34" charset="0"/>
            </a:endParaRPr>
          </a:p>
        </p:txBody>
      </p:sp>
    </p:spTree>
    <p:extLst>
      <p:ext uri="{BB962C8B-B14F-4D97-AF65-F5344CB8AC3E}">
        <p14:creationId xmlns:p14="http://schemas.microsoft.com/office/powerpoint/2010/main" val="141775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8"/>
          <p:cNvSpPr>
            <a:spLocks noGrp="1"/>
          </p:cNvSpPr>
          <p:nvPr>
            <p:ph type="title"/>
          </p:nvPr>
        </p:nvSpPr>
        <p:spPr>
          <a:xfrm>
            <a:off x="684213" y="1125538"/>
            <a:ext cx="7426325" cy="1228725"/>
          </a:xfrm>
        </p:spPr>
        <p:txBody>
          <a:bodyPr/>
          <a:lstStyle/>
          <a:p>
            <a:r>
              <a:rPr lang="en-GB" b="1" dirty="0" smtClean="0">
                <a:latin typeface="Calibri" pitchFamily="34" charset="0"/>
                <a:cs typeface="Calibri" pitchFamily="34" charset="0"/>
              </a:rPr>
              <a:t>Presentation Overview</a:t>
            </a:r>
          </a:p>
        </p:txBody>
      </p:sp>
      <p:sp>
        <p:nvSpPr>
          <p:cNvPr id="6147" name="Content Placeholder 9"/>
          <p:cNvSpPr>
            <a:spLocks noGrp="1"/>
          </p:cNvSpPr>
          <p:nvPr>
            <p:ph idx="1"/>
          </p:nvPr>
        </p:nvSpPr>
        <p:spPr>
          <a:xfrm>
            <a:off x="179512" y="2024433"/>
            <a:ext cx="7427913" cy="3587750"/>
          </a:xfrm>
        </p:spPr>
        <p:txBody>
          <a:bodyPr/>
          <a:lstStyle/>
          <a:p>
            <a:r>
              <a:rPr lang="en-GB" sz="2800" dirty="0" smtClean="0">
                <a:latin typeface="Calibri" pitchFamily="34" charset="0"/>
                <a:cs typeface="Calibri" pitchFamily="34" charset="0"/>
              </a:rPr>
              <a:t>Context of study</a:t>
            </a:r>
          </a:p>
          <a:p>
            <a:r>
              <a:rPr lang="en-GB" sz="2800" dirty="0" smtClean="0">
                <a:latin typeface="Calibri" pitchFamily="34" charset="0"/>
                <a:cs typeface="Calibri" pitchFamily="34" charset="0"/>
              </a:rPr>
              <a:t>Conceptualising the rural</a:t>
            </a:r>
          </a:p>
          <a:p>
            <a:r>
              <a:rPr lang="en-GB" sz="2800" dirty="0" smtClean="0">
                <a:latin typeface="Calibri" pitchFamily="34" charset="0"/>
                <a:cs typeface="Calibri" pitchFamily="34" charset="0"/>
              </a:rPr>
              <a:t>Negotiated order and order maintenance</a:t>
            </a:r>
          </a:p>
          <a:p>
            <a:r>
              <a:rPr lang="en-GB" sz="2800" dirty="0" smtClean="0">
                <a:latin typeface="Calibri" pitchFamily="34" charset="0"/>
                <a:cs typeface="Calibri" pitchFamily="34" charset="0"/>
              </a:rPr>
              <a:t>Characterising rural policing – discretion, police-community interaction and situated </a:t>
            </a:r>
            <a:r>
              <a:rPr lang="en-GB" sz="2800" dirty="0" smtClean="0">
                <a:latin typeface="Calibri" pitchFamily="34" charset="0"/>
                <a:cs typeface="Calibri" pitchFamily="34" charset="0"/>
              </a:rPr>
              <a:t>knowledge</a:t>
            </a:r>
            <a:endParaRPr lang="en-GB" sz="2800" dirty="0" smtClean="0">
              <a:latin typeface="Calibri" pitchFamily="34" charset="0"/>
              <a:cs typeface="Calibri" pitchFamily="34" charset="0"/>
            </a:endParaRPr>
          </a:p>
          <a:p>
            <a:r>
              <a:rPr lang="en-GB" sz="2800" dirty="0" smtClean="0">
                <a:latin typeface="Calibri" pitchFamily="34" charset="0"/>
                <a:cs typeface="Calibri" pitchFamily="34" charset="0"/>
              </a:rPr>
              <a:t>Towards rural policing</a:t>
            </a:r>
          </a:p>
          <a:p>
            <a:pPr marL="457200" lvl="1" indent="-457200"/>
            <a:endParaRPr lang="en-GB" dirty="0">
              <a:latin typeface="Calibri" pitchFamily="34" charset="0"/>
              <a:cs typeface="Calibri"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037" y="4462745"/>
            <a:ext cx="1534085" cy="204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5524" y="4005064"/>
            <a:ext cx="1861939" cy="248258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2532" y="1412776"/>
            <a:ext cx="1624931" cy="217564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229600" cy="633413"/>
          </a:xfrm>
        </p:spPr>
        <p:txBody>
          <a:bodyPr/>
          <a:lstStyle/>
          <a:p>
            <a:r>
              <a:rPr lang="en-GB" dirty="0" smtClean="0"/>
              <a:t> Discretion</a:t>
            </a:r>
            <a:endParaRPr lang="en-GB" dirty="0"/>
          </a:p>
        </p:txBody>
      </p:sp>
      <p:sp>
        <p:nvSpPr>
          <p:cNvPr id="3" name="Content Placeholder 2"/>
          <p:cNvSpPr>
            <a:spLocks noGrp="1"/>
          </p:cNvSpPr>
          <p:nvPr>
            <p:ph idx="1"/>
          </p:nvPr>
        </p:nvSpPr>
        <p:spPr>
          <a:xfrm>
            <a:off x="313156" y="1790593"/>
            <a:ext cx="8651331" cy="4806759"/>
          </a:xfrm>
        </p:spPr>
        <p:txBody>
          <a:bodyPr/>
          <a:lstStyle/>
          <a:p>
            <a:r>
              <a:rPr lang="en-GB" sz="2800" dirty="0" smtClean="0"/>
              <a:t>Remote rural </a:t>
            </a:r>
            <a:r>
              <a:rPr lang="en-GB" sz="2800" dirty="0"/>
              <a:t>policing, discretion and a lack of back-up</a:t>
            </a:r>
          </a:p>
          <a:p>
            <a:pPr marL="0" indent="0">
              <a:buNone/>
            </a:pPr>
            <a:r>
              <a:rPr lang="en-GB" sz="1800" i="1" dirty="0"/>
              <a:t>We have got to have the public onside to police effectively. So whilst there are things we can’t have discretion over – here might be instances where maybe someone in [name of city] doing the same thing will get the jail where here they won’t. </a:t>
            </a:r>
            <a:r>
              <a:rPr lang="en-GB" sz="1800" i="1" dirty="0">
                <a:solidFill>
                  <a:srgbClr val="FF0000"/>
                </a:solidFill>
              </a:rPr>
              <a:t>You need to box cleverer here. Particularly with disturbances, because the nearest backup might be over half an hour away…by blue light</a:t>
            </a:r>
            <a:r>
              <a:rPr lang="en-GB" sz="1800" i="1" dirty="0"/>
              <a:t>…’ </a:t>
            </a:r>
            <a:r>
              <a:rPr lang="en-GB" sz="1800" dirty="0"/>
              <a:t>Inspector </a:t>
            </a:r>
            <a:r>
              <a:rPr lang="en-GB" sz="1800" dirty="0" smtClean="0"/>
              <a:t>(</a:t>
            </a:r>
            <a:r>
              <a:rPr lang="en-GB" sz="1800" dirty="0" err="1" smtClean="0"/>
              <a:t>Abanoch</a:t>
            </a:r>
            <a:r>
              <a:rPr lang="en-GB" sz="1800" dirty="0" smtClean="0"/>
              <a:t>, 23/06/12)  </a:t>
            </a:r>
          </a:p>
          <a:p>
            <a:r>
              <a:rPr lang="en-GB" sz="2800" dirty="0" smtClean="0"/>
              <a:t>Accessibly rural policing and discretion</a:t>
            </a:r>
          </a:p>
          <a:p>
            <a:pPr marL="0" indent="0">
              <a:buNone/>
            </a:pPr>
            <a:r>
              <a:rPr lang="en-GB" sz="1800" dirty="0" smtClean="0"/>
              <a:t>Like with that incident you just seen, well, to a degree we use our discretion, he might have been treated differently in a city centre near a pub on a Saturday night. But we don’t have the same resources here, </a:t>
            </a:r>
            <a:r>
              <a:rPr lang="en-GB" sz="1800" dirty="0" smtClean="0">
                <a:solidFill>
                  <a:srgbClr val="FF0000"/>
                </a:solidFill>
              </a:rPr>
              <a:t>although we have more [officers] than some of the other villages, we still need to think about our resources</a:t>
            </a:r>
            <a:r>
              <a:rPr lang="en-GB" sz="1800" dirty="0" smtClean="0"/>
              <a:t>.  You’re not going to just have 12 officers as back up out here…  Community Officer (</a:t>
            </a:r>
            <a:r>
              <a:rPr lang="en-GB" sz="1800" dirty="0" err="1" smtClean="0"/>
              <a:t>Crian</a:t>
            </a:r>
            <a:r>
              <a:rPr lang="en-GB" sz="1800" dirty="0" smtClean="0"/>
              <a:t>, 23/01/13</a:t>
            </a:r>
            <a:r>
              <a:rPr lang="en-GB" sz="2000" dirty="0" smtClean="0"/>
              <a:t>)</a:t>
            </a:r>
            <a:endParaRPr lang="en-GB" sz="2000" i="1" dirty="0" smtClean="0"/>
          </a:p>
          <a:p>
            <a:pPr marL="0" indent="0">
              <a:buNone/>
            </a:pPr>
            <a:endParaRPr lang="en-GB" dirty="0"/>
          </a:p>
          <a:p>
            <a:pPr marL="0" indent="0">
              <a:buNone/>
            </a:pPr>
            <a:endParaRPr lang="en-GB" sz="2400" dirty="0"/>
          </a:p>
          <a:p>
            <a:endParaRPr lang="en-GB" dirty="0"/>
          </a:p>
        </p:txBody>
      </p:sp>
    </p:spTree>
    <p:extLst>
      <p:ext uri="{BB962C8B-B14F-4D97-AF65-F5344CB8AC3E}">
        <p14:creationId xmlns:p14="http://schemas.microsoft.com/office/powerpoint/2010/main" val="1960372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82613" y="1360489"/>
            <a:ext cx="8309867" cy="484336"/>
          </a:xfrm>
        </p:spPr>
        <p:txBody>
          <a:bodyPr/>
          <a:lstStyle/>
          <a:p>
            <a:r>
              <a:rPr lang="en-GB" sz="4000" dirty="0" smtClean="0">
                <a:latin typeface="Calibri" pitchFamily="34" charset="0"/>
                <a:cs typeface="Calibri" pitchFamily="34" charset="0"/>
              </a:rPr>
              <a:t>What does this mean for rural policing territoriality in Scotland?</a:t>
            </a:r>
            <a:endParaRPr lang="en-GB" sz="4000" dirty="0">
              <a:latin typeface="Calibri" pitchFamily="34" charset="0"/>
              <a:cs typeface="Calibri" pitchFamily="34" charset="0"/>
            </a:endParaRPr>
          </a:p>
        </p:txBody>
      </p:sp>
      <p:sp>
        <p:nvSpPr>
          <p:cNvPr id="3" name="Content Placeholder 2"/>
          <p:cNvSpPr>
            <a:spLocks noGrp="1"/>
          </p:cNvSpPr>
          <p:nvPr>
            <p:ph idx="1"/>
          </p:nvPr>
        </p:nvSpPr>
        <p:spPr>
          <a:xfrm>
            <a:off x="323528" y="2348880"/>
            <a:ext cx="8496944" cy="4392488"/>
          </a:xfrm>
        </p:spPr>
        <p:txBody>
          <a:bodyPr/>
          <a:lstStyle/>
          <a:p>
            <a:r>
              <a:rPr lang="en-GB" sz="2800" dirty="0" smtClean="0">
                <a:latin typeface="Calibri" pitchFamily="34" charset="0"/>
                <a:cs typeface="Calibri" pitchFamily="34" charset="0"/>
              </a:rPr>
              <a:t>Context of rural policing (</a:t>
            </a:r>
            <a:r>
              <a:rPr lang="en-GB" sz="2800" dirty="0" err="1" smtClean="0">
                <a:latin typeface="Calibri" pitchFamily="34" charset="0"/>
                <a:cs typeface="Calibri" pitchFamily="34" charset="0"/>
              </a:rPr>
              <a:t>Yarwood</a:t>
            </a:r>
            <a:r>
              <a:rPr lang="en-GB" sz="2800" dirty="0" smtClean="0">
                <a:latin typeface="Calibri" pitchFamily="34" charset="0"/>
                <a:cs typeface="Calibri" pitchFamily="34" charset="0"/>
              </a:rPr>
              <a:t> and </a:t>
            </a:r>
            <a:r>
              <a:rPr lang="en-GB" sz="2800" dirty="0" err="1" smtClean="0">
                <a:latin typeface="Calibri" pitchFamily="34" charset="0"/>
                <a:cs typeface="Calibri" pitchFamily="34" charset="0"/>
              </a:rPr>
              <a:t>Mawby</a:t>
            </a:r>
            <a:r>
              <a:rPr lang="en-GB" sz="2800" dirty="0" smtClean="0">
                <a:latin typeface="Calibri" pitchFamily="34" charset="0"/>
                <a:cs typeface="Calibri" pitchFamily="34" charset="0"/>
              </a:rPr>
              <a:t>, 2011)</a:t>
            </a:r>
          </a:p>
          <a:p>
            <a:pPr lvl="1"/>
            <a:r>
              <a:rPr lang="en-GB" sz="2400" dirty="0" smtClean="0">
                <a:latin typeface="Calibri" pitchFamily="34" charset="0"/>
                <a:cs typeface="Calibri" pitchFamily="34" charset="0"/>
              </a:rPr>
              <a:t>The rural locality</a:t>
            </a:r>
          </a:p>
          <a:p>
            <a:pPr lvl="1"/>
            <a:r>
              <a:rPr lang="en-GB" sz="2400" dirty="0" smtClean="0">
                <a:latin typeface="Calibri" pitchFamily="34" charset="0"/>
                <a:cs typeface="Calibri" pitchFamily="34" charset="0"/>
              </a:rPr>
              <a:t>Representation</a:t>
            </a:r>
          </a:p>
          <a:p>
            <a:pPr lvl="1"/>
            <a:r>
              <a:rPr lang="en-GB" sz="2400" dirty="0" smtClean="0">
                <a:latin typeface="Calibri" pitchFamily="34" charset="0"/>
                <a:cs typeface="Calibri" pitchFamily="34" charset="0"/>
              </a:rPr>
              <a:t>Everyday lives</a:t>
            </a:r>
          </a:p>
          <a:p>
            <a:pPr marL="457200" lvl="1" indent="0">
              <a:buNone/>
            </a:pPr>
            <a:endParaRPr lang="en-GB" dirty="0">
              <a:latin typeface="Calibri" pitchFamily="34" charset="0"/>
              <a:cs typeface="Calibri" pitchFamily="34" charset="0"/>
            </a:endParaRPr>
          </a:p>
          <a:p>
            <a:pPr lvl="1"/>
            <a:endParaRPr lang="en-GB" dirty="0" smtClean="0">
              <a:latin typeface="Calibri" pitchFamily="34" charset="0"/>
              <a:cs typeface="Calibri" pitchFamily="34" charset="0"/>
            </a:endParaRPr>
          </a:p>
          <a:p>
            <a:endParaRPr lang="en-GB" dirty="0" smtClean="0"/>
          </a:p>
          <a:p>
            <a:endParaRPr lang="en-GB" dirty="0" smtClean="0"/>
          </a:p>
          <a:p>
            <a:endParaRPr lang="en-GB" dirty="0"/>
          </a:p>
        </p:txBody>
      </p:sp>
    </p:spTree>
    <p:extLst>
      <p:ext uri="{BB962C8B-B14F-4D97-AF65-F5344CB8AC3E}">
        <p14:creationId xmlns:p14="http://schemas.microsoft.com/office/powerpoint/2010/main" val="169218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libri" pitchFamily="34" charset="0"/>
                <a:cs typeface="Calibri" pitchFamily="34" charset="0"/>
              </a:rPr>
              <a:t>Harm Matrix </a:t>
            </a:r>
            <a:r>
              <a:rPr lang="en-GB" sz="4000" b="1" dirty="0" smtClean="0">
                <a:latin typeface="Calibri" pitchFamily="34" charset="0"/>
                <a:cs typeface="Calibri" pitchFamily="34" charset="0"/>
              </a:rPr>
              <a:t>(Innes &amp; Weston, 2010)</a:t>
            </a:r>
            <a:endParaRPr lang="en-GB" sz="4000" b="1" dirty="0">
              <a:latin typeface="Calibri" pitchFamily="34" charset="0"/>
              <a:cs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0856700"/>
              </p:ext>
            </p:extLst>
          </p:nvPr>
        </p:nvGraphicFramePr>
        <p:xfrm>
          <a:off x="251521" y="1988840"/>
          <a:ext cx="8252483" cy="4322672"/>
        </p:xfrm>
        <a:graphic>
          <a:graphicData uri="http://schemas.openxmlformats.org/drawingml/2006/table">
            <a:tbl>
              <a:tblPr firstRow="1" firstCol="1" bandRow="1">
                <a:tableStyleId>{5C22544A-7EE6-4342-B048-85BDC9FD1C3A}</a:tableStyleId>
              </a:tblPr>
              <a:tblGrid>
                <a:gridCol w="1995704"/>
                <a:gridCol w="3163660"/>
                <a:gridCol w="3093119"/>
              </a:tblGrid>
              <a:tr h="339625">
                <a:tc>
                  <a:txBody>
                    <a:bodyPr/>
                    <a:lstStyle/>
                    <a:p>
                      <a:pPr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2000" dirty="0">
                          <a:solidFill>
                            <a:schemeClr val="tx1"/>
                          </a:solidFill>
                          <a:effectLst/>
                        </a:rPr>
                        <a:t>High Scale</a:t>
                      </a:r>
                      <a:endParaRPr lang="en-GB" sz="1800" dirty="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2000" dirty="0">
                          <a:solidFill>
                            <a:schemeClr val="tx1"/>
                          </a:solidFill>
                          <a:effectLst/>
                        </a:rPr>
                        <a:t>Low Scale</a:t>
                      </a:r>
                      <a:endParaRPr lang="en-GB" sz="1800" dirty="0">
                        <a:solidFill>
                          <a:schemeClr val="tx1"/>
                        </a:solidFill>
                        <a:effectLst/>
                        <a:latin typeface="Calibri"/>
                        <a:ea typeface="Calibri"/>
                        <a:cs typeface="Times New Roman"/>
                      </a:endParaRPr>
                    </a:p>
                  </a:txBody>
                  <a:tcPr marL="68580" marR="68580" marT="0" marB="0"/>
                </a:tc>
              </a:tr>
              <a:tr h="2180655">
                <a:tc>
                  <a:txBody>
                    <a:bodyPr/>
                    <a:lstStyle/>
                    <a:p>
                      <a:pPr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2000" dirty="0">
                          <a:solidFill>
                            <a:schemeClr val="tx1"/>
                          </a:solidFill>
                          <a:effectLst/>
                        </a:rPr>
                        <a:t>High Intensity</a:t>
                      </a:r>
                      <a:endParaRPr lang="en-GB" sz="1800" dirty="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600" b="1" dirty="0">
                          <a:solidFill>
                            <a:srgbClr val="FF0000"/>
                          </a:solidFill>
                          <a:effectLst/>
                        </a:rPr>
                        <a:t>Public Harm </a:t>
                      </a:r>
                      <a:r>
                        <a:rPr lang="en-GB" sz="1600" dirty="0">
                          <a:effectLst/>
                        </a:rPr>
                        <a:t>– impacts on a lot of people quite significantly. Included here: problem teenagers, drunk and rowdy behaviour, vandalism</a:t>
                      </a:r>
                      <a:endParaRPr lang="en-GB" sz="1400" dirty="0">
                        <a:effectLst/>
                        <a:latin typeface="Calibri"/>
                        <a:ea typeface="Calibri"/>
                        <a:cs typeface="Times New Roman"/>
                      </a:endParaRPr>
                    </a:p>
                  </a:txBody>
                  <a:tcPr marL="68580" marR="68580" marT="0" marB="0"/>
                </a:tc>
                <a:tc>
                  <a:txBody>
                    <a:bodyPr/>
                    <a:lstStyle/>
                    <a:p>
                      <a:pPr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600" b="1" dirty="0">
                          <a:solidFill>
                            <a:srgbClr val="FF0000"/>
                          </a:solidFill>
                          <a:effectLst/>
                        </a:rPr>
                        <a:t>Personal Harm </a:t>
                      </a:r>
                      <a:r>
                        <a:rPr lang="en-GB" sz="1600" dirty="0">
                          <a:effectLst/>
                        </a:rPr>
                        <a:t>– impacts upon a few victims but very profoundly. Included here: Race/hate crime, noisy neighbours</a:t>
                      </a:r>
                      <a:endParaRPr lang="en-GB" sz="1400" dirty="0">
                        <a:effectLst/>
                      </a:endParaRPr>
                    </a:p>
                    <a:p>
                      <a:pPr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600" dirty="0">
                          <a:effectLst/>
                        </a:rPr>
                        <a:t> </a:t>
                      </a:r>
                      <a:endParaRPr lang="en-GB" sz="1400" dirty="0">
                        <a:effectLst/>
                        <a:latin typeface="Calibri"/>
                        <a:ea typeface="Calibri"/>
                        <a:cs typeface="Times New Roman"/>
                      </a:endParaRPr>
                    </a:p>
                  </a:txBody>
                  <a:tcPr marL="68580" marR="68580" marT="0" marB="0"/>
                </a:tc>
              </a:tr>
              <a:tr h="1791497">
                <a:tc>
                  <a:txBody>
                    <a:bodyPr/>
                    <a:lstStyle/>
                    <a:p>
                      <a:pPr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2000" dirty="0">
                          <a:solidFill>
                            <a:schemeClr val="tx1"/>
                          </a:solidFill>
                          <a:effectLst/>
                        </a:rPr>
                        <a:t>Low Intensity</a:t>
                      </a:r>
                      <a:endParaRPr lang="en-GB" sz="1800" dirty="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600" b="1" dirty="0">
                          <a:solidFill>
                            <a:srgbClr val="FF0000"/>
                          </a:solidFill>
                          <a:effectLst/>
                        </a:rPr>
                        <a:t>Parochial Harm </a:t>
                      </a:r>
                      <a:r>
                        <a:rPr lang="en-GB" sz="1600" dirty="0">
                          <a:effectLst/>
                        </a:rPr>
                        <a:t>– moderate level impacts across neighbourhoods.  Included here: Litter, dog dirt, drug use in public</a:t>
                      </a:r>
                      <a:endParaRPr lang="en-GB" sz="1400" dirty="0">
                        <a:effectLst/>
                        <a:latin typeface="Calibri"/>
                        <a:ea typeface="Calibri"/>
                        <a:cs typeface="Times New Roman"/>
                      </a:endParaRPr>
                    </a:p>
                  </a:txBody>
                  <a:tcPr marL="68580" marR="68580" marT="0" marB="0"/>
                </a:tc>
                <a:tc>
                  <a:txBody>
                    <a:bodyPr/>
                    <a:lstStyle/>
                    <a:p>
                      <a:pPr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600" b="1" dirty="0">
                          <a:solidFill>
                            <a:srgbClr val="FF0000"/>
                          </a:solidFill>
                          <a:effectLst/>
                        </a:rPr>
                        <a:t>Low Harm </a:t>
                      </a:r>
                      <a:r>
                        <a:rPr lang="en-GB" sz="1600" dirty="0">
                          <a:effectLst/>
                        </a:rPr>
                        <a:t>– has little at all.  Included here: Abandoned cars</a:t>
                      </a:r>
                      <a:endParaRPr lang="en-GB"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40590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1187450" y="1125538"/>
            <a:ext cx="7427913" cy="1228725"/>
          </a:xfrm>
        </p:spPr>
        <p:txBody>
          <a:bodyPr/>
          <a:lstStyle/>
          <a:p>
            <a:r>
              <a:rPr lang="en-GB" b="1" smtClean="0">
                <a:latin typeface="Calibri" pitchFamily="34" charset="0"/>
                <a:cs typeface="Calibri" pitchFamily="34" charset="0"/>
              </a:rPr>
              <a:t>Scotland: Context </a:t>
            </a:r>
          </a:p>
        </p:txBody>
      </p:sp>
      <p:sp>
        <p:nvSpPr>
          <p:cNvPr id="9" name="Content Placeholder 8"/>
          <p:cNvSpPr>
            <a:spLocks noGrp="1"/>
          </p:cNvSpPr>
          <p:nvPr>
            <p:ph idx="1"/>
          </p:nvPr>
        </p:nvSpPr>
        <p:spPr>
          <a:xfrm>
            <a:off x="909865" y="2225040"/>
            <a:ext cx="7427913" cy="4495800"/>
          </a:xfrm>
        </p:spPr>
        <p:txBody>
          <a:bodyPr/>
          <a:lstStyle/>
          <a:p>
            <a:pPr marL="0" indent="0">
              <a:buFontTx/>
              <a:buNone/>
              <a:defRPr/>
            </a:pPr>
            <a:endParaRPr lang="en-GB" dirty="0" smtClean="0">
              <a:latin typeface="Calibri" pitchFamily="34" charset="0"/>
              <a:cs typeface="Calibri" pitchFamily="34" charset="0"/>
            </a:endParaRPr>
          </a:p>
          <a:p>
            <a:pPr>
              <a:defRPr/>
            </a:pPr>
            <a:endParaRPr lang="en-GB" dirty="0">
              <a:latin typeface="Calibri" pitchFamily="34" charset="0"/>
              <a:cs typeface="Calibri"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0" y="373334"/>
            <a:ext cx="9183315" cy="68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46856" y="0"/>
            <a:ext cx="9097144" cy="6330515"/>
          </a:xfrm>
          <a:prstGeom prst="rect">
            <a:avLst/>
          </a:prstGeom>
        </p:spPr>
      </p:pic>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5652120" y="194829"/>
            <a:ext cx="3491880" cy="414772"/>
          </a:xfrm>
          <a:prstGeom prst="rect">
            <a:avLst/>
          </a:prstGeom>
        </p:spPr>
      </p:pic>
      <p:sp>
        <p:nvSpPr>
          <p:cNvPr id="13" name="Text Box 2"/>
          <p:cNvSpPr txBox="1">
            <a:spLocks noChangeArrowheads="1"/>
          </p:cNvSpPr>
          <p:nvPr/>
        </p:nvSpPr>
        <p:spPr bwMode="auto">
          <a:xfrm>
            <a:off x="5220072" y="3453765"/>
            <a:ext cx="1506483" cy="407212"/>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dirty="0">
                <a:effectLst/>
                <a:latin typeface="Times New Roman"/>
                <a:ea typeface="Calibri"/>
                <a:cs typeface="Times New Roman"/>
              </a:rPr>
              <a:t>Abanoch</a:t>
            </a:r>
          </a:p>
        </p:txBody>
      </p:sp>
      <p:sp>
        <p:nvSpPr>
          <p:cNvPr id="14" name="Text Box 2"/>
          <p:cNvSpPr txBox="1">
            <a:spLocks noChangeArrowheads="1"/>
          </p:cNvSpPr>
          <p:nvPr/>
        </p:nvSpPr>
        <p:spPr bwMode="auto">
          <a:xfrm>
            <a:off x="7244019" y="4293096"/>
            <a:ext cx="1264569" cy="601991"/>
          </a:xfrm>
          <a:prstGeom prst="rect">
            <a:avLst/>
          </a:prstGeom>
          <a:noFill/>
          <a:ln w="9525">
            <a:noFill/>
            <a:miter lim="800000"/>
            <a:headEnd/>
            <a:tailEnd/>
          </a:ln>
        </p:spPr>
        <p:txBody>
          <a:bodyPr rot="0" vert="horz" wrap="square" lIns="91440" tIns="45720" rIns="91440" bIns="45720" anchor="t" anchorCtr="0">
            <a:noAutofit/>
          </a:bodyPr>
          <a:lstStyle/>
          <a:p>
            <a:pPr algn="r">
              <a:lnSpc>
                <a:spcPct val="115000"/>
              </a:lnSpc>
              <a:spcAft>
                <a:spcPts val="1000"/>
              </a:spcAft>
            </a:pPr>
            <a:r>
              <a:rPr lang="en-GB" dirty="0">
                <a:effectLst/>
                <a:latin typeface="Times New Roman"/>
                <a:ea typeface="Calibri"/>
                <a:cs typeface="Times New Roman"/>
              </a:rPr>
              <a:t>Crian</a:t>
            </a:r>
            <a:endParaRPr lang="en-GB" sz="1200" dirty="0">
              <a:effectLst/>
              <a:latin typeface="Times New Roman"/>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68760"/>
            <a:ext cx="8382000" cy="554037"/>
          </a:xfrm>
        </p:spPr>
        <p:txBody>
          <a:bodyPr/>
          <a:lstStyle/>
          <a:p>
            <a:pPr algn="l"/>
            <a:r>
              <a:rPr lang="en-GB" sz="2800" b="1" dirty="0" smtClean="0">
                <a:latin typeface="Calibri" pitchFamily="34" charset="0"/>
                <a:cs typeface="Calibri" pitchFamily="34" charset="0"/>
              </a:rPr>
              <a:t>A three-fold model of rural space (</a:t>
            </a:r>
            <a:r>
              <a:rPr lang="en-GB" sz="2800" b="1" dirty="0" err="1" smtClean="0">
                <a:latin typeface="Calibri" pitchFamily="34" charset="0"/>
                <a:cs typeface="Calibri" pitchFamily="34" charset="0"/>
              </a:rPr>
              <a:t>Halfacree</a:t>
            </a:r>
            <a:r>
              <a:rPr lang="en-GB" sz="2800" b="1" dirty="0" smtClean="0">
                <a:latin typeface="Calibri" pitchFamily="34" charset="0"/>
                <a:cs typeface="Calibri" pitchFamily="34" charset="0"/>
              </a:rPr>
              <a:t>, 2006)</a:t>
            </a:r>
            <a:endParaRPr lang="en-GB" sz="2800" b="1" dirty="0">
              <a:latin typeface="Calibri" pitchFamily="34" charset="0"/>
              <a:cs typeface="Calibri"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54017075"/>
              </p:ext>
            </p:extLst>
          </p:nvPr>
        </p:nvGraphicFramePr>
        <p:xfrm>
          <a:off x="323528" y="2060848"/>
          <a:ext cx="8820472" cy="46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7799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40768"/>
            <a:ext cx="8382000" cy="772368"/>
          </a:xfrm>
        </p:spPr>
        <p:txBody>
          <a:bodyPr/>
          <a:lstStyle/>
          <a:p>
            <a:r>
              <a:rPr lang="en-GB" sz="3600" dirty="0" smtClean="0"/>
              <a:t>Negotiating order: The police response to ASB in rural Scotland</a:t>
            </a:r>
            <a:endParaRPr lang="en-GB" sz="3600" dirty="0"/>
          </a:p>
        </p:txBody>
      </p:sp>
      <p:sp>
        <p:nvSpPr>
          <p:cNvPr id="3" name="Content Placeholder 2"/>
          <p:cNvSpPr>
            <a:spLocks noGrp="1"/>
          </p:cNvSpPr>
          <p:nvPr>
            <p:ph idx="1"/>
          </p:nvPr>
        </p:nvSpPr>
        <p:spPr>
          <a:xfrm>
            <a:off x="475928" y="1916832"/>
            <a:ext cx="8229600" cy="3849687"/>
          </a:xfrm>
        </p:spPr>
        <p:txBody>
          <a:bodyPr/>
          <a:lstStyle/>
          <a:p>
            <a:pPr marL="0" indent="0">
              <a:buNone/>
            </a:pPr>
            <a:endParaRPr lang="en-GB" sz="2000" dirty="0" smtClean="0"/>
          </a:p>
          <a:p>
            <a:r>
              <a:rPr lang="en-GB" sz="2200" dirty="0" smtClean="0"/>
              <a:t>Negotiated order is temporally and spatially specific and require ‘due recognition to the role that social actors have played in their constitution (Henry and </a:t>
            </a:r>
            <a:r>
              <a:rPr lang="en-GB" sz="2200" dirty="0" err="1" smtClean="0"/>
              <a:t>McAra</a:t>
            </a:r>
            <a:r>
              <a:rPr lang="en-GB" sz="2200" dirty="0" smtClean="0"/>
              <a:t>, 2012: 344)</a:t>
            </a:r>
          </a:p>
          <a:p>
            <a:r>
              <a:rPr lang="en-GB" sz="2200" dirty="0" smtClean="0"/>
              <a:t>Rural context therefore of key importance:</a:t>
            </a:r>
          </a:p>
          <a:p>
            <a:pPr marL="0" indent="0">
              <a:buNone/>
            </a:pPr>
            <a:r>
              <a:rPr lang="en-GB" sz="2200" i="1" dirty="0" smtClean="0">
                <a:latin typeface="Calibri" panose="020F0502020204030204" pitchFamily="34" charset="0"/>
              </a:rPr>
              <a:t>‘In </a:t>
            </a:r>
            <a:r>
              <a:rPr lang="en-GB" sz="2200" i="1" dirty="0">
                <a:latin typeface="Calibri" panose="020F0502020204030204" pitchFamily="34" charset="0"/>
              </a:rPr>
              <a:t>many cases those policing the countryside face a difficult task: one that must balance efficiency against community interaction; local need against national policy; fairness with local sensitivity; and, above all, trying to achieve these over often vast areas with limited resources’ </a:t>
            </a:r>
            <a:r>
              <a:rPr lang="en-GB" sz="2200" dirty="0" smtClean="0">
                <a:latin typeface="Calibri" panose="020F0502020204030204" pitchFamily="34" charset="0"/>
              </a:rPr>
              <a:t>(</a:t>
            </a:r>
            <a:r>
              <a:rPr lang="en-GB" sz="2200" dirty="0" err="1" smtClean="0">
                <a:latin typeface="Calibri" panose="020F0502020204030204" pitchFamily="34" charset="0"/>
              </a:rPr>
              <a:t>Yarwood</a:t>
            </a:r>
            <a:r>
              <a:rPr lang="en-GB" sz="2200" dirty="0" smtClean="0">
                <a:latin typeface="Calibri" panose="020F0502020204030204" pitchFamily="34" charset="0"/>
              </a:rPr>
              <a:t> </a:t>
            </a:r>
            <a:r>
              <a:rPr lang="en-GB" sz="2200" dirty="0">
                <a:latin typeface="Calibri" panose="020F0502020204030204" pitchFamily="34" charset="0"/>
              </a:rPr>
              <a:t>and </a:t>
            </a:r>
            <a:r>
              <a:rPr lang="en-GB" sz="2200" dirty="0" err="1" smtClean="0">
                <a:latin typeface="Calibri" panose="020F0502020204030204" pitchFamily="34" charset="0"/>
              </a:rPr>
              <a:t>Mawby</a:t>
            </a:r>
            <a:r>
              <a:rPr lang="en-GB" sz="2200" dirty="0" smtClean="0">
                <a:latin typeface="Calibri" panose="020F0502020204030204" pitchFamily="34" charset="0"/>
              </a:rPr>
              <a:t>, 2011</a:t>
            </a:r>
            <a:r>
              <a:rPr lang="en-GB" sz="2200" dirty="0">
                <a:latin typeface="Calibri" panose="020F0502020204030204" pitchFamily="34" charset="0"/>
              </a:rPr>
              <a:t>: 218)</a:t>
            </a:r>
          </a:p>
          <a:p>
            <a:r>
              <a:rPr lang="en-GB" sz="2200" dirty="0" smtClean="0"/>
              <a:t>Order maintenance rather than enforcement becomes enacted in the remote rural communities because of the socio-legal context</a:t>
            </a:r>
          </a:p>
          <a:p>
            <a:endParaRPr lang="en-GB" sz="2400" dirty="0" smtClean="0"/>
          </a:p>
          <a:p>
            <a:endParaRPr lang="en-GB" sz="2400" dirty="0" smtClean="0"/>
          </a:p>
          <a:p>
            <a:pPr marL="0" indent="0">
              <a:buNone/>
            </a:pPr>
            <a:endParaRPr lang="en-GB" sz="2000" i="1" dirty="0">
              <a:latin typeface="Calibri" panose="020F0502020204030204" pitchFamily="34" charset="0"/>
            </a:endParaRPr>
          </a:p>
          <a:p>
            <a:pPr marL="0" indent="0">
              <a:buNone/>
            </a:pPr>
            <a:endParaRPr lang="en-GB" sz="2000" i="1" dirty="0" smtClean="0"/>
          </a:p>
          <a:p>
            <a:pPr marL="0" indent="0">
              <a:buNone/>
            </a:pPr>
            <a:endParaRPr lang="en-GB" sz="2000" i="1" dirty="0"/>
          </a:p>
        </p:txBody>
      </p:sp>
    </p:spTree>
    <p:extLst>
      <p:ext uri="{BB962C8B-B14F-4D97-AF65-F5344CB8AC3E}">
        <p14:creationId xmlns:p14="http://schemas.microsoft.com/office/powerpoint/2010/main" val="3033430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07" y="692696"/>
            <a:ext cx="8712968" cy="5472608"/>
          </a:xfrm>
        </p:spPr>
        <p:txBody>
          <a:bodyPr>
            <a:noAutofit/>
          </a:bodyPr>
          <a:lstStyle/>
          <a:p>
            <a:pPr marL="0" indent="0">
              <a:buNone/>
            </a:pPr>
            <a:r>
              <a:rPr lang="en-GB" sz="2400" i="1" dirty="0" smtClean="0"/>
              <a:t>The </a:t>
            </a:r>
            <a:r>
              <a:rPr lang="en-GB" sz="2400" i="1" dirty="0"/>
              <a:t>officer gets a radio message </a:t>
            </a:r>
            <a:r>
              <a:rPr lang="en-GB" sz="2400" i="1" dirty="0" smtClean="0"/>
              <a:t>saying </a:t>
            </a:r>
            <a:r>
              <a:rPr lang="en-GB" sz="2400" i="1" dirty="0"/>
              <a:t>that there has been a complaint about young people causing a disturbance.  A group of 10 or 12 young people </a:t>
            </a:r>
            <a:r>
              <a:rPr lang="en-GB" sz="2400" i="1" dirty="0" smtClean="0"/>
              <a:t>were </a:t>
            </a:r>
            <a:r>
              <a:rPr lang="en-GB" sz="2400" i="1" dirty="0"/>
              <a:t>running up the street and making a lot of noise.  A couple of holidaymakers in a rented cottage heard this and went out to confront them – the group then </a:t>
            </a:r>
            <a:r>
              <a:rPr lang="en-GB" sz="2400" i="1" dirty="0" smtClean="0"/>
              <a:t>started </a:t>
            </a:r>
            <a:r>
              <a:rPr lang="en-GB" sz="2400" i="1" dirty="0"/>
              <a:t>shouting and </a:t>
            </a:r>
            <a:r>
              <a:rPr lang="en-GB" sz="2400" i="1" dirty="0" smtClean="0"/>
              <a:t>swearing</a:t>
            </a:r>
            <a:r>
              <a:rPr lang="en-GB" sz="2400" i="1" dirty="0"/>
              <a:t> </a:t>
            </a:r>
            <a:r>
              <a:rPr lang="en-GB" sz="2400" i="1" dirty="0" smtClean="0"/>
              <a:t>and behaving in threatening manner.   When we find the group (the officer knows them all), </a:t>
            </a:r>
            <a:r>
              <a:rPr lang="en-GB" sz="2400" i="1" dirty="0" smtClean="0">
                <a:solidFill>
                  <a:srgbClr val="FF0000"/>
                </a:solidFill>
              </a:rPr>
              <a:t>he gets </a:t>
            </a:r>
            <a:r>
              <a:rPr lang="en-GB" sz="2400" i="1" dirty="0">
                <a:solidFill>
                  <a:srgbClr val="FF0000"/>
                </a:solidFill>
              </a:rPr>
              <a:t>them to gather round him </a:t>
            </a:r>
            <a:r>
              <a:rPr lang="en-GB" sz="2400" i="1" dirty="0" smtClean="0">
                <a:solidFill>
                  <a:srgbClr val="FF0000"/>
                </a:solidFill>
              </a:rPr>
              <a:t> and listens to them intently.</a:t>
            </a:r>
            <a:r>
              <a:rPr lang="en-GB" sz="2400" i="1" dirty="0" smtClean="0"/>
              <a:t>  He  tells the young people to  </a:t>
            </a:r>
            <a:r>
              <a:rPr lang="en-GB" sz="2400" i="1" dirty="0"/>
              <a:t>‘phone me if you have problems with other people – do not take the law into your own hands</a:t>
            </a:r>
            <a:r>
              <a:rPr lang="en-GB" sz="2400" i="1" dirty="0" smtClean="0"/>
              <a:t>’. </a:t>
            </a:r>
            <a:r>
              <a:rPr lang="en-GB" sz="2400" i="1" dirty="0"/>
              <a:t>We go back to the holidaymakers and the officer tells the couple he has spoken to the young people and if there are any more problems to </a:t>
            </a:r>
            <a:r>
              <a:rPr lang="en-GB" sz="2400" i="1" dirty="0">
                <a:solidFill>
                  <a:srgbClr val="FF0000"/>
                </a:solidFill>
              </a:rPr>
              <a:t>phone him on his </a:t>
            </a:r>
            <a:r>
              <a:rPr lang="en-GB" sz="2400" i="1" dirty="0" smtClean="0">
                <a:solidFill>
                  <a:srgbClr val="FF0000"/>
                </a:solidFill>
              </a:rPr>
              <a:t>mobile </a:t>
            </a:r>
            <a:r>
              <a:rPr lang="en-GB" sz="2400" i="1" dirty="0" smtClean="0"/>
              <a:t>[he’s on shift for another couple of hours].  The officer later explains to me  </a:t>
            </a:r>
            <a:r>
              <a:rPr lang="en-GB" sz="2400" i="1" dirty="0"/>
              <a:t>‘if they [the other young people] </a:t>
            </a:r>
            <a:r>
              <a:rPr lang="en-GB" sz="2400" i="1" dirty="0">
                <a:solidFill>
                  <a:srgbClr val="FF0000"/>
                </a:solidFill>
              </a:rPr>
              <a:t>see me speaking to a young lad in a mature manner and respecting him and him respecting me, then I can gain the respect of the group and not </a:t>
            </a:r>
            <a:r>
              <a:rPr lang="en-GB" sz="2400" i="1" dirty="0" smtClean="0">
                <a:solidFill>
                  <a:srgbClr val="FF0000"/>
                </a:solidFill>
              </a:rPr>
              <a:t>have to deal </a:t>
            </a:r>
            <a:r>
              <a:rPr lang="en-GB" sz="2400" i="1" dirty="0">
                <a:solidFill>
                  <a:srgbClr val="FF0000"/>
                </a:solidFill>
              </a:rPr>
              <a:t>with </a:t>
            </a:r>
            <a:r>
              <a:rPr lang="en-GB" sz="2400" i="1" dirty="0" smtClean="0">
                <a:solidFill>
                  <a:srgbClr val="FF0000"/>
                </a:solidFill>
              </a:rPr>
              <a:t>ASB </a:t>
            </a:r>
            <a:r>
              <a:rPr lang="en-GB" sz="2400" i="1" dirty="0">
                <a:solidFill>
                  <a:srgbClr val="FF0000"/>
                </a:solidFill>
              </a:rPr>
              <a:t>in a criminal </a:t>
            </a:r>
            <a:r>
              <a:rPr lang="en-GB" sz="2400" i="1" dirty="0" smtClean="0">
                <a:solidFill>
                  <a:srgbClr val="FF0000"/>
                </a:solidFill>
              </a:rPr>
              <a:t>manner…’ </a:t>
            </a:r>
            <a:r>
              <a:rPr lang="en-GB" sz="2400" dirty="0" smtClean="0"/>
              <a:t>(</a:t>
            </a:r>
            <a:r>
              <a:rPr lang="en-GB" sz="2400" dirty="0" err="1" smtClean="0"/>
              <a:t>Fieldnotes</a:t>
            </a:r>
            <a:r>
              <a:rPr lang="en-GB" sz="2400" dirty="0" smtClean="0"/>
              <a:t>, Abanoch, 13/10/11)</a:t>
            </a:r>
            <a:endParaRPr lang="en-GB" sz="2400" dirty="0">
              <a:solidFill>
                <a:srgbClr val="FF0000"/>
              </a:solidFill>
            </a:endParaRPr>
          </a:p>
        </p:txBody>
      </p:sp>
      <p:sp>
        <p:nvSpPr>
          <p:cNvPr id="4" name="Title 1"/>
          <p:cNvSpPr>
            <a:spLocks noGrp="1"/>
          </p:cNvSpPr>
          <p:nvPr>
            <p:ph type="title"/>
          </p:nvPr>
        </p:nvSpPr>
        <p:spPr>
          <a:xfrm>
            <a:off x="37738" y="117184"/>
            <a:ext cx="8382000" cy="554037"/>
          </a:xfrm>
        </p:spPr>
        <p:txBody>
          <a:bodyPr>
            <a:noAutofit/>
          </a:bodyPr>
          <a:lstStyle/>
          <a:p>
            <a:r>
              <a:rPr lang="en-GB" sz="4800" b="1" dirty="0" err="1" smtClean="0"/>
              <a:t>Abanoch</a:t>
            </a:r>
            <a:r>
              <a:rPr lang="en-GB" sz="4800" b="1" dirty="0" smtClean="0"/>
              <a:t> – Remote </a:t>
            </a:r>
            <a:r>
              <a:rPr lang="en-GB" sz="4800" b="1" dirty="0"/>
              <a:t>R</a:t>
            </a:r>
            <a:r>
              <a:rPr lang="en-GB" sz="4800" b="1" dirty="0" smtClean="0"/>
              <a:t>ural </a:t>
            </a:r>
            <a:endParaRPr lang="en-GB" sz="4800" b="1" dirty="0"/>
          </a:p>
        </p:txBody>
      </p:sp>
    </p:spTree>
    <p:extLst>
      <p:ext uri="{BB962C8B-B14F-4D97-AF65-F5344CB8AC3E}">
        <p14:creationId xmlns:p14="http://schemas.microsoft.com/office/powerpoint/2010/main" val="3955819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 y="138659"/>
            <a:ext cx="8382000" cy="554037"/>
          </a:xfrm>
        </p:spPr>
        <p:txBody>
          <a:bodyPr>
            <a:noAutofit/>
          </a:bodyPr>
          <a:lstStyle/>
          <a:p>
            <a:r>
              <a:rPr lang="en-GB" sz="4800" b="1" dirty="0" err="1" smtClean="0"/>
              <a:t>Crian</a:t>
            </a:r>
            <a:r>
              <a:rPr lang="en-GB" sz="4800" b="1" dirty="0" smtClean="0"/>
              <a:t> – Accessibly Rural</a:t>
            </a:r>
            <a:endParaRPr lang="en-GB" sz="4800" b="1" dirty="0"/>
          </a:p>
        </p:txBody>
      </p:sp>
      <p:sp>
        <p:nvSpPr>
          <p:cNvPr id="3" name="Content Placeholder 2"/>
          <p:cNvSpPr>
            <a:spLocks noGrp="1"/>
          </p:cNvSpPr>
          <p:nvPr>
            <p:ph idx="1"/>
          </p:nvPr>
        </p:nvSpPr>
        <p:spPr>
          <a:xfrm>
            <a:off x="179513" y="692696"/>
            <a:ext cx="8640960" cy="5616624"/>
          </a:xfrm>
        </p:spPr>
        <p:txBody>
          <a:bodyPr>
            <a:normAutofit fontScale="92500" lnSpcReduction="10000"/>
          </a:bodyPr>
          <a:lstStyle/>
          <a:p>
            <a:pPr marL="0" indent="0">
              <a:buNone/>
            </a:pPr>
            <a:r>
              <a:rPr lang="en-GB" sz="2000" i="1" dirty="0"/>
              <a:t>A call comes in of a neighbourhood </a:t>
            </a:r>
            <a:r>
              <a:rPr lang="en-GB" sz="2400" i="1" dirty="0"/>
              <a:t>disturbance in </a:t>
            </a:r>
            <a:r>
              <a:rPr lang="en-GB" sz="2400" i="1" dirty="0" err="1" smtClean="0"/>
              <a:t>Crian</a:t>
            </a:r>
            <a:r>
              <a:rPr lang="en-GB" sz="2400" i="1" dirty="0" smtClean="0"/>
              <a:t>.  </a:t>
            </a:r>
            <a:r>
              <a:rPr lang="en-GB" sz="2400" i="1" dirty="0"/>
              <a:t>I am immediately struck by the sense of urgency </a:t>
            </a:r>
            <a:r>
              <a:rPr lang="en-GB" sz="2400" i="1" dirty="0" smtClean="0"/>
              <a:t>when </a:t>
            </a:r>
            <a:r>
              <a:rPr lang="en-GB" sz="2400" i="1" dirty="0"/>
              <a:t>we arrive at the village, there is a </a:t>
            </a:r>
            <a:r>
              <a:rPr lang="en-GB" sz="2400" i="1" dirty="0" smtClean="0"/>
              <a:t>fracas </a:t>
            </a:r>
            <a:r>
              <a:rPr lang="en-GB" sz="2400" i="1" dirty="0"/>
              <a:t>going on between two males in neighbouring houses.  We are the </a:t>
            </a:r>
            <a:r>
              <a:rPr lang="en-GB" sz="2400" i="1" dirty="0">
                <a:solidFill>
                  <a:srgbClr val="FF0000"/>
                </a:solidFill>
              </a:rPr>
              <a:t>second police car there</a:t>
            </a:r>
            <a:r>
              <a:rPr lang="en-GB" sz="2400" i="1" dirty="0"/>
              <a:t>, </a:t>
            </a:r>
            <a:r>
              <a:rPr lang="en-GB" sz="2400" i="1" dirty="0">
                <a:solidFill>
                  <a:srgbClr val="FF0000"/>
                </a:solidFill>
              </a:rPr>
              <a:t>another car from [nearby town] has also turned </a:t>
            </a:r>
            <a:r>
              <a:rPr lang="en-GB" sz="2400" i="1" dirty="0" smtClean="0">
                <a:solidFill>
                  <a:srgbClr val="FF0000"/>
                </a:solidFill>
              </a:rPr>
              <a:t>up</a:t>
            </a:r>
            <a:r>
              <a:rPr lang="en-GB" sz="2400" i="1" dirty="0" smtClean="0"/>
              <a:t>…the </a:t>
            </a:r>
            <a:r>
              <a:rPr lang="en-GB" sz="2400" i="1" dirty="0"/>
              <a:t>lads are still shouting and swearing at each other, creating a scene in the street.  The mum of one of them comes out and is distressed with what is going on.  She starts to become aggressive too, and the officer I have arrived with intervenes and tries to calm her down whilst the other two [male] officers deal with the two lads.  The male officers arrest the younger of the two lads, not because of this disturbance, but because he is out on </a:t>
            </a:r>
            <a:r>
              <a:rPr lang="en-GB" sz="2400" i="1" dirty="0" smtClean="0"/>
              <a:t>license.  I </a:t>
            </a:r>
            <a:r>
              <a:rPr lang="en-GB" sz="2400" i="1" dirty="0"/>
              <a:t>get the sense the officer knows the situation, something I later confirm. </a:t>
            </a:r>
            <a:r>
              <a:rPr lang="en-GB" sz="2400" i="1" dirty="0" smtClean="0"/>
              <a:t>Once </a:t>
            </a:r>
            <a:r>
              <a:rPr lang="en-GB" sz="2400" i="1" dirty="0"/>
              <a:t>we are back in the police car, I ask about the situation and the role of </a:t>
            </a:r>
            <a:r>
              <a:rPr lang="en-GB" sz="2400" i="1" dirty="0" smtClean="0"/>
              <a:t>discretion…’to </a:t>
            </a:r>
            <a:r>
              <a:rPr lang="en-GB" sz="2400" i="1" dirty="0"/>
              <a:t>be honest</a:t>
            </a:r>
            <a:r>
              <a:rPr lang="en-GB" sz="2400" i="1" dirty="0">
                <a:solidFill>
                  <a:srgbClr val="FF0000"/>
                </a:solidFill>
              </a:rPr>
              <a:t>, I will use my discretion here more [than neighbouring city]…like you tend to know people more here…see </a:t>
            </a:r>
            <a:r>
              <a:rPr lang="en-GB" sz="2400" i="1" dirty="0" smtClean="0">
                <a:solidFill>
                  <a:srgbClr val="FF0000"/>
                </a:solidFill>
              </a:rPr>
              <a:t>I </a:t>
            </a:r>
            <a:r>
              <a:rPr lang="en-GB" sz="2400" i="1" dirty="0">
                <a:solidFill>
                  <a:srgbClr val="FF0000"/>
                </a:solidFill>
              </a:rPr>
              <a:t>know his family well, they are trouble, he’s had loads of chances and like I try to build trust with him </a:t>
            </a:r>
            <a:r>
              <a:rPr lang="en-GB" sz="2400" i="1" dirty="0"/>
              <a:t>but look, if he needs the jail, he’ll get it and our hands were </a:t>
            </a:r>
            <a:r>
              <a:rPr lang="en-GB" sz="2400" i="1" dirty="0" err="1"/>
              <a:t>kinda</a:t>
            </a:r>
            <a:r>
              <a:rPr lang="en-GB" sz="2400" i="1" dirty="0"/>
              <a:t> [sic] tied there’…I then ask about </a:t>
            </a:r>
            <a:r>
              <a:rPr lang="en-GB" sz="2400" i="1" dirty="0">
                <a:solidFill>
                  <a:srgbClr val="FF0000"/>
                </a:solidFill>
              </a:rPr>
              <a:t>backup and custody and the officer says ‘that’s no problem, the cells are not far away and the station is only ten minutes up the road</a:t>
            </a:r>
            <a:r>
              <a:rPr lang="en-GB" sz="2400" i="1" dirty="0" smtClean="0"/>
              <a:t>’ </a:t>
            </a:r>
            <a:r>
              <a:rPr lang="en-GB" sz="2000" dirty="0"/>
              <a:t>(Notes from research diary, </a:t>
            </a:r>
            <a:r>
              <a:rPr lang="en-GB" sz="2000" dirty="0" err="1"/>
              <a:t>Crian</a:t>
            </a:r>
            <a:r>
              <a:rPr lang="en-GB" sz="2000" dirty="0"/>
              <a:t>, 23/01/13)</a:t>
            </a:r>
          </a:p>
          <a:p>
            <a:pPr marL="0" indent="0">
              <a:buNone/>
            </a:pPr>
            <a:endParaRPr lang="en-GB" sz="2400" dirty="0"/>
          </a:p>
          <a:p>
            <a:endParaRPr lang="en-GB" dirty="0"/>
          </a:p>
        </p:txBody>
      </p:sp>
    </p:spTree>
    <p:extLst>
      <p:ext uri="{BB962C8B-B14F-4D97-AF65-F5344CB8AC3E}">
        <p14:creationId xmlns:p14="http://schemas.microsoft.com/office/powerpoint/2010/main" val="1237203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85101" cy="576064"/>
          </a:xfrm>
        </p:spPr>
        <p:txBody>
          <a:bodyPr/>
          <a:lstStyle/>
          <a:p>
            <a:r>
              <a:rPr lang="en-GB" sz="2800" b="1" dirty="0" smtClean="0"/>
              <a:t>The importance of discretion in policing rural ASB</a:t>
            </a:r>
            <a:r>
              <a:rPr lang="en-GB" sz="2800" dirty="0" smtClean="0"/>
              <a:t>	</a:t>
            </a:r>
            <a:endParaRPr lang="en-GB" sz="2800" dirty="0"/>
          </a:p>
        </p:txBody>
      </p:sp>
      <p:sp>
        <p:nvSpPr>
          <p:cNvPr id="3" name="Content Placeholder 2"/>
          <p:cNvSpPr>
            <a:spLocks noGrp="1"/>
          </p:cNvSpPr>
          <p:nvPr>
            <p:ph idx="1"/>
          </p:nvPr>
        </p:nvSpPr>
        <p:spPr>
          <a:xfrm>
            <a:off x="395536" y="836712"/>
            <a:ext cx="8363557" cy="5760639"/>
          </a:xfrm>
        </p:spPr>
        <p:txBody>
          <a:bodyPr/>
          <a:lstStyle/>
          <a:p>
            <a:r>
              <a:rPr lang="en-GB" sz="2300" dirty="0"/>
              <a:t>Ericson (2007) definition is particularly helpful because accounts for police culture + organisation</a:t>
            </a:r>
            <a:r>
              <a:rPr lang="en-GB" sz="2300" dirty="0" smtClean="0"/>
              <a:t>:</a:t>
            </a:r>
          </a:p>
          <a:p>
            <a:pPr marL="0" indent="0">
              <a:buNone/>
            </a:pPr>
            <a:r>
              <a:rPr lang="en-GB" sz="2400" i="1" dirty="0" smtClean="0"/>
              <a:t>‘</a:t>
            </a:r>
            <a:r>
              <a:rPr lang="en-GB" sz="2000" i="1" dirty="0"/>
              <a:t>Decisions that do not seem to fit legal rules or are beyond legal rules are posited as discretionary.  Discretion is autonomy of decision making independent of legal constraint, </a:t>
            </a:r>
            <a:r>
              <a:rPr lang="en-GB" sz="2000" i="1" dirty="0">
                <a:solidFill>
                  <a:srgbClr val="FF0000"/>
                </a:solidFill>
              </a:rPr>
              <a:t>although not independent of other constraints embedded in the culture</a:t>
            </a:r>
            <a:r>
              <a:rPr lang="en-GB" sz="2000" i="1" dirty="0"/>
              <a:t> and organisation of policing</a:t>
            </a:r>
            <a:r>
              <a:rPr lang="en-GB" sz="2400" i="1" dirty="0" smtClean="0"/>
              <a:t>’</a:t>
            </a:r>
            <a:endParaRPr lang="en-GB" sz="2400" dirty="0" smtClean="0"/>
          </a:p>
          <a:p>
            <a:r>
              <a:rPr lang="en-GB" sz="2300" dirty="0" smtClean="0"/>
              <a:t>The ways that spaces are defined closely links to the ways that the police use their powers and Importance of situated knowledge of community</a:t>
            </a:r>
          </a:p>
          <a:p>
            <a:pPr marL="0" indent="0">
              <a:buNone/>
            </a:pPr>
            <a:r>
              <a:rPr lang="en-GB" sz="2000" i="1" dirty="0"/>
              <a:t>‘The community officer discusses discretion in the patrol car, noting it is a skill you pick up over the years…‘I mean, like when you start on a rural beat like this you just follow your </a:t>
            </a:r>
            <a:r>
              <a:rPr lang="en-GB" sz="2000" i="1" dirty="0">
                <a:solidFill>
                  <a:srgbClr val="FF0000"/>
                </a:solidFill>
              </a:rPr>
              <a:t>training…but you soon learn who are the ones who will cause bother and cause you bother</a:t>
            </a:r>
            <a:r>
              <a:rPr lang="en-GB" sz="2000" i="1" dirty="0"/>
              <a:t>…with the young people it is about…knowing when to come down hard and when to give them guidance…for me it’s about understanding the </a:t>
            </a:r>
            <a:r>
              <a:rPr lang="en-GB" sz="2000" i="1" dirty="0" smtClean="0"/>
              <a:t>community…something which is much easier to do in small rural community’ </a:t>
            </a:r>
            <a:r>
              <a:rPr lang="en-GB" sz="2000" dirty="0" err="1"/>
              <a:t>Fieldnotes</a:t>
            </a:r>
            <a:r>
              <a:rPr lang="en-GB" sz="2000" dirty="0"/>
              <a:t> (Abanoch, 1/10/11</a:t>
            </a:r>
            <a:r>
              <a:rPr lang="en-GB" sz="1800" dirty="0"/>
              <a:t>) </a:t>
            </a:r>
            <a:r>
              <a:rPr lang="en-GB" sz="1800" dirty="0" smtClean="0"/>
              <a:t> </a:t>
            </a:r>
            <a:endParaRPr lang="en-GB" sz="1800" dirty="0"/>
          </a:p>
          <a:p>
            <a:pPr marL="0" indent="0">
              <a:buNone/>
            </a:pPr>
            <a:endParaRPr lang="en-GB" sz="1800" dirty="0"/>
          </a:p>
        </p:txBody>
      </p:sp>
    </p:spTree>
    <p:extLst>
      <p:ext uri="{BB962C8B-B14F-4D97-AF65-F5344CB8AC3E}">
        <p14:creationId xmlns:p14="http://schemas.microsoft.com/office/powerpoint/2010/main" val="3395771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550" y="1340768"/>
            <a:ext cx="8229600" cy="633413"/>
          </a:xfrm>
        </p:spPr>
        <p:txBody>
          <a:bodyPr/>
          <a:lstStyle/>
          <a:p>
            <a:r>
              <a:rPr lang="en-GB" sz="3200" b="1" dirty="0" smtClean="0"/>
              <a:t>The importance of police-community relationships</a:t>
            </a:r>
            <a:endParaRPr lang="en-GB" sz="3200" b="1" dirty="0"/>
          </a:p>
        </p:txBody>
      </p:sp>
      <p:sp>
        <p:nvSpPr>
          <p:cNvPr id="3" name="Content Placeholder 2"/>
          <p:cNvSpPr>
            <a:spLocks noGrp="1"/>
          </p:cNvSpPr>
          <p:nvPr>
            <p:ph idx="1"/>
          </p:nvPr>
        </p:nvSpPr>
        <p:spPr>
          <a:xfrm>
            <a:off x="607871" y="1673284"/>
            <a:ext cx="8229600" cy="3849687"/>
          </a:xfrm>
        </p:spPr>
        <p:txBody>
          <a:bodyPr/>
          <a:lstStyle/>
          <a:p>
            <a:pPr marL="0" indent="0">
              <a:buNone/>
            </a:pPr>
            <a:endParaRPr lang="en-GB" sz="2800" dirty="0" smtClean="0"/>
          </a:p>
          <a:p>
            <a:r>
              <a:rPr lang="en-GB" sz="2800" dirty="0" err="1" smtClean="0"/>
              <a:t>Carr</a:t>
            </a:r>
            <a:r>
              <a:rPr lang="en-GB" sz="2800" dirty="0" smtClean="0"/>
              <a:t> (2012: 408) identifies four citizen roles:</a:t>
            </a: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854996867"/>
              </p:ext>
            </p:extLst>
          </p:nvPr>
        </p:nvGraphicFramePr>
        <p:xfrm>
          <a:off x="1187624" y="3140968"/>
          <a:ext cx="6096000" cy="3474720"/>
        </p:xfrm>
        <a:graphic>
          <a:graphicData uri="http://schemas.openxmlformats.org/drawingml/2006/table">
            <a:tbl>
              <a:tblPr firstRow="1" bandRow="1">
                <a:tableStyleId>{5C22544A-7EE6-4342-B048-85BDC9FD1C3A}</a:tableStyleId>
              </a:tblPr>
              <a:tblGrid>
                <a:gridCol w="3048000"/>
                <a:gridCol w="3048000"/>
              </a:tblGrid>
              <a:tr h="355064">
                <a:tc>
                  <a:txBody>
                    <a:bodyPr/>
                    <a:lstStyle/>
                    <a:p>
                      <a:r>
                        <a:rPr lang="en-GB" dirty="0" smtClean="0"/>
                        <a:t>Citizen</a:t>
                      </a:r>
                      <a:r>
                        <a:rPr lang="en-GB" baseline="0" dirty="0" smtClean="0"/>
                        <a:t> type</a:t>
                      </a:r>
                      <a:endParaRPr lang="en-GB" dirty="0"/>
                    </a:p>
                  </a:txBody>
                  <a:tcPr/>
                </a:tc>
                <a:tc>
                  <a:txBody>
                    <a:bodyPr/>
                    <a:lstStyle/>
                    <a:p>
                      <a:r>
                        <a:rPr lang="en-GB" dirty="0" smtClean="0"/>
                        <a:t>Role </a:t>
                      </a:r>
                      <a:endParaRPr lang="en-GB" dirty="0"/>
                    </a:p>
                  </a:txBody>
                  <a:tcPr/>
                </a:tc>
              </a:tr>
              <a:tr h="370840">
                <a:tc>
                  <a:txBody>
                    <a:bodyPr/>
                    <a:lstStyle/>
                    <a:p>
                      <a:r>
                        <a:rPr lang="en-GB" dirty="0" smtClean="0"/>
                        <a:t>Citizen Partner</a:t>
                      </a:r>
                      <a:endParaRPr lang="en-GB" dirty="0"/>
                    </a:p>
                  </a:txBody>
                  <a:tcPr/>
                </a:tc>
                <a:tc>
                  <a:txBody>
                    <a:bodyPr/>
                    <a:lstStyle/>
                    <a:p>
                      <a:r>
                        <a:rPr lang="en-GB" dirty="0" smtClean="0"/>
                        <a:t>Takes active role in negotiating order </a:t>
                      </a:r>
                      <a:endParaRPr lang="en-GB" dirty="0"/>
                    </a:p>
                  </a:txBody>
                  <a:tcPr/>
                </a:tc>
              </a:tr>
              <a:tr h="370840">
                <a:tc>
                  <a:txBody>
                    <a:bodyPr/>
                    <a:lstStyle/>
                    <a:p>
                      <a:r>
                        <a:rPr lang="en-GB" dirty="0" smtClean="0"/>
                        <a:t>Citizen Associate</a:t>
                      </a:r>
                      <a:endParaRPr lang="en-GB" dirty="0"/>
                    </a:p>
                  </a:txBody>
                  <a:tcPr/>
                </a:tc>
                <a:tc>
                  <a:txBody>
                    <a:bodyPr/>
                    <a:lstStyle/>
                    <a:p>
                      <a:r>
                        <a:rPr lang="en-GB" dirty="0" smtClean="0"/>
                        <a:t>Consulted about crime and safety but</a:t>
                      </a:r>
                      <a:r>
                        <a:rPr lang="en-GB" baseline="0" dirty="0" smtClean="0"/>
                        <a:t> has no real means of making inputs</a:t>
                      </a:r>
                      <a:endParaRPr lang="en-GB" dirty="0"/>
                    </a:p>
                  </a:txBody>
                  <a:tcPr/>
                </a:tc>
              </a:tr>
              <a:tr h="370840">
                <a:tc>
                  <a:txBody>
                    <a:bodyPr/>
                    <a:lstStyle/>
                    <a:p>
                      <a:r>
                        <a:rPr lang="en-GB" dirty="0" smtClean="0"/>
                        <a:t>Citizen Bystander</a:t>
                      </a:r>
                      <a:endParaRPr lang="en-GB" dirty="0"/>
                    </a:p>
                  </a:txBody>
                  <a:tcPr/>
                </a:tc>
                <a:tc>
                  <a:txBody>
                    <a:bodyPr/>
                    <a:lstStyle/>
                    <a:p>
                      <a:r>
                        <a:rPr lang="en-GB" dirty="0" smtClean="0"/>
                        <a:t>Takes no role beyond</a:t>
                      </a:r>
                      <a:r>
                        <a:rPr lang="en-GB" baseline="0" dirty="0" smtClean="0"/>
                        <a:t> being a passive observer of law enforcement</a:t>
                      </a:r>
                      <a:endParaRPr lang="en-GB" dirty="0"/>
                    </a:p>
                  </a:txBody>
                  <a:tcPr/>
                </a:tc>
              </a:tr>
              <a:tr h="370840">
                <a:tc>
                  <a:txBody>
                    <a:bodyPr/>
                    <a:lstStyle/>
                    <a:p>
                      <a:r>
                        <a:rPr lang="en-GB" dirty="0" smtClean="0"/>
                        <a:t>Opponent</a:t>
                      </a:r>
                      <a:endParaRPr lang="en-GB" dirty="0"/>
                    </a:p>
                  </a:txBody>
                  <a:tcPr/>
                </a:tc>
                <a:tc>
                  <a:txBody>
                    <a:bodyPr/>
                    <a:lstStyle/>
                    <a:p>
                      <a:r>
                        <a:rPr lang="en-GB" dirty="0" smtClean="0"/>
                        <a:t>Completely</a:t>
                      </a:r>
                      <a:r>
                        <a:rPr lang="en-GB" baseline="0" dirty="0" smtClean="0"/>
                        <a:t> alienated from police</a:t>
                      </a:r>
                      <a:endParaRPr lang="en-GB" dirty="0"/>
                    </a:p>
                  </a:txBody>
                  <a:tcPr/>
                </a:tc>
              </a:tr>
            </a:tbl>
          </a:graphicData>
        </a:graphic>
      </p:graphicFrame>
    </p:spTree>
    <p:extLst>
      <p:ext uri="{BB962C8B-B14F-4D97-AF65-F5344CB8AC3E}">
        <p14:creationId xmlns:p14="http://schemas.microsoft.com/office/powerpoint/2010/main" val="753448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SoE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SoEtemplate</Template>
  <TotalTime>20363</TotalTime>
  <Words>7451</Words>
  <Application>Microsoft Office PowerPoint</Application>
  <PresentationFormat>On-screen Show (4:3)</PresentationFormat>
  <Paragraphs>263</Paragraphs>
  <Slides>22</Slides>
  <Notes>22</Notes>
  <HiddenSlides>8</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22</vt:i4>
      </vt:variant>
    </vt:vector>
  </HeadingPairs>
  <TitlesOfParts>
    <vt:vector size="30" baseType="lpstr">
      <vt:lpstr>Arial</vt:lpstr>
      <vt:lpstr>Calibri</vt:lpstr>
      <vt:lpstr>Calibri Light</vt:lpstr>
      <vt:lpstr>Times New Roman</vt:lpstr>
      <vt:lpstr>SoEtemplate</vt:lpstr>
      <vt:lpstr>Custom Design</vt:lpstr>
      <vt:lpstr>1_Custom Design</vt:lpstr>
      <vt:lpstr>Office Theme</vt:lpstr>
      <vt:lpstr>Relationships and responses: Policing anti-social behaviour in rural Scotland </vt:lpstr>
      <vt:lpstr>Presentation Overview</vt:lpstr>
      <vt:lpstr>Scotland: Context </vt:lpstr>
      <vt:lpstr>A three-fold model of rural space (Halfacree, 2006)</vt:lpstr>
      <vt:lpstr>Negotiating order: The police response to ASB in rural Scotland</vt:lpstr>
      <vt:lpstr>Abanoch – Remote Rural </vt:lpstr>
      <vt:lpstr>Crian – Accessibly Rural</vt:lpstr>
      <vt:lpstr>The importance of discretion in policing rural ASB </vt:lpstr>
      <vt:lpstr>The importance of police-community relationships</vt:lpstr>
      <vt:lpstr>Police-community relationships</vt:lpstr>
      <vt:lpstr>Characterising the rural officer</vt:lpstr>
      <vt:lpstr>When rural context is not considered…</vt:lpstr>
      <vt:lpstr>Conclusion: Towards rural policing </vt:lpstr>
      <vt:lpstr>Different impacts in different communities</vt:lpstr>
      <vt:lpstr>ASB impacting on the everyday lives of individuals </vt:lpstr>
      <vt:lpstr>The role of age in the lived experience of ASB: Youth as risk or youth at risk?</vt:lpstr>
      <vt:lpstr>Thanks for listening…</vt:lpstr>
      <vt:lpstr>Context of project: Studying ASB in rural Scotland</vt:lpstr>
      <vt:lpstr>The role of age in the lived experience of ASB (II)</vt:lpstr>
      <vt:lpstr> Discretion</vt:lpstr>
      <vt:lpstr>What does this mean for rural policing territoriality in Scotland?</vt:lpstr>
      <vt:lpstr>Harm Matrix (Innes &amp; Weston, 2010)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ajwooff</dc:creator>
  <cp:lastModifiedBy>Andrew Wooff</cp:lastModifiedBy>
  <cp:revision>450</cp:revision>
  <cp:lastPrinted>2014-09-16T09:31:28Z</cp:lastPrinted>
  <dcterms:created xsi:type="dcterms:W3CDTF">2012-05-10T12:53:07Z</dcterms:created>
  <dcterms:modified xsi:type="dcterms:W3CDTF">2014-09-16T09:50:57Z</dcterms:modified>
</cp:coreProperties>
</file>