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100" y="1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lvl1pPr>
              <a:defRPr/>
            </a:lvl1pPr>
          </a:lstStyle>
          <a:p>
            <a:endParaRPr lang="en-US" altLang="sv-SE"/>
          </a:p>
        </p:txBody>
      </p:sp>
      <p:sp>
        <p:nvSpPr>
          <p:cNvPr id="5" name="Footer Placeholder 4"/>
          <p:cNvSpPr>
            <a:spLocks noGrp="1"/>
          </p:cNvSpPr>
          <p:nvPr>
            <p:ph type="ftr" sz="quarter" idx="11"/>
          </p:nvPr>
        </p:nvSpPr>
        <p:spPr/>
        <p:txBody>
          <a:bodyPr/>
          <a:lstStyle>
            <a:lvl1pPr>
              <a:defRPr/>
            </a:lvl1pPr>
          </a:lstStyle>
          <a:p>
            <a:endParaRPr lang="en-US" altLang="sv-SE"/>
          </a:p>
        </p:txBody>
      </p:sp>
      <p:sp>
        <p:nvSpPr>
          <p:cNvPr id="6" name="Slide Number Placeholder 5"/>
          <p:cNvSpPr>
            <a:spLocks noGrp="1"/>
          </p:cNvSpPr>
          <p:nvPr>
            <p:ph type="sldNum" sz="quarter" idx="12"/>
          </p:nvPr>
        </p:nvSpPr>
        <p:spPr/>
        <p:txBody>
          <a:bodyPr/>
          <a:lstStyle>
            <a:lvl1pPr>
              <a:defRPr/>
            </a:lvl1pPr>
          </a:lstStyle>
          <a:p>
            <a:fld id="{4DC3010E-26D5-4A83-B1F0-5B7C29932B51}" type="slidenum">
              <a:rPr lang="en-US" altLang="sv-SE"/>
              <a:pPr/>
              <a:t>‹#›</a:t>
            </a:fld>
            <a:endParaRPr lang="en-US" altLang="sv-SE"/>
          </a:p>
        </p:txBody>
      </p:sp>
    </p:spTree>
    <p:extLst>
      <p:ext uri="{BB962C8B-B14F-4D97-AF65-F5344CB8AC3E}">
        <p14:creationId xmlns:p14="http://schemas.microsoft.com/office/powerpoint/2010/main" val="3211307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ltLang="sv-SE"/>
          </a:p>
        </p:txBody>
      </p:sp>
      <p:sp>
        <p:nvSpPr>
          <p:cNvPr id="5" name="Footer Placeholder 4"/>
          <p:cNvSpPr>
            <a:spLocks noGrp="1"/>
          </p:cNvSpPr>
          <p:nvPr>
            <p:ph type="ftr" sz="quarter" idx="11"/>
          </p:nvPr>
        </p:nvSpPr>
        <p:spPr/>
        <p:txBody>
          <a:bodyPr/>
          <a:lstStyle>
            <a:lvl1pPr>
              <a:defRPr/>
            </a:lvl1pPr>
          </a:lstStyle>
          <a:p>
            <a:endParaRPr lang="en-US" altLang="sv-SE"/>
          </a:p>
        </p:txBody>
      </p:sp>
      <p:sp>
        <p:nvSpPr>
          <p:cNvPr id="6" name="Slide Number Placeholder 5"/>
          <p:cNvSpPr>
            <a:spLocks noGrp="1"/>
          </p:cNvSpPr>
          <p:nvPr>
            <p:ph type="sldNum" sz="quarter" idx="12"/>
          </p:nvPr>
        </p:nvSpPr>
        <p:spPr/>
        <p:txBody>
          <a:bodyPr/>
          <a:lstStyle>
            <a:lvl1pPr>
              <a:defRPr/>
            </a:lvl1pPr>
          </a:lstStyle>
          <a:p>
            <a:fld id="{C9CBEE3F-5BCA-451F-A976-60028DE1339C}" type="slidenum">
              <a:rPr lang="en-US" altLang="sv-SE"/>
              <a:pPr/>
              <a:t>‹#›</a:t>
            </a:fld>
            <a:endParaRPr lang="en-US" altLang="sv-SE"/>
          </a:p>
        </p:txBody>
      </p:sp>
    </p:spTree>
    <p:extLst>
      <p:ext uri="{BB962C8B-B14F-4D97-AF65-F5344CB8AC3E}">
        <p14:creationId xmlns:p14="http://schemas.microsoft.com/office/powerpoint/2010/main" val="3520575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ltLang="sv-SE"/>
          </a:p>
        </p:txBody>
      </p:sp>
      <p:sp>
        <p:nvSpPr>
          <p:cNvPr id="5" name="Footer Placeholder 4"/>
          <p:cNvSpPr>
            <a:spLocks noGrp="1"/>
          </p:cNvSpPr>
          <p:nvPr>
            <p:ph type="ftr" sz="quarter" idx="11"/>
          </p:nvPr>
        </p:nvSpPr>
        <p:spPr/>
        <p:txBody>
          <a:bodyPr/>
          <a:lstStyle>
            <a:lvl1pPr>
              <a:defRPr/>
            </a:lvl1pPr>
          </a:lstStyle>
          <a:p>
            <a:endParaRPr lang="en-US" altLang="sv-SE"/>
          </a:p>
        </p:txBody>
      </p:sp>
      <p:sp>
        <p:nvSpPr>
          <p:cNvPr id="6" name="Slide Number Placeholder 5"/>
          <p:cNvSpPr>
            <a:spLocks noGrp="1"/>
          </p:cNvSpPr>
          <p:nvPr>
            <p:ph type="sldNum" sz="quarter" idx="12"/>
          </p:nvPr>
        </p:nvSpPr>
        <p:spPr/>
        <p:txBody>
          <a:bodyPr/>
          <a:lstStyle>
            <a:lvl1pPr>
              <a:defRPr/>
            </a:lvl1pPr>
          </a:lstStyle>
          <a:p>
            <a:fld id="{9FBFBEFA-CD67-4FCB-AB86-12CDF3515582}" type="slidenum">
              <a:rPr lang="en-US" altLang="sv-SE"/>
              <a:pPr/>
              <a:t>‹#›</a:t>
            </a:fld>
            <a:endParaRPr lang="en-US" altLang="sv-SE"/>
          </a:p>
        </p:txBody>
      </p:sp>
    </p:spTree>
    <p:extLst>
      <p:ext uri="{BB962C8B-B14F-4D97-AF65-F5344CB8AC3E}">
        <p14:creationId xmlns:p14="http://schemas.microsoft.com/office/powerpoint/2010/main" val="74894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ltLang="sv-SE"/>
          </a:p>
        </p:txBody>
      </p:sp>
      <p:sp>
        <p:nvSpPr>
          <p:cNvPr id="5" name="Footer Placeholder 4"/>
          <p:cNvSpPr>
            <a:spLocks noGrp="1"/>
          </p:cNvSpPr>
          <p:nvPr>
            <p:ph type="ftr" sz="quarter" idx="11"/>
          </p:nvPr>
        </p:nvSpPr>
        <p:spPr/>
        <p:txBody>
          <a:bodyPr/>
          <a:lstStyle>
            <a:lvl1pPr>
              <a:defRPr/>
            </a:lvl1pPr>
          </a:lstStyle>
          <a:p>
            <a:endParaRPr lang="en-US" altLang="sv-SE"/>
          </a:p>
        </p:txBody>
      </p:sp>
      <p:sp>
        <p:nvSpPr>
          <p:cNvPr id="6" name="Slide Number Placeholder 5"/>
          <p:cNvSpPr>
            <a:spLocks noGrp="1"/>
          </p:cNvSpPr>
          <p:nvPr>
            <p:ph type="sldNum" sz="quarter" idx="12"/>
          </p:nvPr>
        </p:nvSpPr>
        <p:spPr/>
        <p:txBody>
          <a:bodyPr/>
          <a:lstStyle>
            <a:lvl1pPr>
              <a:defRPr/>
            </a:lvl1pPr>
          </a:lstStyle>
          <a:p>
            <a:fld id="{CC7E5B66-9BA7-4FDB-829E-B655F734A12A}" type="slidenum">
              <a:rPr lang="en-US" altLang="sv-SE"/>
              <a:pPr/>
              <a:t>‹#›</a:t>
            </a:fld>
            <a:endParaRPr lang="en-US" altLang="sv-SE"/>
          </a:p>
        </p:txBody>
      </p:sp>
    </p:spTree>
    <p:extLst>
      <p:ext uri="{BB962C8B-B14F-4D97-AF65-F5344CB8AC3E}">
        <p14:creationId xmlns:p14="http://schemas.microsoft.com/office/powerpoint/2010/main" val="4008505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sv-SE"/>
          </a:p>
        </p:txBody>
      </p:sp>
      <p:sp>
        <p:nvSpPr>
          <p:cNvPr id="5" name="Footer Placeholder 4"/>
          <p:cNvSpPr>
            <a:spLocks noGrp="1"/>
          </p:cNvSpPr>
          <p:nvPr>
            <p:ph type="ftr" sz="quarter" idx="11"/>
          </p:nvPr>
        </p:nvSpPr>
        <p:spPr/>
        <p:txBody>
          <a:bodyPr/>
          <a:lstStyle>
            <a:lvl1pPr>
              <a:defRPr/>
            </a:lvl1pPr>
          </a:lstStyle>
          <a:p>
            <a:endParaRPr lang="en-US" altLang="sv-SE"/>
          </a:p>
        </p:txBody>
      </p:sp>
      <p:sp>
        <p:nvSpPr>
          <p:cNvPr id="6" name="Slide Number Placeholder 5"/>
          <p:cNvSpPr>
            <a:spLocks noGrp="1"/>
          </p:cNvSpPr>
          <p:nvPr>
            <p:ph type="sldNum" sz="quarter" idx="12"/>
          </p:nvPr>
        </p:nvSpPr>
        <p:spPr/>
        <p:txBody>
          <a:bodyPr/>
          <a:lstStyle>
            <a:lvl1pPr>
              <a:defRPr/>
            </a:lvl1pPr>
          </a:lstStyle>
          <a:p>
            <a:fld id="{358F041F-4A82-4F33-9AFD-C3BD154A55D9}" type="slidenum">
              <a:rPr lang="en-US" altLang="sv-SE"/>
              <a:pPr/>
              <a:t>‹#›</a:t>
            </a:fld>
            <a:endParaRPr lang="en-US" altLang="sv-SE"/>
          </a:p>
        </p:txBody>
      </p:sp>
    </p:spTree>
    <p:extLst>
      <p:ext uri="{BB962C8B-B14F-4D97-AF65-F5344CB8AC3E}">
        <p14:creationId xmlns:p14="http://schemas.microsoft.com/office/powerpoint/2010/main" val="232468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lvl1pPr>
              <a:defRPr/>
            </a:lvl1pPr>
          </a:lstStyle>
          <a:p>
            <a:endParaRPr lang="en-US" altLang="sv-SE"/>
          </a:p>
        </p:txBody>
      </p:sp>
      <p:sp>
        <p:nvSpPr>
          <p:cNvPr id="6" name="Footer Placeholder 5"/>
          <p:cNvSpPr>
            <a:spLocks noGrp="1"/>
          </p:cNvSpPr>
          <p:nvPr>
            <p:ph type="ftr" sz="quarter" idx="11"/>
          </p:nvPr>
        </p:nvSpPr>
        <p:spPr/>
        <p:txBody>
          <a:bodyPr/>
          <a:lstStyle>
            <a:lvl1pPr>
              <a:defRPr/>
            </a:lvl1pPr>
          </a:lstStyle>
          <a:p>
            <a:endParaRPr lang="en-US" altLang="sv-SE"/>
          </a:p>
        </p:txBody>
      </p:sp>
      <p:sp>
        <p:nvSpPr>
          <p:cNvPr id="7" name="Slide Number Placeholder 6"/>
          <p:cNvSpPr>
            <a:spLocks noGrp="1"/>
          </p:cNvSpPr>
          <p:nvPr>
            <p:ph type="sldNum" sz="quarter" idx="12"/>
          </p:nvPr>
        </p:nvSpPr>
        <p:spPr/>
        <p:txBody>
          <a:bodyPr/>
          <a:lstStyle>
            <a:lvl1pPr>
              <a:defRPr/>
            </a:lvl1pPr>
          </a:lstStyle>
          <a:p>
            <a:fld id="{91B5C9C1-30B0-43C5-9AF5-6D75F524E864}" type="slidenum">
              <a:rPr lang="en-US" altLang="sv-SE"/>
              <a:pPr/>
              <a:t>‹#›</a:t>
            </a:fld>
            <a:endParaRPr lang="en-US" altLang="sv-SE"/>
          </a:p>
        </p:txBody>
      </p:sp>
    </p:spTree>
    <p:extLst>
      <p:ext uri="{BB962C8B-B14F-4D97-AF65-F5344CB8AC3E}">
        <p14:creationId xmlns:p14="http://schemas.microsoft.com/office/powerpoint/2010/main" val="3901444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lvl1pPr>
              <a:defRPr/>
            </a:lvl1pPr>
          </a:lstStyle>
          <a:p>
            <a:endParaRPr lang="en-US" altLang="sv-SE"/>
          </a:p>
        </p:txBody>
      </p:sp>
      <p:sp>
        <p:nvSpPr>
          <p:cNvPr id="8" name="Footer Placeholder 7"/>
          <p:cNvSpPr>
            <a:spLocks noGrp="1"/>
          </p:cNvSpPr>
          <p:nvPr>
            <p:ph type="ftr" sz="quarter" idx="11"/>
          </p:nvPr>
        </p:nvSpPr>
        <p:spPr/>
        <p:txBody>
          <a:bodyPr/>
          <a:lstStyle>
            <a:lvl1pPr>
              <a:defRPr/>
            </a:lvl1pPr>
          </a:lstStyle>
          <a:p>
            <a:endParaRPr lang="en-US" altLang="sv-SE"/>
          </a:p>
        </p:txBody>
      </p:sp>
      <p:sp>
        <p:nvSpPr>
          <p:cNvPr id="9" name="Slide Number Placeholder 8"/>
          <p:cNvSpPr>
            <a:spLocks noGrp="1"/>
          </p:cNvSpPr>
          <p:nvPr>
            <p:ph type="sldNum" sz="quarter" idx="12"/>
          </p:nvPr>
        </p:nvSpPr>
        <p:spPr/>
        <p:txBody>
          <a:bodyPr/>
          <a:lstStyle>
            <a:lvl1pPr>
              <a:defRPr/>
            </a:lvl1pPr>
          </a:lstStyle>
          <a:p>
            <a:fld id="{4116FDA4-5094-4823-833F-F223FC13DCB4}" type="slidenum">
              <a:rPr lang="en-US" altLang="sv-SE"/>
              <a:pPr/>
              <a:t>‹#›</a:t>
            </a:fld>
            <a:endParaRPr lang="en-US" altLang="sv-SE"/>
          </a:p>
        </p:txBody>
      </p:sp>
    </p:spTree>
    <p:extLst>
      <p:ext uri="{BB962C8B-B14F-4D97-AF65-F5344CB8AC3E}">
        <p14:creationId xmlns:p14="http://schemas.microsoft.com/office/powerpoint/2010/main" val="1416881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lvl1pPr>
              <a:defRPr/>
            </a:lvl1pPr>
          </a:lstStyle>
          <a:p>
            <a:endParaRPr lang="en-US" altLang="sv-SE"/>
          </a:p>
        </p:txBody>
      </p:sp>
      <p:sp>
        <p:nvSpPr>
          <p:cNvPr id="4" name="Footer Placeholder 3"/>
          <p:cNvSpPr>
            <a:spLocks noGrp="1"/>
          </p:cNvSpPr>
          <p:nvPr>
            <p:ph type="ftr" sz="quarter" idx="11"/>
          </p:nvPr>
        </p:nvSpPr>
        <p:spPr/>
        <p:txBody>
          <a:bodyPr/>
          <a:lstStyle>
            <a:lvl1pPr>
              <a:defRPr/>
            </a:lvl1pPr>
          </a:lstStyle>
          <a:p>
            <a:endParaRPr lang="en-US" altLang="sv-SE"/>
          </a:p>
        </p:txBody>
      </p:sp>
      <p:sp>
        <p:nvSpPr>
          <p:cNvPr id="5" name="Slide Number Placeholder 4"/>
          <p:cNvSpPr>
            <a:spLocks noGrp="1"/>
          </p:cNvSpPr>
          <p:nvPr>
            <p:ph type="sldNum" sz="quarter" idx="12"/>
          </p:nvPr>
        </p:nvSpPr>
        <p:spPr/>
        <p:txBody>
          <a:bodyPr/>
          <a:lstStyle>
            <a:lvl1pPr>
              <a:defRPr/>
            </a:lvl1pPr>
          </a:lstStyle>
          <a:p>
            <a:fld id="{7CBF36E4-B280-4730-8449-FAE8EE0AA9BA}" type="slidenum">
              <a:rPr lang="en-US" altLang="sv-SE"/>
              <a:pPr/>
              <a:t>‹#›</a:t>
            </a:fld>
            <a:endParaRPr lang="en-US" altLang="sv-SE"/>
          </a:p>
        </p:txBody>
      </p:sp>
    </p:spTree>
    <p:extLst>
      <p:ext uri="{BB962C8B-B14F-4D97-AF65-F5344CB8AC3E}">
        <p14:creationId xmlns:p14="http://schemas.microsoft.com/office/powerpoint/2010/main" val="376927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sv-SE"/>
          </a:p>
        </p:txBody>
      </p:sp>
      <p:sp>
        <p:nvSpPr>
          <p:cNvPr id="3" name="Footer Placeholder 2"/>
          <p:cNvSpPr>
            <a:spLocks noGrp="1"/>
          </p:cNvSpPr>
          <p:nvPr>
            <p:ph type="ftr" sz="quarter" idx="11"/>
          </p:nvPr>
        </p:nvSpPr>
        <p:spPr/>
        <p:txBody>
          <a:bodyPr/>
          <a:lstStyle>
            <a:lvl1pPr>
              <a:defRPr/>
            </a:lvl1pPr>
          </a:lstStyle>
          <a:p>
            <a:endParaRPr lang="en-US" altLang="sv-SE"/>
          </a:p>
        </p:txBody>
      </p:sp>
      <p:sp>
        <p:nvSpPr>
          <p:cNvPr id="4" name="Slide Number Placeholder 3"/>
          <p:cNvSpPr>
            <a:spLocks noGrp="1"/>
          </p:cNvSpPr>
          <p:nvPr>
            <p:ph type="sldNum" sz="quarter" idx="12"/>
          </p:nvPr>
        </p:nvSpPr>
        <p:spPr/>
        <p:txBody>
          <a:bodyPr/>
          <a:lstStyle>
            <a:lvl1pPr>
              <a:defRPr/>
            </a:lvl1pPr>
          </a:lstStyle>
          <a:p>
            <a:fld id="{79AEDEA3-35D2-4A21-9812-89F24602C66D}" type="slidenum">
              <a:rPr lang="en-US" altLang="sv-SE"/>
              <a:pPr/>
              <a:t>‹#›</a:t>
            </a:fld>
            <a:endParaRPr lang="en-US" altLang="sv-SE"/>
          </a:p>
        </p:txBody>
      </p:sp>
    </p:spTree>
    <p:extLst>
      <p:ext uri="{BB962C8B-B14F-4D97-AF65-F5344CB8AC3E}">
        <p14:creationId xmlns:p14="http://schemas.microsoft.com/office/powerpoint/2010/main" val="878258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sv-SE"/>
          </a:p>
        </p:txBody>
      </p:sp>
      <p:sp>
        <p:nvSpPr>
          <p:cNvPr id="6" name="Footer Placeholder 5"/>
          <p:cNvSpPr>
            <a:spLocks noGrp="1"/>
          </p:cNvSpPr>
          <p:nvPr>
            <p:ph type="ftr" sz="quarter" idx="11"/>
          </p:nvPr>
        </p:nvSpPr>
        <p:spPr/>
        <p:txBody>
          <a:bodyPr/>
          <a:lstStyle>
            <a:lvl1pPr>
              <a:defRPr/>
            </a:lvl1pPr>
          </a:lstStyle>
          <a:p>
            <a:endParaRPr lang="en-US" altLang="sv-SE"/>
          </a:p>
        </p:txBody>
      </p:sp>
      <p:sp>
        <p:nvSpPr>
          <p:cNvPr id="7" name="Slide Number Placeholder 6"/>
          <p:cNvSpPr>
            <a:spLocks noGrp="1"/>
          </p:cNvSpPr>
          <p:nvPr>
            <p:ph type="sldNum" sz="quarter" idx="12"/>
          </p:nvPr>
        </p:nvSpPr>
        <p:spPr/>
        <p:txBody>
          <a:bodyPr/>
          <a:lstStyle>
            <a:lvl1pPr>
              <a:defRPr/>
            </a:lvl1pPr>
          </a:lstStyle>
          <a:p>
            <a:fld id="{A981E620-2495-41DA-A919-CAB9747E3ED7}" type="slidenum">
              <a:rPr lang="en-US" altLang="sv-SE"/>
              <a:pPr/>
              <a:t>‹#›</a:t>
            </a:fld>
            <a:endParaRPr lang="en-US" altLang="sv-SE"/>
          </a:p>
        </p:txBody>
      </p:sp>
    </p:spTree>
    <p:extLst>
      <p:ext uri="{BB962C8B-B14F-4D97-AF65-F5344CB8AC3E}">
        <p14:creationId xmlns:p14="http://schemas.microsoft.com/office/powerpoint/2010/main" val="2711130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sv-SE"/>
          </a:p>
        </p:txBody>
      </p:sp>
      <p:sp>
        <p:nvSpPr>
          <p:cNvPr id="6" name="Footer Placeholder 5"/>
          <p:cNvSpPr>
            <a:spLocks noGrp="1"/>
          </p:cNvSpPr>
          <p:nvPr>
            <p:ph type="ftr" sz="quarter" idx="11"/>
          </p:nvPr>
        </p:nvSpPr>
        <p:spPr/>
        <p:txBody>
          <a:bodyPr/>
          <a:lstStyle>
            <a:lvl1pPr>
              <a:defRPr/>
            </a:lvl1pPr>
          </a:lstStyle>
          <a:p>
            <a:endParaRPr lang="en-US" altLang="sv-SE"/>
          </a:p>
        </p:txBody>
      </p:sp>
      <p:sp>
        <p:nvSpPr>
          <p:cNvPr id="7" name="Slide Number Placeholder 6"/>
          <p:cNvSpPr>
            <a:spLocks noGrp="1"/>
          </p:cNvSpPr>
          <p:nvPr>
            <p:ph type="sldNum" sz="quarter" idx="12"/>
          </p:nvPr>
        </p:nvSpPr>
        <p:spPr/>
        <p:txBody>
          <a:bodyPr/>
          <a:lstStyle>
            <a:lvl1pPr>
              <a:defRPr/>
            </a:lvl1pPr>
          </a:lstStyle>
          <a:p>
            <a:fld id="{C0A12C2C-E105-418A-967E-B42721169D73}" type="slidenum">
              <a:rPr lang="en-US" altLang="sv-SE"/>
              <a:pPr/>
              <a:t>‹#›</a:t>
            </a:fld>
            <a:endParaRPr lang="en-US" altLang="sv-SE"/>
          </a:p>
        </p:txBody>
      </p:sp>
    </p:spTree>
    <p:extLst>
      <p:ext uri="{BB962C8B-B14F-4D97-AF65-F5344CB8AC3E}">
        <p14:creationId xmlns:p14="http://schemas.microsoft.com/office/powerpoint/2010/main" val="2450981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sv-SE"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sv-SE" smtClean="0"/>
              <a:t>Click to edit Master text styles</a:t>
            </a:r>
          </a:p>
          <a:p>
            <a:pPr lvl="1"/>
            <a:r>
              <a:rPr lang="en-US" altLang="sv-SE" smtClean="0"/>
              <a:t>Second level</a:t>
            </a:r>
          </a:p>
          <a:p>
            <a:pPr lvl="2"/>
            <a:r>
              <a:rPr lang="en-US" altLang="sv-SE" smtClean="0"/>
              <a:t>Third level</a:t>
            </a:r>
          </a:p>
          <a:p>
            <a:pPr lvl="3"/>
            <a:r>
              <a:rPr lang="en-US" altLang="sv-SE" smtClean="0"/>
              <a:t>Fourth level</a:t>
            </a:r>
          </a:p>
          <a:p>
            <a:pPr lvl="4"/>
            <a:r>
              <a:rPr lang="en-US" altLang="sv-SE"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sv-S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sv-S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D9826A0-6741-411D-8992-7847BFD9A201}" type="slidenum">
              <a:rPr lang="en-US" altLang="sv-SE"/>
              <a:pPr/>
              <a:t>‹#›</a:t>
            </a:fld>
            <a:endParaRPr lang="en-US" alt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http://i2.researchgate.net/i/profile/8d1c84e64e87b9293b_xl_25d91.jpg"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0"/>
            <a:ext cx="9144000" cy="1873250"/>
          </a:xfrm>
          <a:solidFill>
            <a:schemeClr val="tx1"/>
          </a:solidFill>
          <a:ln>
            <a:solidFill>
              <a:schemeClr val="tx1"/>
            </a:solidFill>
            <a:miter lim="800000"/>
            <a:headEnd/>
            <a:tailEnd/>
          </a:ln>
        </p:spPr>
        <p:txBody>
          <a:bodyPr/>
          <a:lstStyle/>
          <a:p>
            <a:r>
              <a:rPr lang="en-GB" altLang="sv-SE" sz="2400" b="1">
                <a:solidFill>
                  <a:schemeClr val="bg1"/>
                </a:solidFill>
              </a:rPr>
              <a:t>The dark side of the rural idyll: Stories of illegal/illicit economic activity in the UK countryside</a:t>
            </a:r>
            <a:r>
              <a:rPr lang="en-GB" altLang="sv-SE"/>
              <a:t> </a:t>
            </a:r>
            <a:endParaRPr lang="en-US" altLang="sv-SE"/>
          </a:p>
        </p:txBody>
      </p:sp>
      <p:sp>
        <p:nvSpPr>
          <p:cNvPr id="2051" name="Rectangle 3"/>
          <p:cNvSpPr>
            <a:spLocks noGrp="1" noChangeArrowheads="1"/>
          </p:cNvSpPr>
          <p:nvPr>
            <p:ph type="subTitle" idx="1"/>
          </p:nvPr>
        </p:nvSpPr>
        <p:spPr>
          <a:xfrm>
            <a:off x="0" y="1916113"/>
            <a:ext cx="9144000" cy="4941887"/>
          </a:xfrm>
          <a:solidFill>
            <a:schemeClr val="bg1"/>
          </a:solidFill>
          <a:ln w="76200">
            <a:solidFill>
              <a:srgbClr val="336600"/>
            </a:solidFill>
            <a:miter lim="800000"/>
            <a:headEnd/>
            <a:tailEnd/>
          </a:ln>
        </p:spPr>
        <p:txBody>
          <a:bodyPr/>
          <a:lstStyle/>
          <a:p>
            <a:endParaRPr lang="en-GB" altLang="sv-SE" sz="2400" b="1">
              <a:solidFill>
                <a:srgbClr val="336600"/>
              </a:solidFill>
            </a:endParaRPr>
          </a:p>
          <a:p>
            <a:r>
              <a:rPr lang="en-GB" altLang="sv-SE" sz="2800" b="1">
                <a:solidFill>
                  <a:srgbClr val="336600"/>
                </a:solidFill>
              </a:rPr>
              <a:t>Dr Robert Smith, Robert Gordon University</a:t>
            </a:r>
          </a:p>
          <a:p>
            <a:r>
              <a:rPr lang="en-GB" altLang="sv-SE" sz="2800" b="1">
                <a:solidFill>
                  <a:srgbClr val="336600"/>
                </a:solidFill>
              </a:rPr>
              <a:t>Professor Peter Somerville, Lincoln University</a:t>
            </a:r>
          </a:p>
          <a:p>
            <a:r>
              <a:rPr lang="en-GB" altLang="sv-SE" sz="2800" b="1">
                <a:solidFill>
                  <a:srgbClr val="336600"/>
                </a:solidFill>
              </a:rPr>
              <a:t>Professor Gerard McElwee, Sheffield Hallam.</a:t>
            </a:r>
          </a:p>
          <a:p>
            <a:endParaRPr lang="en-GB" altLang="sv-SE" sz="2400" b="1">
              <a:solidFill>
                <a:srgbClr val="336600"/>
              </a:solidFill>
            </a:endParaRPr>
          </a:p>
          <a:p>
            <a:endParaRPr lang="en-US" altLang="sv-SE" sz="2400" b="1">
              <a:solidFill>
                <a:srgbClr val="336600"/>
              </a:solidFill>
            </a:endParaRPr>
          </a:p>
        </p:txBody>
      </p:sp>
      <p:pic>
        <p:nvPicPr>
          <p:cNvPr id="2053" name="Picture 5" descr="rgu+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724400"/>
            <a:ext cx="3673475" cy="903288"/>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University-of-Lincoln-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4149725"/>
            <a:ext cx="1692275" cy="1592263"/>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Sheffield_Hallam_University_logo_3x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4581525"/>
            <a:ext cx="1871663" cy="1247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966788"/>
          </a:xfrm>
          <a:solidFill>
            <a:schemeClr val="tx1"/>
          </a:solidFill>
        </p:spPr>
        <p:txBody>
          <a:bodyPr/>
          <a:lstStyle/>
          <a:p>
            <a:r>
              <a:rPr lang="en-GB" altLang="sv-SE" sz="3200" b="1">
                <a:solidFill>
                  <a:schemeClr val="bg1"/>
                </a:solidFill>
              </a:rPr>
              <a:t>To sum up.</a:t>
            </a:r>
            <a:endParaRPr lang="en-US" altLang="sv-SE" sz="3200" b="1">
              <a:solidFill>
                <a:schemeClr val="bg1"/>
              </a:solidFill>
            </a:endParaRPr>
          </a:p>
        </p:txBody>
      </p:sp>
      <p:sp>
        <p:nvSpPr>
          <p:cNvPr id="11267" name="Rectangle 3"/>
          <p:cNvSpPr>
            <a:spLocks noGrp="1" noChangeArrowheads="1"/>
          </p:cNvSpPr>
          <p:nvPr>
            <p:ph type="body" idx="1"/>
          </p:nvPr>
        </p:nvSpPr>
        <p:spPr>
          <a:xfrm>
            <a:off x="468313" y="1125538"/>
            <a:ext cx="8229600" cy="5329237"/>
          </a:xfrm>
        </p:spPr>
        <p:txBody>
          <a:bodyPr/>
          <a:lstStyle/>
          <a:p>
            <a:r>
              <a:rPr lang="en-GB" altLang="sv-SE" sz="2400">
                <a:solidFill>
                  <a:schemeClr val="bg1"/>
                </a:solidFill>
              </a:rPr>
              <a:t>The stories illustrate the dark side of the rural idyll. </a:t>
            </a:r>
          </a:p>
          <a:p>
            <a:r>
              <a:rPr lang="en-GB" altLang="sv-SE" sz="2400">
                <a:solidFill>
                  <a:schemeClr val="bg1"/>
                </a:solidFill>
              </a:rPr>
              <a:t>They challenge established perceptions of rural crime.</a:t>
            </a:r>
            <a:endParaRPr lang="en-US" altLang="sv-SE" sz="2400">
              <a:solidFill>
                <a:schemeClr val="bg1"/>
              </a:solidFill>
            </a:endParaRPr>
          </a:p>
          <a:p>
            <a:r>
              <a:rPr lang="en-US" altLang="sv-SE" sz="2400">
                <a:solidFill>
                  <a:schemeClr val="bg1"/>
                </a:solidFill>
              </a:rPr>
              <a:t>All the examples discussed contradict the social construction of rural crime as an activity conducted by urban invaders, since the crimes were all committed by farmers, local businessmen and people living in rural communities.</a:t>
            </a:r>
            <a:r>
              <a:rPr lang="en-US" altLang="sv-SE"/>
              <a:t> </a:t>
            </a:r>
          </a:p>
          <a:p>
            <a:r>
              <a:rPr lang="en-US" altLang="sv-SE" sz="2400">
                <a:solidFill>
                  <a:schemeClr val="bg1"/>
                </a:solidFill>
              </a:rPr>
              <a:t>By identifying and documenting the existence of such rogues we contribute to the literatures on crime, entrepreneurship and rurality and provided a new framework for reading rural social constructions of crime.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557338"/>
          </a:xfrm>
          <a:solidFill>
            <a:schemeClr val="tx1"/>
          </a:solidFill>
        </p:spPr>
        <p:txBody>
          <a:bodyPr/>
          <a:lstStyle/>
          <a:p>
            <a:r>
              <a:rPr lang="en-GB" altLang="sv-SE" sz="3200" b="1">
                <a:solidFill>
                  <a:schemeClr val="bg1"/>
                </a:solidFill>
              </a:rPr>
              <a:t>The Authors</a:t>
            </a:r>
            <a:br>
              <a:rPr lang="en-GB" altLang="sv-SE" sz="3200" b="1">
                <a:solidFill>
                  <a:schemeClr val="bg1"/>
                </a:solidFill>
              </a:rPr>
            </a:br>
            <a:r>
              <a:rPr lang="en-GB" altLang="sv-SE" sz="2400">
                <a:solidFill>
                  <a:schemeClr val="bg1"/>
                </a:solidFill>
              </a:rPr>
              <a:t>(Heterodox scholars of Entrepreneurship; Rurality and Policing).</a:t>
            </a:r>
            <a:endParaRPr lang="en-US" altLang="sv-SE" sz="2400">
              <a:solidFill>
                <a:schemeClr val="bg1"/>
              </a:solidFill>
            </a:endParaRPr>
          </a:p>
        </p:txBody>
      </p:sp>
      <p:sp>
        <p:nvSpPr>
          <p:cNvPr id="3075" name="Rectangle 3"/>
          <p:cNvSpPr>
            <a:spLocks noGrp="1" noChangeArrowheads="1"/>
          </p:cNvSpPr>
          <p:nvPr>
            <p:ph type="body" idx="1"/>
          </p:nvPr>
        </p:nvSpPr>
        <p:spPr/>
        <p:txBody>
          <a:bodyPr/>
          <a:lstStyle/>
          <a:p>
            <a:endParaRPr lang="en-GB" altLang="sv-SE"/>
          </a:p>
          <a:p>
            <a:endParaRPr lang="en-GB" altLang="sv-SE"/>
          </a:p>
          <a:p>
            <a:endParaRPr lang="en-GB" altLang="sv-SE"/>
          </a:p>
          <a:p>
            <a:endParaRPr lang="en-GB" altLang="sv-SE"/>
          </a:p>
          <a:p>
            <a:endParaRPr lang="en-GB" altLang="sv-SE"/>
          </a:p>
          <a:p>
            <a:endParaRPr lang="en-GB" altLang="sv-SE"/>
          </a:p>
          <a:p>
            <a:r>
              <a:rPr lang="en-GB" altLang="sv-SE" sz="2000">
                <a:solidFill>
                  <a:schemeClr val="bg1"/>
                </a:solidFill>
              </a:rPr>
              <a:t>Dr Robert Smith</a:t>
            </a:r>
            <a:r>
              <a:rPr lang="en-GB" altLang="sv-SE">
                <a:solidFill>
                  <a:schemeClr val="bg1"/>
                </a:solidFill>
              </a:rPr>
              <a:t>    </a:t>
            </a:r>
            <a:r>
              <a:rPr lang="en-GB" altLang="sv-SE" sz="2000">
                <a:solidFill>
                  <a:schemeClr val="bg1"/>
                </a:solidFill>
              </a:rPr>
              <a:t>Prof Peter Somerville      Prof Gerard McElwee</a:t>
            </a:r>
            <a:endParaRPr lang="en-US" altLang="sv-SE" sz="2000">
              <a:solidFill>
                <a:schemeClr val="bg1"/>
              </a:solidFill>
            </a:endParaRPr>
          </a:p>
        </p:txBody>
      </p:sp>
      <p:pic>
        <p:nvPicPr>
          <p:cNvPr id="3076" name="Picture 4" descr="http://i2.researchgate.net/i/profile/8d1c84e64e87b9293b_xl_25d91.jpg"/>
          <p:cNvPicPr>
            <a:picLocks noChangeAspect="1" noChangeArrowheads="1"/>
          </p:cNvPicPr>
          <p:nvPr/>
        </p:nvPicPr>
        <p:blipFill>
          <a:blip r:embed="rId2" r:link="rId3">
            <a:extLst>
              <a:ext uri="{28A0092B-C50C-407E-A947-70E740481C1C}">
                <a14:useLocalDpi xmlns:a14="http://schemas.microsoft.com/office/drawing/2010/main" val="0"/>
              </a:ext>
            </a:extLst>
          </a:blip>
          <a:srcRect l="10727" t="7111"/>
          <a:stretch>
            <a:fillRect/>
          </a:stretch>
        </p:blipFill>
        <p:spPr bwMode="auto">
          <a:xfrm>
            <a:off x="323850" y="1844675"/>
            <a:ext cx="2447925" cy="257968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04884af82fde05553b47c68d220b8df8?r=g&amp;s=200&amp;d=http%3A%2F%2Fblog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844675"/>
            <a:ext cx="2519363" cy="2663825"/>
          </a:xfrm>
          <a:prstGeom prst="rect">
            <a:avLst/>
          </a:prstGeom>
          <a:noFill/>
          <a:extLst>
            <a:ext uri="{909E8E84-426E-40DD-AFC4-6F175D3DCCD1}">
              <a14:hiddenFill xmlns:a14="http://schemas.microsoft.com/office/drawing/2010/main">
                <a:solidFill>
                  <a:srgbClr val="FFFFFF"/>
                </a:solidFill>
              </a14:hiddenFill>
            </a:ext>
          </a:extLst>
        </p:spPr>
      </p:pic>
      <p:sp>
        <p:nvSpPr>
          <p:cNvPr id="3080" name="AutoShape 8" descr="9k="/>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sv-SE"/>
          </a:p>
        </p:txBody>
      </p:sp>
      <p:sp>
        <p:nvSpPr>
          <p:cNvPr id="3082" name="AutoShape 10" descr="9k="/>
          <p:cNvSpPr>
            <a:spLocks noChangeAspect="1" noChangeArrowheads="1"/>
          </p:cNvSpPr>
          <p:nvPr/>
        </p:nvSpPr>
        <p:spPr bwMode="auto">
          <a:xfrm>
            <a:off x="155575" y="460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sv-SE"/>
          </a:p>
        </p:txBody>
      </p:sp>
      <p:pic>
        <p:nvPicPr>
          <p:cNvPr id="3084" name="Picture 12" descr="Gerard%20McElweewe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788" y="1844675"/>
            <a:ext cx="2041525" cy="2705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1143000"/>
          </a:xfrm>
          <a:solidFill>
            <a:schemeClr val="tx1"/>
          </a:solidFill>
        </p:spPr>
        <p:txBody>
          <a:bodyPr/>
          <a:lstStyle/>
          <a:p>
            <a:r>
              <a:rPr lang="en-GB" altLang="sv-SE" sz="3200" b="1">
                <a:solidFill>
                  <a:schemeClr val="bg1"/>
                </a:solidFill>
              </a:rPr>
              <a:t>The Rural idyll and the ubiquitous Farmer</a:t>
            </a:r>
            <a:endParaRPr lang="en-US" altLang="sv-SE" sz="3200" b="1">
              <a:solidFill>
                <a:schemeClr val="bg1"/>
              </a:solidFill>
            </a:endParaRPr>
          </a:p>
        </p:txBody>
      </p:sp>
      <p:pic>
        <p:nvPicPr>
          <p:cNvPr id="4100" name="Picture 3" descr="http://farm1.staticflickr.com/25/64848189_3e813bf6b0_z.jpg?zz=1"/>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5867400" y="1557338"/>
            <a:ext cx="2693988" cy="403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02" name="Picture 6" descr="rural-idyll-we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557338"/>
            <a:ext cx="5399087" cy="3990975"/>
          </a:xfrm>
          <a:prstGeom prst="rect">
            <a:avLst/>
          </a:prstGeom>
          <a:noFill/>
          <a:extLst>
            <a:ext uri="{909E8E84-426E-40DD-AFC4-6F175D3DCCD1}">
              <a14:hiddenFill xmlns:a14="http://schemas.microsoft.com/office/drawing/2010/main">
                <a:solidFill>
                  <a:srgbClr val="FFFFFF"/>
                </a:solidFill>
              </a14:hiddenFill>
            </a:ext>
          </a:extLst>
        </p:spPr>
      </p:pic>
      <p:sp>
        <p:nvSpPr>
          <p:cNvPr id="4103" name="Text Box 7"/>
          <p:cNvSpPr txBox="1">
            <a:spLocks noChangeArrowheads="1"/>
          </p:cNvSpPr>
          <p:nvPr/>
        </p:nvSpPr>
        <p:spPr bwMode="auto">
          <a:xfrm>
            <a:off x="250825" y="5805488"/>
            <a:ext cx="8569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sv-SE">
                <a:solidFill>
                  <a:schemeClr val="bg1"/>
                </a:solidFill>
              </a:rPr>
              <a:t> </a:t>
            </a:r>
            <a:r>
              <a:rPr lang="en-GB" altLang="zh-CN" i="1">
                <a:solidFill>
                  <a:schemeClr val="bg1"/>
                </a:solidFill>
                <a:ea typeface="宋体" charset="-122"/>
              </a:rPr>
              <a:t>In rural sociology and rural studies, rurality in many countries is commonly constructed as an idyllic space in which crime is perceived as an urban problem.</a:t>
            </a:r>
            <a:r>
              <a:rPr lang="en-GB" altLang="zh-CN">
                <a:ea typeface="宋体" charset="-122"/>
              </a:rPr>
              <a:t> </a:t>
            </a:r>
            <a:endParaRPr lang="en-US" altLang="sv-S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836613"/>
          </a:xfrm>
          <a:solidFill>
            <a:schemeClr val="tx1"/>
          </a:solidFill>
        </p:spPr>
        <p:txBody>
          <a:bodyPr/>
          <a:lstStyle/>
          <a:p>
            <a:r>
              <a:rPr lang="en-GB" altLang="sv-SE" sz="3200" b="1">
                <a:solidFill>
                  <a:schemeClr val="bg1"/>
                </a:solidFill>
              </a:rPr>
              <a:t>Theoretical Underpinnings</a:t>
            </a:r>
            <a:endParaRPr lang="en-US" altLang="sv-SE" sz="3200" b="1">
              <a:solidFill>
                <a:schemeClr val="bg1"/>
              </a:solidFill>
            </a:endParaRPr>
          </a:p>
        </p:txBody>
      </p:sp>
      <p:sp>
        <p:nvSpPr>
          <p:cNvPr id="5123" name="Rectangle 3"/>
          <p:cNvSpPr>
            <a:spLocks noGrp="1" noChangeArrowheads="1"/>
          </p:cNvSpPr>
          <p:nvPr>
            <p:ph type="body" idx="1"/>
          </p:nvPr>
        </p:nvSpPr>
        <p:spPr>
          <a:xfrm>
            <a:off x="250825" y="1052513"/>
            <a:ext cx="8893175" cy="5805487"/>
          </a:xfrm>
        </p:spPr>
        <p:txBody>
          <a:bodyPr/>
          <a:lstStyle/>
          <a:p>
            <a:r>
              <a:rPr lang="en-GB" altLang="sv-SE" sz="2400">
                <a:solidFill>
                  <a:schemeClr val="bg1"/>
                </a:solidFill>
              </a:rPr>
              <a:t>We highlight a contemporary trend in rural crime and discuss how </a:t>
            </a:r>
            <a:r>
              <a:rPr lang="en-GB" altLang="sv-SE" sz="2400" b="1">
                <a:solidFill>
                  <a:schemeClr val="bg1"/>
                </a:solidFill>
              </a:rPr>
              <a:t>Illegal Enterprise Crime</a:t>
            </a:r>
            <a:r>
              <a:rPr lang="en-GB" altLang="sv-SE" sz="2400">
                <a:solidFill>
                  <a:schemeClr val="bg1"/>
                </a:solidFill>
              </a:rPr>
              <a:t> is subtly changing perceptions of traditional criminality in rural contexts as older criminal practices merge with new entrepreneurial criminal behaviours (Smith, 2009).</a:t>
            </a:r>
            <a:r>
              <a:rPr lang="en-GB" altLang="sv-SE" sz="2400"/>
              <a:t> </a:t>
            </a:r>
          </a:p>
          <a:p>
            <a:r>
              <a:rPr lang="en-GB" altLang="sv-SE" sz="2400">
                <a:solidFill>
                  <a:schemeClr val="bg1"/>
                </a:solidFill>
              </a:rPr>
              <a:t>Set against – “</a:t>
            </a:r>
            <a:r>
              <a:rPr lang="en-GB" altLang="sv-SE" sz="2400" i="1">
                <a:solidFill>
                  <a:schemeClr val="bg1"/>
                </a:solidFill>
              </a:rPr>
              <a:t>Rural Idyll”</a:t>
            </a:r>
            <a:r>
              <a:rPr lang="en-GB" altLang="sv-SE" sz="2400">
                <a:solidFill>
                  <a:schemeClr val="bg1"/>
                </a:solidFill>
              </a:rPr>
              <a:t> (Williams, 1973; Mingay, 1989).</a:t>
            </a:r>
          </a:p>
          <a:p>
            <a:r>
              <a:rPr lang="en-GB" altLang="sv-SE" sz="2400">
                <a:solidFill>
                  <a:schemeClr val="bg1"/>
                </a:solidFill>
              </a:rPr>
              <a:t>The ‘</a:t>
            </a:r>
            <a:r>
              <a:rPr lang="en-GB" altLang="sv-SE" sz="2400" i="1">
                <a:solidFill>
                  <a:schemeClr val="bg1"/>
                </a:solidFill>
              </a:rPr>
              <a:t>Dark Side of Rurality</a:t>
            </a:r>
            <a:r>
              <a:rPr lang="en-GB" altLang="sv-SE" sz="2400">
                <a:solidFill>
                  <a:schemeClr val="bg1"/>
                </a:solidFill>
              </a:rPr>
              <a:t>” (Eriksson, 2010).</a:t>
            </a:r>
            <a:r>
              <a:rPr lang="en-US" altLang="sv-SE" sz="2400"/>
              <a:t> </a:t>
            </a:r>
            <a:endParaRPr lang="en-GB" altLang="sv-SE" sz="2400">
              <a:solidFill>
                <a:schemeClr val="bg1"/>
              </a:solidFill>
            </a:endParaRPr>
          </a:p>
          <a:p>
            <a:r>
              <a:rPr lang="en-GB" altLang="sv-SE" sz="2400">
                <a:solidFill>
                  <a:schemeClr val="bg1"/>
                </a:solidFill>
              </a:rPr>
              <a:t>Entrepreneurial Crime (Smith, 2009).</a:t>
            </a:r>
          </a:p>
          <a:p>
            <a:r>
              <a:rPr lang="en-GB" altLang="sv-SE" sz="2400" b="1">
                <a:solidFill>
                  <a:schemeClr val="bg1"/>
                </a:solidFill>
              </a:rPr>
              <a:t>Illegal Rural Entrepreneurialism</a:t>
            </a:r>
            <a:r>
              <a:rPr lang="en-GB" altLang="sv-SE" sz="2400">
                <a:solidFill>
                  <a:schemeClr val="bg1"/>
                </a:solidFill>
              </a:rPr>
              <a:t> [IRE] (Davis &amp; Potter, 1991; Smith &amp; McElwee, 2013).</a:t>
            </a:r>
            <a:r>
              <a:rPr lang="en-GB" altLang="sv-SE" sz="2400"/>
              <a:t> </a:t>
            </a:r>
          </a:p>
          <a:p>
            <a:r>
              <a:rPr lang="en-GB" altLang="sv-SE" sz="2400">
                <a:solidFill>
                  <a:schemeClr val="bg1"/>
                </a:solidFill>
              </a:rPr>
              <a:t>Productive, Unproductive &amp; Destructive entrepreneurship (Baumol, 1990).</a:t>
            </a:r>
          </a:p>
          <a:p>
            <a:r>
              <a:rPr lang="en-GB" altLang="sv-SE" sz="2400">
                <a:solidFill>
                  <a:schemeClr val="bg1"/>
                </a:solidFill>
              </a:rPr>
              <a:t>What is licit / illicit / illegal depends on context.</a:t>
            </a:r>
          </a:p>
          <a:p>
            <a:r>
              <a:rPr lang="en-GB" altLang="sv-SE" sz="2400">
                <a:solidFill>
                  <a:schemeClr val="bg1"/>
                </a:solidFill>
              </a:rPr>
              <a:t>The sociological concept of ‘”</a:t>
            </a:r>
            <a:r>
              <a:rPr lang="en-GB" altLang="sv-SE" sz="2400" i="1">
                <a:solidFill>
                  <a:schemeClr val="bg1"/>
                </a:solidFill>
              </a:rPr>
              <a:t>Roguery</a:t>
            </a:r>
            <a:r>
              <a:rPr lang="en-GB" altLang="sv-SE" sz="2400">
                <a:solidFill>
                  <a:schemeClr val="bg1"/>
                </a:solidFill>
              </a:rPr>
              <a:t>” (Tonnies, 1957). </a:t>
            </a:r>
            <a:endParaRPr lang="en-US" altLang="sv-SE" sz="240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981075"/>
          </a:xfrm>
          <a:solidFill>
            <a:schemeClr val="tx1"/>
          </a:solidFill>
        </p:spPr>
        <p:txBody>
          <a:bodyPr/>
          <a:lstStyle/>
          <a:p>
            <a:r>
              <a:rPr lang="en-GB" altLang="sv-SE" sz="3200" b="1">
                <a:solidFill>
                  <a:schemeClr val="bg1"/>
                </a:solidFill>
              </a:rPr>
              <a:t>Rural Crime / Criminality</a:t>
            </a:r>
            <a:endParaRPr lang="en-US" altLang="sv-SE" sz="3200" b="1">
              <a:solidFill>
                <a:schemeClr val="bg1"/>
              </a:solidFill>
            </a:endParaRPr>
          </a:p>
        </p:txBody>
      </p:sp>
      <p:sp>
        <p:nvSpPr>
          <p:cNvPr id="6147" name="Rectangle 3"/>
          <p:cNvSpPr>
            <a:spLocks noGrp="1" noChangeArrowheads="1"/>
          </p:cNvSpPr>
          <p:nvPr>
            <p:ph type="body" idx="1"/>
          </p:nvPr>
        </p:nvSpPr>
        <p:spPr>
          <a:xfrm>
            <a:off x="179388" y="1341438"/>
            <a:ext cx="8785225" cy="5516562"/>
          </a:xfrm>
        </p:spPr>
        <p:txBody>
          <a:bodyPr/>
          <a:lstStyle/>
          <a:p>
            <a:r>
              <a:rPr lang="en-GB" altLang="sv-SE" sz="2400">
                <a:solidFill>
                  <a:schemeClr val="bg1"/>
                </a:solidFill>
              </a:rPr>
              <a:t>Rural idyll – The Rural is morally and aesthetically superior to the urban.</a:t>
            </a:r>
            <a:r>
              <a:rPr lang="en-GB" altLang="sv-SE" sz="2400"/>
              <a:t> </a:t>
            </a:r>
          </a:p>
          <a:p>
            <a:r>
              <a:rPr lang="en-GB" altLang="sv-SE" sz="2400">
                <a:solidFill>
                  <a:schemeClr val="bg1"/>
                </a:solidFill>
              </a:rPr>
              <a:t>Stereotype of the</a:t>
            </a:r>
            <a:r>
              <a:rPr lang="en-GB" altLang="sv-SE" sz="2400" b="1">
                <a:solidFill>
                  <a:schemeClr val="bg1"/>
                </a:solidFill>
              </a:rPr>
              <a:t> Rural Criminal as bucolic</a:t>
            </a:r>
            <a:r>
              <a:rPr lang="en-GB" altLang="sv-SE" sz="2400">
                <a:solidFill>
                  <a:schemeClr val="bg1"/>
                </a:solidFill>
              </a:rPr>
              <a:t>.</a:t>
            </a:r>
            <a:r>
              <a:rPr lang="en-GB" altLang="sv-SE" sz="2400"/>
              <a:t> </a:t>
            </a:r>
          </a:p>
          <a:p>
            <a:r>
              <a:rPr lang="en-GB" altLang="sv-SE" sz="2400" b="1">
                <a:solidFill>
                  <a:schemeClr val="bg1"/>
                </a:solidFill>
              </a:rPr>
              <a:t>Urban Marauder Thesis</a:t>
            </a:r>
            <a:r>
              <a:rPr lang="en-GB" altLang="sv-SE" sz="2400">
                <a:solidFill>
                  <a:schemeClr val="bg1"/>
                </a:solidFill>
              </a:rPr>
              <a:t> (Hogg &amp; Carrington, 1998</a:t>
            </a:r>
            <a:r>
              <a:rPr lang="en-US" altLang="sv-SE" sz="2400">
                <a:solidFill>
                  <a:schemeClr val="bg1"/>
                </a:solidFill>
              </a:rPr>
              <a:t> </a:t>
            </a:r>
            <a:r>
              <a:rPr lang="en-GB" altLang="sv-SE" sz="2400">
                <a:solidFill>
                  <a:schemeClr val="bg1"/>
                </a:solidFill>
              </a:rPr>
              <a:t>Smith, 2010).  </a:t>
            </a:r>
          </a:p>
          <a:p>
            <a:r>
              <a:rPr lang="en-GB" altLang="sv-SE" sz="2400" b="1">
                <a:solidFill>
                  <a:schemeClr val="bg1"/>
                </a:solidFill>
              </a:rPr>
              <a:t>Differentiated countryside</a:t>
            </a:r>
            <a:r>
              <a:rPr lang="en-GB" altLang="sv-SE" sz="2400">
                <a:solidFill>
                  <a:schemeClr val="bg1"/>
                </a:solidFill>
              </a:rPr>
              <a:t> (Murdoch et al, 2003).</a:t>
            </a:r>
            <a:r>
              <a:rPr lang="en-GB" altLang="sv-SE" sz="2400"/>
              <a:t> </a:t>
            </a:r>
          </a:p>
          <a:p>
            <a:r>
              <a:rPr lang="en-GB" altLang="sv-SE" sz="2400">
                <a:solidFill>
                  <a:schemeClr val="bg1"/>
                </a:solidFill>
              </a:rPr>
              <a:t>Farmers as a</a:t>
            </a:r>
            <a:r>
              <a:rPr lang="en-GB" altLang="sv-SE" sz="2400" b="1">
                <a:solidFill>
                  <a:schemeClr val="bg1"/>
                </a:solidFill>
              </a:rPr>
              <a:t> Rural Elite (Maher, 1991).</a:t>
            </a:r>
          </a:p>
          <a:p>
            <a:r>
              <a:rPr lang="en-GB" altLang="sv-SE" sz="2400" b="1">
                <a:solidFill>
                  <a:schemeClr val="bg1"/>
                </a:solidFill>
              </a:rPr>
              <a:t>The nature of rural areas is extremely varied and subsequently this is reflected in the complex and distinctive nature of rural crime (Williams, 1999; Donnermeyer, 2006).</a:t>
            </a:r>
            <a:r>
              <a:rPr lang="en-GB" altLang="sv-SE" sz="2400"/>
              <a:t> </a:t>
            </a:r>
          </a:p>
          <a:p>
            <a:r>
              <a:rPr lang="en-GB" altLang="sv-SE" sz="2400">
                <a:solidFill>
                  <a:schemeClr val="bg1"/>
                </a:solidFill>
              </a:rPr>
              <a:t>The rise of economically motivated rural enterprise crime involving insiders.</a:t>
            </a:r>
            <a:endParaRPr lang="en-US" altLang="sv-SE" sz="240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893763"/>
          </a:xfrm>
          <a:solidFill>
            <a:schemeClr val="tx1"/>
          </a:solidFill>
        </p:spPr>
        <p:txBody>
          <a:bodyPr/>
          <a:lstStyle/>
          <a:p>
            <a:r>
              <a:rPr lang="en-GB" altLang="sv-SE" sz="3200" b="1">
                <a:solidFill>
                  <a:schemeClr val="bg1"/>
                </a:solidFill>
              </a:rPr>
              <a:t>Rural Rogues</a:t>
            </a:r>
            <a:endParaRPr lang="en-US" altLang="sv-SE" sz="3200" b="1">
              <a:solidFill>
                <a:schemeClr val="bg1"/>
              </a:solidFill>
            </a:endParaRPr>
          </a:p>
        </p:txBody>
      </p:sp>
      <p:sp>
        <p:nvSpPr>
          <p:cNvPr id="7171" name="Rectangle 3"/>
          <p:cNvSpPr>
            <a:spLocks noGrp="1" noChangeArrowheads="1"/>
          </p:cNvSpPr>
          <p:nvPr>
            <p:ph type="body" idx="1"/>
          </p:nvPr>
        </p:nvSpPr>
        <p:spPr>
          <a:xfrm>
            <a:off x="250825" y="1052513"/>
            <a:ext cx="8569325" cy="5589587"/>
          </a:xfrm>
        </p:spPr>
        <p:txBody>
          <a:bodyPr/>
          <a:lstStyle/>
          <a:p>
            <a:r>
              <a:rPr lang="en-GB" altLang="sv-SE" sz="2400">
                <a:solidFill>
                  <a:schemeClr val="bg1"/>
                </a:solidFill>
              </a:rPr>
              <a:t>Studies on rural criminality and the typologies of rural criminals are rare and dated (Tönnies, 1887/1957; Sorokin &amp; Zimmerman, 1929; Sorokin, Zimmerman and Galpin, 1931; Clinard, 1944). </a:t>
            </a:r>
          </a:p>
          <a:p>
            <a:r>
              <a:rPr lang="en-GB" altLang="sv-SE" sz="2400" b="1">
                <a:solidFill>
                  <a:schemeClr val="bg1"/>
                </a:solidFill>
              </a:rPr>
              <a:t>Rogue Farmers</a:t>
            </a:r>
            <a:r>
              <a:rPr lang="en-GB" altLang="sv-SE" sz="2400">
                <a:solidFill>
                  <a:schemeClr val="bg1"/>
                </a:solidFill>
              </a:rPr>
              <a:t> and </a:t>
            </a:r>
            <a:r>
              <a:rPr lang="en-GB" altLang="sv-SE" sz="2400" b="1">
                <a:solidFill>
                  <a:schemeClr val="bg1"/>
                </a:solidFill>
              </a:rPr>
              <a:t>insider crimes</a:t>
            </a:r>
            <a:r>
              <a:rPr lang="en-GB" altLang="sv-SE" sz="2400">
                <a:solidFill>
                  <a:schemeClr val="bg1"/>
                </a:solidFill>
              </a:rPr>
              <a:t> (Smith 2004; Smith &amp; McElwee, 2013).</a:t>
            </a:r>
          </a:p>
          <a:p>
            <a:r>
              <a:rPr lang="en-US" altLang="sv-SE" sz="2400" b="1">
                <a:solidFill>
                  <a:schemeClr val="bg1"/>
                </a:solidFill>
              </a:rPr>
              <a:t>Exploitative farmers</a:t>
            </a:r>
            <a:r>
              <a:rPr lang="en-US" altLang="sv-SE" sz="2400">
                <a:solidFill>
                  <a:schemeClr val="bg1"/>
                </a:solidFill>
              </a:rPr>
              <a:t> (Basran et al, 1995).</a:t>
            </a:r>
          </a:p>
          <a:p>
            <a:r>
              <a:rPr lang="en-GB" altLang="sv-SE" sz="2400">
                <a:solidFill>
                  <a:schemeClr val="bg1"/>
                </a:solidFill>
              </a:rPr>
              <a:t>The concept of </a:t>
            </a:r>
            <a:r>
              <a:rPr lang="en-GB" altLang="sv-SE" sz="2400" b="1">
                <a:solidFill>
                  <a:schemeClr val="bg1"/>
                </a:solidFill>
              </a:rPr>
              <a:t>roguery</a:t>
            </a:r>
            <a:r>
              <a:rPr lang="en-GB" altLang="sv-SE" sz="2400">
                <a:solidFill>
                  <a:schemeClr val="bg1"/>
                </a:solidFill>
              </a:rPr>
              <a:t> (Tönnies, 1887/1957)</a:t>
            </a:r>
            <a:r>
              <a:rPr lang="en-US" altLang="sv-SE" sz="2400">
                <a:solidFill>
                  <a:schemeClr val="bg1"/>
                </a:solidFill>
              </a:rPr>
              <a:t> </a:t>
            </a:r>
          </a:p>
          <a:p>
            <a:r>
              <a:rPr lang="en-GB" altLang="sv-SE" sz="2400">
                <a:solidFill>
                  <a:schemeClr val="bg1"/>
                </a:solidFill>
              </a:rPr>
              <a:t>For Cahnman (1973: 173) </a:t>
            </a:r>
            <a:r>
              <a:rPr lang="en-GB" altLang="sv-SE" sz="2400" b="1">
                <a:solidFill>
                  <a:schemeClr val="bg1"/>
                </a:solidFill>
              </a:rPr>
              <a:t>roguery</a:t>
            </a:r>
            <a:r>
              <a:rPr lang="en-GB" altLang="sv-SE" sz="2400">
                <a:solidFill>
                  <a:schemeClr val="bg1"/>
                </a:solidFill>
              </a:rPr>
              <a:t> is an act that “….originates in a conscious and sustained will… and that is not an occasional but usual means of making a living”.</a:t>
            </a:r>
            <a:r>
              <a:rPr lang="en-US" altLang="sv-SE" sz="2400"/>
              <a:t> </a:t>
            </a:r>
          </a:p>
          <a:p>
            <a:r>
              <a:rPr lang="en-GB" altLang="sv-SE" sz="2400">
                <a:solidFill>
                  <a:schemeClr val="bg1"/>
                </a:solidFill>
              </a:rPr>
              <a:t>See Smith (2012) for typology of rural criminals.</a:t>
            </a:r>
            <a:endParaRPr lang="en-US" altLang="sv-SE" sz="240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777875"/>
          </a:xfrm>
          <a:solidFill>
            <a:schemeClr val="tx1"/>
          </a:solidFill>
        </p:spPr>
        <p:txBody>
          <a:bodyPr/>
          <a:lstStyle/>
          <a:p>
            <a:r>
              <a:rPr lang="en-GB" altLang="sv-SE" sz="3200" b="1">
                <a:solidFill>
                  <a:schemeClr val="bg1"/>
                </a:solidFill>
              </a:rPr>
              <a:t>The Morality Test</a:t>
            </a:r>
            <a:endParaRPr lang="en-US" altLang="sv-SE" sz="3200" b="1">
              <a:solidFill>
                <a:schemeClr val="bg1"/>
              </a:solidFill>
            </a:endParaRPr>
          </a:p>
        </p:txBody>
      </p:sp>
      <p:sp>
        <p:nvSpPr>
          <p:cNvPr id="8195" name="Rectangle 3"/>
          <p:cNvSpPr>
            <a:spLocks noGrp="1" noChangeArrowheads="1"/>
          </p:cNvSpPr>
          <p:nvPr>
            <p:ph type="body" idx="1"/>
          </p:nvPr>
        </p:nvSpPr>
        <p:spPr>
          <a:xfrm>
            <a:off x="179388" y="1052513"/>
            <a:ext cx="8713787" cy="5327650"/>
          </a:xfrm>
        </p:spPr>
        <p:txBody>
          <a:bodyPr/>
          <a:lstStyle/>
          <a:p>
            <a:pPr>
              <a:lnSpc>
                <a:spcPct val="90000"/>
              </a:lnSpc>
            </a:pPr>
            <a:r>
              <a:rPr lang="en-US" altLang="sv-SE" sz="2400">
                <a:solidFill>
                  <a:schemeClr val="bg1"/>
                </a:solidFill>
              </a:rPr>
              <a:t>Entrepreneurship and </a:t>
            </a:r>
            <a:r>
              <a:rPr lang="en-US" altLang="sv-SE" sz="2400" b="1">
                <a:solidFill>
                  <a:schemeClr val="bg1"/>
                </a:solidFill>
              </a:rPr>
              <a:t>the entrepreneur</a:t>
            </a:r>
            <a:r>
              <a:rPr lang="en-US" altLang="sv-SE" sz="2400">
                <a:solidFill>
                  <a:schemeClr val="bg1"/>
                </a:solidFill>
              </a:rPr>
              <a:t> occupy a </a:t>
            </a:r>
            <a:r>
              <a:rPr lang="en-US" altLang="sv-SE" sz="2400" b="1">
                <a:solidFill>
                  <a:schemeClr val="bg1"/>
                </a:solidFill>
              </a:rPr>
              <a:t>distinctive moral space</a:t>
            </a:r>
            <a:r>
              <a:rPr lang="en-US" altLang="sv-SE" sz="2400">
                <a:solidFill>
                  <a:schemeClr val="bg1"/>
                </a:solidFill>
              </a:rPr>
              <a:t> (Anderson &amp; Smith, 2007). </a:t>
            </a:r>
          </a:p>
          <a:p>
            <a:pPr>
              <a:lnSpc>
                <a:spcPct val="90000"/>
              </a:lnSpc>
            </a:pPr>
            <a:r>
              <a:rPr lang="en-GB" altLang="sv-SE" sz="2400">
                <a:solidFill>
                  <a:schemeClr val="bg1"/>
                </a:solidFill>
              </a:rPr>
              <a:t>There is a polarised focus on </a:t>
            </a:r>
            <a:r>
              <a:rPr lang="en-GB" altLang="sv-SE" sz="2400" b="1">
                <a:solidFill>
                  <a:schemeClr val="bg1"/>
                </a:solidFill>
              </a:rPr>
              <a:t>nice entrepreneurship</a:t>
            </a:r>
            <a:r>
              <a:rPr lang="en-GB" altLang="sv-SE" sz="2400">
                <a:solidFill>
                  <a:schemeClr val="bg1"/>
                </a:solidFill>
              </a:rPr>
              <a:t> and </a:t>
            </a:r>
            <a:r>
              <a:rPr lang="en-GB" altLang="sv-SE" sz="2400" b="1">
                <a:solidFill>
                  <a:schemeClr val="bg1"/>
                </a:solidFill>
              </a:rPr>
              <a:t>criminal entrepreneurship </a:t>
            </a:r>
            <a:r>
              <a:rPr lang="en-GB" altLang="sv-SE" sz="2400">
                <a:solidFill>
                  <a:schemeClr val="bg1"/>
                </a:solidFill>
              </a:rPr>
              <a:t>(</a:t>
            </a:r>
            <a:r>
              <a:rPr lang="en-US" altLang="sv-SE" sz="2400">
                <a:solidFill>
                  <a:schemeClr val="bg1"/>
                </a:solidFill>
              </a:rPr>
              <a:t>Rehn &amp; Taalas, 2004)</a:t>
            </a:r>
            <a:r>
              <a:rPr lang="en-GB" altLang="sv-SE" sz="2400">
                <a:solidFill>
                  <a:schemeClr val="bg1"/>
                </a:solidFill>
              </a:rPr>
              <a:t>.</a:t>
            </a:r>
            <a:endParaRPr lang="en-US" altLang="sv-SE" sz="2400">
              <a:solidFill>
                <a:schemeClr val="bg1"/>
              </a:solidFill>
            </a:endParaRPr>
          </a:p>
          <a:p>
            <a:pPr>
              <a:lnSpc>
                <a:spcPct val="90000"/>
              </a:lnSpc>
            </a:pPr>
            <a:r>
              <a:rPr lang="en-GB" altLang="sv-SE" sz="2400">
                <a:solidFill>
                  <a:schemeClr val="bg1"/>
                </a:solidFill>
              </a:rPr>
              <a:t>Although the </a:t>
            </a:r>
            <a:r>
              <a:rPr lang="en-GB" altLang="sv-SE" sz="2400" b="1">
                <a:solidFill>
                  <a:schemeClr val="bg1"/>
                </a:solidFill>
              </a:rPr>
              <a:t>Baumolian moral typology</a:t>
            </a:r>
            <a:r>
              <a:rPr lang="en-GB" altLang="sv-SE" sz="2400">
                <a:solidFill>
                  <a:schemeClr val="bg1"/>
                </a:solidFill>
              </a:rPr>
              <a:t> is widespread it does not differentiate between illegal and illicit and recognise that destructive entrepreneurship can be value adding too. </a:t>
            </a:r>
          </a:p>
          <a:p>
            <a:pPr>
              <a:lnSpc>
                <a:spcPct val="90000"/>
              </a:lnSpc>
            </a:pPr>
            <a:r>
              <a:rPr lang="en-US" altLang="sv-SE" sz="2400" b="1">
                <a:solidFill>
                  <a:schemeClr val="bg1"/>
                </a:solidFill>
              </a:rPr>
              <a:t>The parasitical entrepreneur</a:t>
            </a:r>
            <a:r>
              <a:rPr lang="en-US" altLang="sv-SE" sz="2400">
                <a:solidFill>
                  <a:schemeClr val="bg1"/>
                </a:solidFill>
              </a:rPr>
              <a:t> (Baumol, 1995).</a:t>
            </a:r>
            <a:r>
              <a:rPr lang="en-US" altLang="sv-SE" sz="2400"/>
              <a:t> </a:t>
            </a:r>
          </a:p>
          <a:p>
            <a:pPr>
              <a:lnSpc>
                <a:spcPct val="90000"/>
              </a:lnSpc>
            </a:pPr>
            <a:r>
              <a:rPr lang="en-US" altLang="sv-SE" sz="2400">
                <a:solidFill>
                  <a:schemeClr val="bg1"/>
                </a:solidFill>
              </a:rPr>
              <a:t>The illicit entrepreneur as a ‘dodgy’ or ‘unscrupulous’ character (Galloway, 2007).</a:t>
            </a:r>
            <a:r>
              <a:rPr lang="en-US" altLang="sv-SE" sz="2400"/>
              <a:t> </a:t>
            </a:r>
            <a:endParaRPr lang="en-US" altLang="sv-SE" sz="2400">
              <a:solidFill>
                <a:schemeClr val="bg1"/>
              </a:solidFill>
            </a:endParaRPr>
          </a:p>
          <a:p>
            <a:pPr>
              <a:lnSpc>
                <a:spcPct val="90000"/>
              </a:lnSpc>
            </a:pPr>
            <a:r>
              <a:rPr lang="en-GB" altLang="sv-SE" sz="2400">
                <a:solidFill>
                  <a:schemeClr val="bg1"/>
                </a:solidFill>
              </a:rPr>
              <a:t>Illegal pluriactivity?</a:t>
            </a:r>
          </a:p>
          <a:p>
            <a:pPr>
              <a:lnSpc>
                <a:spcPct val="90000"/>
              </a:lnSpc>
            </a:pPr>
            <a:r>
              <a:rPr lang="en-GB" altLang="sv-SE" sz="2400">
                <a:solidFill>
                  <a:schemeClr val="bg1"/>
                </a:solidFill>
              </a:rPr>
              <a:t>Informal enterprise?</a:t>
            </a:r>
          </a:p>
          <a:p>
            <a:pPr>
              <a:lnSpc>
                <a:spcPct val="90000"/>
              </a:lnSpc>
            </a:pPr>
            <a:r>
              <a:rPr lang="en-GB" altLang="sv-SE" sz="2400">
                <a:solidFill>
                  <a:schemeClr val="bg1"/>
                </a:solidFill>
              </a:rPr>
              <a:t>Farmers mentality?</a:t>
            </a:r>
            <a:endParaRPr lang="en-US" altLang="sv-SE" sz="2400">
              <a:solidFill>
                <a:schemeClr val="bg1"/>
              </a:solidFill>
            </a:endParaRPr>
          </a:p>
          <a:p>
            <a:pPr>
              <a:lnSpc>
                <a:spcPct val="90000"/>
              </a:lnSpc>
            </a:pPr>
            <a:endParaRPr lang="en-US" altLang="sv-SE" sz="240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865188"/>
          </a:xfrm>
          <a:solidFill>
            <a:schemeClr val="tx1"/>
          </a:solidFill>
        </p:spPr>
        <p:txBody>
          <a:bodyPr/>
          <a:lstStyle/>
          <a:p>
            <a:r>
              <a:rPr lang="en-GB" altLang="sv-SE" sz="2800" b="1">
                <a:solidFill>
                  <a:schemeClr val="bg1"/>
                </a:solidFill>
              </a:rPr>
              <a:t>Methodological underpinnings</a:t>
            </a:r>
            <a:endParaRPr lang="en-US" altLang="sv-SE" sz="2800" b="1">
              <a:solidFill>
                <a:schemeClr val="bg1"/>
              </a:solidFill>
            </a:endParaRPr>
          </a:p>
        </p:txBody>
      </p:sp>
      <p:sp>
        <p:nvSpPr>
          <p:cNvPr id="9219" name="Rectangle 3"/>
          <p:cNvSpPr>
            <a:spLocks noGrp="1" noChangeArrowheads="1"/>
          </p:cNvSpPr>
          <p:nvPr>
            <p:ph type="body" idx="1"/>
          </p:nvPr>
        </p:nvSpPr>
        <p:spPr>
          <a:xfrm>
            <a:off x="539750" y="1196975"/>
            <a:ext cx="8229600" cy="5661025"/>
          </a:xfrm>
        </p:spPr>
        <p:txBody>
          <a:bodyPr/>
          <a:lstStyle/>
          <a:p>
            <a:r>
              <a:rPr lang="en-GB" altLang="sv-SE" sz="2400">
                <a:solidFill>
                  <a:schemeClr val="bg1"/>
                </a:solidFill>
              </a:rPr>
              <a:t>Gaining access to respondents can be problematic. </a:t>
            </a:r>
          </a:p>
          <a:p>
            <a:r>
              <a:rPr lang="en-GB" altLang="sv-SE" sz="2400">
                <a:solidFill>
                  <a:schemeClr val="bg1"/>
                </a:solidFill>
              </a:rPr>
              <a:t>Therefore mixed qualitative methodology used.</a:t>
            </a:r>
          </a:p>
          <a:p>
            <a:r>
              <a:rPr lang="en-GB" altLang="sv-SE" sz="2400">
                <a:solidFill>
                  <a:schemeClr val="bg1"/>
                </a:solidFill>
              </a:rPr>
              <a:t>Gathering storied data on illegal and illicit criminal activity committed by rogue farmers and entrepreneurs</a:t>
            </a:r>
            <a:r>
              <a:rPr lang="en-GB" altLang="sv-SE" sz="2400"/>
              <a:t>.</a:t>
            </a:r>
            <a:r>
              <a:rPr lang="en-US" altLang="sv-SE" sz="2400"/>
              <a:t> </a:t>
            </a:r>
            <a:endParaRPr lang="en-GB" altLang="sv-SE" sz="2400">
              <a:solidFill>
                <a:schemeClr val="bg1"/>
              </a:solidFill>
            </a:endParaRPr>
          </a:p>
          <a:p>
            <a:r>
              <a:rPr lang="en-GB" altLang="sv-SE" sz="2400">
                <a:solidFill>
                  <a:schemeClr val="bg1"/>
                </a:solidFill>
              </a:rPr>
              <a:t>Face to face interviews with industry insiders.</a:t>
            </a:r>
          </a:p>
          <a:p>
            <a:r>
              <a:rPr lang="en-GB" altLang="sv-SE" sz="2400">
                <a:solidFill>
                  <a:schemeClr val="bg1"/>
                </a:solidFill>
              </a:rPr>
              <a:t>Insider knowledge (Costley, Elliot &amp; Gibbs, 2009). </a:t>
            </a:r>
          </a:p>
          <a:p>
            <a:r>
              <a:rPr lang="en-GB" altLang="sv-SE" sz="2400" b="1">
                <a:solidFill>
                  <a:schemeClr val="bg1"/>
                </a:solidFill>
              </a:rPr>
              <a:t>Backyard ethnography</a:t>
            </a:r>
            <a:r>
              <a:rPr lang="en-GB" altLang="sv-SE" sz="2400">
                <a:solidFill>
                  <a:schemeClr val="bg1"/>
                </a:solidFill>
              </a:rPr>
              <a:t> (</a:t>
            </a:r>
            <a:r>
              <a:rPr lang="en-US" altLang="sv-SE" sz="2400">
                <a:solidFill>
                  <a:schemeClr val="bg1"/>
                </a:solidFill>
              </a:rPr>
              <a:t>Heley, 2001/2011).</a:t>
            </a:r>
            <a:r>
              <a:rPr lang="en-US" altLang="sv-SE" sz="2400"/>
              <a:t> </a:t>
            </a:r>
          </a:p>
          <a:p>
            <a:r>
              <a:rPr lang="en-GB" altLang="sv-SE" sz="2400">
                <a:solidFill>
                  <a:schemeClr val="bg1"/>
                </a:solidFill>
              </a:rPr>
              <a:t>Interpretive phenomenological approach (Smith, 2004).</a:t>
            </a:r>
          </a:p>
          <a:p>
            <a:r>
              <a:rPr lang="en-GB" altLang="sv-SE" sz="2400">
                <a:solidFill>
                  <a:schemeClr val="bg1"/>
                </a:solidFill>
              </a:rPr>
              <a:t>Backed up by Documentary research (Scott, 1990) and the construction of a database of over 200 rogue farmers and industry insiders.</a:t>
            </a:r>
          </a:p>
          <a:p>
            <a:r>
              <a:rPr lang="en-GB" altLang="sv-SE" sz="2400">
                <a:solidFill>
                  <a:schemeClr val="bg1"/>
                </a:solidFill>
              </a:rPr>
              <a:t>Themes of idyllic v non-idyllic, insider v outsider, urban v rural, licit v illicit and legal v illegal (criminal).</a:t>
            </a:r>
            <a:r>
              <a:rPr lang="en-GB" altLang="sv-SE" sz="2800"/>
              <a:t> </a:t>
            </a:r>
            <a:endParaRPr lang="en-US" altLang="sv-SE"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850900"/>
          </a:xfrm>
          <a:solidFill>
            <a:schemeClr val="tx1"/>
          </a:solidFill>
        </p:spPr>
        <p:txBody>
          <a:bodyPr/>
          <a:lstStyle/>
          <a:p>
            <a:r>
              <a:rPr lang="en-GB" altLang="sv-SE" sz="3200" b="1">
                <a:solidFill>
                  <a:schemeClr val="bg1"/>
                </a:solidFill>
              </a:rPr>
              <a:t>The Stories and their meaning</a:t>
            </a:r>
            <a:endParaRPr lang="en-US" altLang="sv-SE" sz="3200" b="1">
              <a:solidFill>
                <a:schemeClr val="bg1"/>
              </a:solidFill>
            </a:endParaRPr>
          </a:p>
        </p:txBody>
      </p:sp>
      <p:sp>
        <p:nvSpPr>
          <p:cNvPr id="10243" name="Rectangle 3"/>
          <p:cNvSpPr>
            <a:spLocks noGrp="1" noChangeArrowheads="1"/>
          </p:cNvSpPr>
          <p:nvPr>
            <p:ph type="body" idx="1"/>
          </p:nvPr>
        </p:nvSpPr>
        <p:spPr>
          <a:xfrm>
            <a:off x="457200" y="1341438"/>
            <a:ext cx="8229600" cy="5327650"/>
          </a:xfrm>
        </p:spPr>
        <p:txBody>
          <a:bodyPr/>
          <a:lstStyle/>
          <a:p>
            <a:pPr>
              <a:lnSpc>
                <a:spcPct val="90000"/>
              </a:lnSpc>
            </a:pPr>
            <a:r>
              <a:rPr lang="en-GB" altLang="sv-SE" sz="2400">
                <a:solidFill>
                  <a:schemeClr val="bg1"/>
                </a:solidFill>
              </a:rPr>
              <a:t>Bert’s Story – A tale of illegal pluriactivity committed out of necessity by an Entrepreneurial Farmer.</a:t>
            </a:r>
          </a:p>
          <a:p>
            <a:pPr>
              <a:lnSpc>
                <a:spcPct val="90000"/>
              </a:lnSpc>
            </a:pPr>
            <a:r>
              <a:rPr lang="en-GB" altLang="sv-SE" sz="2400">
                <a:solidFill>
                  <a:schemeClr val="bg1"/>
                </a:solidFill>
              </a:rPr>
              <a:t>Charles – A story of illicit and unscrupulous entrepreneurship committed by a Gentleman Farmer.</a:t>
            </a:r>
          </a:p>
          <a:p>
            <a:pPr>
              <a:lnSpc>
                <a:spcPct val="90000"/>
              </a:lnSpc>
            </a:pPr>
            <a:r>
              <a:rPr lang="en-GB" altLang="sv-SE" sz="2400">
                <a:solidFill>
                  <a:schemeClr val="bg1"/>
                </a:solidFill>
              </a:rPr>
              <a:t>Jackie's Story – A  tale of a rural entrepreneur ‘turning a blind eye’ in the pursuit of profit. </a:t>
            </a:r>
          </a:p>
          <a:p>
            <a:pPr>
              <a:lnSpc>
                <a:spcPct val="90000"/>
              </a:lnSpc>
            </a:pPr>
            <a:r>
              <a:rPr lang="en-GB" altLang="sv-SE" sz="2400">
                <a:solidFill>
                  <a:schemeClr val="bg1"/>
                </a:solidFill>
              </a:rPr>
              <a:t>Ivan’s Story – A tale of destructive criminal entrepreneurship committed by a migrant entrepreneur.</a:t>
            </a:r>
          </a:p>
          <a:p>
            <a:pPr>
              <a:lnSpc>
                <a:spcPct val="90000"/>
              </a:lnSpc>
            </a:pPr>
            <a:r>
              <a:rPr lang="en-GB" altLang="sv-SE" sz="2400">
                <a:solidFill>
                  <a:schemeClr val="bg1"/>
                </a:solidFill>
              </a:rPr>
              <a:t>Andrei &amp; Aleksander’s anthology of opportunist criminal gain committed across national boundaries. </a:t>
            </a:r>
          </a:p>
          <a:p>
            <a:pPr>
              <a:lnSpc>
                <a:spcPct val="90000"/>
              </a:lnSpc>
            </a:pPr>
            <a:r>
              <a:rPr lang="en-GB" altLang="sv-SE" sz="2400">
                <a:solidFill>
                  <a:schemeClr val="bg1"/>
                </a:solidFill>
              </a:rPr>
              <a:t>The first three are committed by an insider rural elite.</a:t>
            </a:r>
          </a:p>
          <a:p>
            <a:pPr>
              <a:lnSpc>
                <a:spcPct val="90000"/>
              </a:lnSpc>
            </a:pPr>
            <a:r>
              <a:rPr lang="en-GB" altLang="sv-SE" sz="2400">
                <a:solidFill>
                  <a:schemeClr val="bg1"/>
                </a:solidFill>
              </a:rPr>
              <a:t>The latter two by an outsider elite posing as insiders. </a:t>
            </a:r>
          </a:p>
          <a:p>
            <a:pPr>
              <a:lnSpc>
                <a:spcPct val="90000"/>
              </a:lnSpc>
            </a:pPr>
            <a:r>
              <a:rPr lang="en-GB" altLang="sv-SE" sz="2400">
                <a:solidFill>
                  <a:schemeClr val="bg1"/>
                </a:solidFill>
              </a:rPr>
              <a:t>All are examples of roguery difficult to place on Baumol’s typology.</a:t>
            </a:r>
            <a:endParaRPr lang="en-US" altLang="sv-SE" sz="2400">
              <a:solidFill>
                <a:schemeClr val="bg1"/>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344</TotalTime>
  <Words>858</Words>
  <Application>Microsoft Office PowerPoint</Application>
  <PresentationFormat>On-screen Show (4:3)</PresentationFormat>
  <Paragraphs>72</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Default Design</vt:lpstr>
      <vt:lpstr>The dark side of the rural idyll: Stories of illegal/illicit economic activity in the UK countryside </vt:lpstr>
      <vt:lpstr>The Authors (Heterodox scholars of Entrepreneurship; Rurality and Policing).</vt:lpstr>
      <vt:lpstr>The Rural idyll and the ubiquitous Farmer</vt:lpstr>
      <vt:lpstr>Theoretical Underpinnings</vt:lpstr>
      <vt:lpstr>Rural Crime / Criminality</vt:lpstr>
      <vt:lpstr>Rural Rogues</vt:lpstr>
      <vt:lpstr>The Morality Test</vt:lpstr>
      <vt:lpstr>Methodological underpinnings</vt:lpstr>
      <vt:lpstr>The Stories and their meaning</vt:lpstr>
      <vt:lpstr>To sum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dark side of the rural idyll: Stories of illegal/illicit economic activity in the UK countryside</dc:title>
  <dc:creator>Rob Smith</dc:creator>
  <cp:lastModifiedBy>Vania A Ceccato</cp:lastModifiedBy>
  <cp:revision>3</cp:revision>
  <dcterms:created xsi:type="dcterms:W3CDTF">2014-09-15T14:55:35Z</dcterms:created>
  <dcterms:modified xsi:type="dcterms:W3CDTF">2014-09-17T19:55:03Z</dcterms:modified>
</cp:coreProperties>
</file>