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3" r:id="rId7"/>
    <p:sldId id="270" r:id="rId8"/>
    <p:sldId id="260" r:id="rId9"/>
    <p:sldId id="261" r:id="rId10"/>
    <p:sldId id="262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vace\My%20Documents\J&#246;nk&#246;ping\Artikel%201\Copy%20of%20excelbrott_Jonk&#246;ping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Resultat!$A$27</c:f>
              <c:strCache>
                <c:ptCount val="1"/>
                <c:pt idx="0">
                  <c:v>Sweden</c:v>
                </c:pt>
              </c:strCache>
            </c:strRef>
          </c:tx>
          <c:marker>
            <c:symbol val="none"/>
          </c:marker>
          <c:cat>
            <c:strRef>
              <c:f>Resultat!$B$26:$N$26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Resultat!$B$27:$N$27</c:f>
              <c:numCache>
                <c:formatCode>General</c:formatCode>
                <c:ptCount val="13"/>
                <c:pt idx="0">
                  <c:v>13647</c:v>
                </c:pt>
                <c:pt idx="1">
                  <c:v>13304</c:v>
                </c:pt>
                <c:pt idx="2">
                  <c:v>13761</c:v>
                </c:pt>
                <c:pt idx="3">
                  <c:v>14013</c:v>
                </c:pt>
                <c:pt idx="4">
                  <c:v>13885</c:v>
                </c:pt>
                <c:pt idx="5">
                  <c:v>13753</c:v>
                </c:pt>
                <c:pt idx="6">
                  <c:v>13490</c:v>
                </c:pt>
                <c:pt idx="7">
                  <c:v>14280</c:v>
                </c:pt>
                <c:pt idx="8">
                  <c:v>14945</c:v>
                </c:pt>
                <c:pt idx="9">
                  <c:v>15117</c:v>
                </c:pt>
                <c:pt idx="10">
                  <c:v>14613</c:v>
                </c:pt>
                <c:pt idx="11">
                  <c:v>14988</c:v>
                </c:pt>
                <c:pt idx="12">
                  <c:v>14728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Resultat!$A$28</c:f>
              <c:strCache>
                <c:ptCount val="1"/>
                <c:pt idx="0">
                  <c:v>Jönköping municipality</c:v>
                </c:pt>
              </c:strCache>
            </c:strRef>
          </c:tx>
          <c:marker>
            <c:symbol val="none"/>
          </c:marker>
          <c:cat>
            <c:strRef>
              <c:f>Resultat!$B$26:$N$26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Resultat!$B$28:$N$28</c:f>
              <c:numCache>
                <c:formatCode>General</c:formatCode>
                <c:ptCount val="13"/>
                <c:pt idx="0">
                  <c:v>11643</c:v>
                </c:pt>
                <c:pt idx="1">
                  <c:v>11242</c:v>
                </c:pt>
                <c:pt idx="2">
                  <c:v>13243</c:v>
                </c:pt>
                <c:pt idx="3">
                  <c:v>12659</c:v>
                </c:pt>
                <c:pt idx="4">
                  <c:v>12260</c:v>
                </c:pt>
                <c:pt idx="5">
                  <c:v>11753</c:v>
                </c:pt>
                <c:pt idx="6">
                  <c:v>11074</c:v>
                </c:pt>
                <c:pt idx="7">
                  <c:v>12375</c:v>
                </c:pt>
                <c:pt idx="8">
                  <c:v>12029</c:v>
                </c:pt>
                <c:pt idx="9">
                  <c:v>12240</c:v>
                </c:pt>
                <c:pt idx="10">
                  <c:v>11616</c:v>
                </c:pt>
                <c:pt idx="11">
                  <c:v>11651</c:v>
                </c:pt>
                <c:pt idx="12">
                  <c:v>10446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Resultat!$A$29</c:f>
              <c:strCache>
                <c:ptCount val="1"/>
                <c:pt idx="0">
                  <c:v>Theft - Jönköping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cat>
            <c:strRef>
              <c:f>Resultat!$B$26:$N$26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Resultat!$B$29:$N$29</c:f>
              <c:numCache>
                <c:formatCode>General</c:formatCode>
                <c:ptCount val="13"/>
                <c:pt idx="0">
                  <c:v>6790</c:v>
                </c:pt>
                <c:pt idx="1">
                  <c:v>6445</c:v>
                </c:pt>
                <c:pt idx="2">
                  <c:v>7160</c:v>
                </c:pt>
                <c:pt idx="3">
                  <c:v>7091</c:v>
                </c:pt>
                <c:pt idx="4">
                  <c:v>6692</c:v>
                </c:pt>
                <c:pt idx="5">
                  <c:v>6636</c:v>
                </c:pt>
                <c:pt idx="6">
                  <c:v>5661</c:v>
                </c:pt>
                <c:pt idx="7">
                  <c:v>6248</c:v>
                </c:pt>
                <c:pt idx="8">
                  <c:v>5797</c:v>
                </c:pt>
                <c:pt idx="9">
                  <c:v>5743</c:v>
                </c:pt>
                <c:pt idx="10">
                  <c:v>5400</c:v>
                </c:pt>
                <c:pt idx="11">
                  <c:v>4814</c:v>
                </c:pt>
                <c:pt idx="12">
                  <c:v>4185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Resultat!$A$30</c:f>
              <c:strCache>
                <c:ptCount val="1"/>
                <c:pt idx="0">
                  <c:v>Violence - Jönköping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Resultat!$B$26:$N$26</c:f>
              <c:strCach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strCache>
            </c:strRef>
          </c:cat>
          <c:val>
            <c:numRef>
              <c:f>Resultat!$B$30:$N$30</c:f>
              <c:numCache>
                <c:formatCode>General</c:formatCode>
                <c:ptCount val="13"/>
                <c:pt idx="0">
                  <c:v>732</c:v>
                </c:pt>
                <c:pt idx="1">
                  <c:v>820</c:v>
                </c:pt>
                <c:pt idx="2">
                  <c:v>780</c:v>
                </c:pt>
                <c:pt idx="3">
                  <c:v>862</c:v>
                </c:pt>
                <c:pt idx="4">
                  <c:v>829</c:v>
                </c:pt>
                <c:pt idx="5">
                  <c:v>896</c:v>
                </c:pt>
                <c:pt idx="6">
                  <c:v>1009</c:v>
                </c:pt>
                <c:pt idx="7">
                  <c:v>989</c:v>
                </c:pt>
                <c:pt idx="8">
                  <c:v>936</c:v>
                </c:pt>
                <c:pt idx="9">
                  <c:v>887</c:v>
                </c:pt>
                <c:pt idx="10">
                  <c:v>914</c:v>
                </c:pt>
                <c:pt idx="11">
                  <c:v>1006</c:v>
                </c:pt>
                <c:pt idx="12">
                  <c:v>924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632960"/>
        <c:axId val="114638848"/>
      </c:lineChart>
      <c:catAx>
        <c:axId val="1146329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4638848"/>
        <c:crosses val="autoZero"/>
        <c:auto val="1"/>
        <c:lblAlgn val="ctr"/>
        <c:lblOffset val="100"/>
        <c:noMultiLvlLbl val="0"/>
      </c:catAx>
      <c:valAx>
        <c:axId val="1146388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700"/>
                </a:pPr>
                <a:r>
                  <a:rPr lang="sv-SE" sz="1200" b="0" i="0" baseline="0"/>
                  <a:t>Offence by 100 000 inhabitants</a:t>
                </a:r>
                <a:endParaRPr lang="sv-SE" sz="70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4632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Burglary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OLS</c:v>
                </c:pt>
                <c:pt idx="1">
                  <c:v>IV</c:v>
                </c:pt>
                <c:pt idx="2">
                  <c:v>Spatial lag</c:v>
                </c:pt>
                <c:pt idx="3">
                  <c:v>Spatial Error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-0.23</c:v>
                </c:pt>
                <c:pt idx="1">
                  <c:v>-1.8420000000000001</c:v>
                </c:pt>
                <c:pt idx="2">
                  <c:v>-1.1779999999999999</c:v>
                </c:pt>
                <c:pt idx="3">
                  <c:v>-1.5860000000000001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190656"/>
        <c:axId val="37212928"/>
      </c:barChart>
      <c:catAx>
        <c:axId val="37190656"/>
        <c:scaling>
          <c:orientation val="minMax"/>
        </c:scaling>
        <c:delete val="0"/>
        <c:axPos val="b"/>
        <c:majorTickMark val="out"/>
        <c:minorTickMark val="none"/>
        <c:tickLblPos val="high"/>
        <c:crossAx val="37212928"/>
        <c:crosses val="autoZero"/>
        <c:auto val="1"/>
        <c:lblAlgn val="ctr"/>
        <c:lblOffset val="100"/>
        <c:noMultiLvlLbl val="0"/>
      </c:catAx>
      <c:valAx>
        <c:axId val="37212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190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559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317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165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00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6138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859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277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027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258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65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110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7C39F-A9DB-4A74-A2E6-39FFDF0F80F8}" type="datetimeFigureOut">
              <a:rPr lang="sv-SE" smtClean="0"/>
              <a:t>2014-09-18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E38A8-C42F-4D09-AC65-D5A61C20D5B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175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Challenging the idyll: Does crime affect property prices in small towns</a:t>
            </a:r>
            <a:r>
              <a:rPr lang="en-US" sz="4000" dirty="0" smtClean="0"/>
              <a:t>?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rmAutofit/>
          </a:bodyPr>
          <a:lstStyle/>
          <a:p>
            <a:r>
              <a:rPr lang="sv-SE" dirty="0" smtClean="0"/>
              <a:t>Vania Ceccato and Mats Wilhelmsson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3015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Data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estimation of the hedonic equation in this article is based on two cross-sectional data sets that include arm’s-length transactions of apartment sales in co-operative housing societies. </a:t>
            </a:r>
          </a:p>
          <a:p>
            <a:r>
              <a:rPr lang="en-US" dirty="0" smtClean="0"/>
              <a:t>Using Geographical Information Systems (GIS), the apartment sales data have been merged together with land use, demographic and socio-economic data from Jönköping’s City planning office. </a:t>
            </a:r>
          </a:p>
          <a:p>
            <a:r>
              <a:rPr lang="en-US" dirty="0"/>
              <a:t>Crime data for 2005 and 2011 were provided by the Jönköping Police and contained the </a:t>
            </a:r>
            <a:r>
              <a:rPr lang="en-US" dirty="0" smtClean="0"/>
              <a:t>coordinates </a:t>
            </a:r>
            <a:r>
              <a:rPr lang="en-US" dirty="0"/>
              <a:t>of each address.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9987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r>
              <a:rPr lang="sv-SE" dirty="0" smtClean="0"/>
              <a:t> (2011)</a:t>
            </a:r>
            <a:endParaRPr lang="sv-S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129767"/>
              </p:ext>
            </p:extLst>
          </p:nvPr>
        </p:nvGraphicFramePr>
        <p:xfrm>
          <a:off x="2195736" y="1916832"/>
          <a:ext cx="4608512" cy="392582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885972"/>
                <a:gridCol w="987654"/>
                <a:gridCol w="1734886"/>
              </a:tblGrid>
              <a:tr h="157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Coefficient                           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    t-value            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Area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.8525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11.38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Fee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-.235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-5.03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Room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.161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.022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Top floor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.027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1.24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Road50m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.008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0.34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Water50m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.406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10.50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DistJönköping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-.251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-18.20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DistHuskvar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-.051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.030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Age40_64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-.203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-6.00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Age65_84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-.340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-8.33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AgeOlder_85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-.247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-.5.23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RBurgrate11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-.230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-3.44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Constant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14.675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29.73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24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</a:t>
                      </a:r>
                      <a:r>
                        <a:rPr lang="en-US" sz="1400" baseline="30000" dirty="0" smtClean="0">
                          <a:effectLst/>
                        </a:rPr>
                        <a:t>2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.697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  <a:tr h="138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Moran’s I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20.000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8" marR="5409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214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Robust </a:t>
            </a:r>
            <a:r>
              <a:rPr lang="en-US" dirty="0" smtClean="0"/>
              <a:t>results</a:t>
            </a:r>
            <a:r>
              <a:rPr lang="sv-SE" dirty="0" smtClean="0"/>
              <a:t> (2011)</a:t>
            </a:r>
            <a:endParaRPr lang="sv-S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5047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111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en-US" sz="2800" i="1" dirty="0" smtClean="0"/>
              <a:t>Residential burglary negatively impacts apartment prices after controlling for attributes of the property and neighborhood characteristics. </a:t>
            </a:r>
          </a:p>
          <a:p>
            <a:pPr marL="514350" lvl="0" indent="-514350">
              <a:buAutoNum type="arabicPeriod"/>
            </a:pPr>
            <a:endParaRPr lang="sv-SE" sz="2800" i="1" dirty="0" smtClean="0"/>
          </a:p>
          <a:p>
            <a:r>
              <a:rPr lang="en-US" sz="2800" dirty="0"/>
              <a:t>Findings show that residential burglary has a significant negative effect on property prices in Jönköping in 2011 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496950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AutoNum type="arabicPeriod" startAt="2"/>
            </a:pPr>
            <a:r>
              <a:rPr lang="en-US" sz="2800" i="1" dirty="0" smtClean="0"/>
              <a:t>Residential burglary affects different market segments differently. Residential burglary will have a stronger negative effect on high-priced apartments regardless of year.</a:t>
            </a:r>
          </a:p>
          <a:p>
            <a:pPr marL="514350" lvl="0" indent="-514350">
              <a:buAutoNum type="arabicPeriod" startAt="2"/>
            </a:pPr>
            <a:endParaRPr lang="en-US" sz="2800" i="1" dirty="0" smtClean="0"/>
          </a:p>
          <a:p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variable ‘burglary rates’ is slightly more significant in for upper </a:t>
            </a:r>
            <a:r>
              <a:rPr lang="en-US" sz="2800" dirty="0" err="1"/>
              <a:t>quantile</a:t>
            </a:r>
            <a:r>
              <a:rPr lang="en-US" sz="2800" dirty="0"/>
              <a:t> prices than for lower or mid </a:t>
            </a:r>
            <a:r>
              <a:rPr lang="en-US" sz="2800" dirty="0" err="1"/>
              <a:t>quantiles</a:t>
            </a:r>
            <a:r>
              <a:rPr lang="en-US" sz="2800" dirty="0"/>
              <a:t>. 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777738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 marL="514350" lvl="0" indent="-514350">
              <a:buAutoNum type="arabicPeriod" startAt="3"/>
            </a:pPr>
            <a:r>
              <a:rPr lang="en-US" sz="2800" i="1" dirty="0" smtClean="0"/>
              <a:t>The effect of residential burglary on property prices varies over time. Property prices will be more negatively affected in areas that show higher increases in crime rates.</a:t>
            </a:r>
            <a:endParaRPr lang="sv-SE" sz="2800" dirty="0" smtClean="0"/>
          </a:p>
          <a:p>
            <a:endParaRPr lang="sv-SE" sz="2800" i="1" dirty="0"/>
          </a:p>
          <a:p>
            <a:r>
              <a:rPr lang="en-US" sz="2800" dirty="0" smtClean="0"/>
              <a:t>The </a:t>
            </a:r>
            <a:r>
              <a:rPr lang="en-US" sz="2800" dirty="0"/>
              <a:t>models based on change in crime rate </a:t>
            </a:r>
            <a:r>
              <a:rPr lang="en-US" sz="2800" dirty="0" smtClean="0"/>
              <a:t>as </a:t>
            </a:r>
            <a:r>
              <a:rPr lang="en-US" sz="2800" dirty="0"/>
              <a:t>an </a:t>
            </a:r>
            <a:r>
              <a:rPr lang="en-US" sz="2800" dirty="0" smtClean="0"/>
              <a:t>explanatory variable </a:t>
            </a:r>
            <a:r>
              <a:rPr lang="en-US" sz="2800" dirty="0"/>
              <a:t>produce a poor goodness of fit, the hypothesis of effect of residential burglary on property prices over time was only partially tested. 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49787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There is no novelty in saying that crime concentrates in urban environments. 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ural </a:t>
            </a:r>
            <a:r>
              <a:rPr lang="en-US" dirty="0"/>
              <a:t>municipalities are often regarded as idyllic safe places; a retreat from the problems of big cities, including </a:t>
            </a:r>
            <a:r>
              <a:rPr lang="en-US" dirty="0" smtClean="0"/>
              <a:t>crime.</a:t>
            </a:r>
          </a:p>
          <a:p>
            <a:r>
              <a:rPr lang="en-US" dirty="0"/>
              <a:t>The problem is that far too often low crime rates in rural areas are taken as a sign of there being ‘no problem</a:t>
            </a:r>
            <a:r>
              <a:rPr lang="en-US" dirty="0" smtClean="0"/>
              <a:t>’, or </a:t>
            </a:r>
            <a:r>
              <a:rPr lang="en-US" dirty="0"/>
              <a:t>that, just because fewer offences occur, crime does not affect people living </a:t>
            </a:r>
            <a:r>
              <a:rPr lang="en-US" dirty="0" smtClean="0"/>
              <a:t>there.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763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10969"/>
              </p:ext>
            </p:extLst>
          </p:nvPr>
        </p:nvGraphicFramePr>
        <p:xfrm>
          <a:off x="755576" y="1556789"/>
          <a:ext cx="7776864" cy="4608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6345"/>
                <a:gridCol w="2673352"/>
                <a:gridCol w="2407167"/>
              </a:tblGrid>
              <a:tr h="4921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Source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Case study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Effect of crime on prices or rent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Kain and Quigley (1970)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St. Louis, USA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 effect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Thaler (1978)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Rochester, New York, USA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Negative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Hellman and Naroff (1979)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Boston, UK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Negative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Rizzo (1979)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Chicago and Boston, USA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Negative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2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Dubin and Goodman (1982)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Baltimore metropolitan area, USA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Negative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Tita et al. (2006)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Columbus, USA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Inconclusive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Munroe (2007)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Charlotte, NC, USA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Negative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2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Lynch and Rasmussen (2001)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Jacksonville, Florida, USA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 effect/</a:t>
                      </a:r>
                      <a:endParaRPr lang="sv-SE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Positive effect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Bowes and Ihlanfeldt (2001)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Atlanta, USA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Negative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Gibbons (2004)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London, UK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Negative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2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Ceccato and Wilhelmsson (2011)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Stockholm, Sweden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Negative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2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Ceccato and Wilhelmsson (2012)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Stockholm, Sweden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Negative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sv-S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40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Aim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aim of this study is to assess whether crime, particularly burglary, affects property prices in a rural municipality.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171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r>
              <a:rPr lang="sv-SE" dirty="0" smtClean="0"/>
              <a:t>: Jönköping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municipality has a housing market that is sufficiently large to allow a hedonic analysis </a:t>
            </a:r>
            <a:r>
              <a:rPr lang="en-US" dirty="0" smtClean="0"/>
              <a:t>of </a:t>
            </a:r>
            <a:r>
              <a:rPr lang="en-US" dirty="0"/>
              <a:t>the impact of safety on property prices. </a:t>
            </a:r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/>
              <a:t>Jönköping can be classified as a middle large municipality in terms of total population in Sweden, with an important university, it is located geographically isolated from the three main urban Swedish </a:t>
            </a:r>
            <a:r>
              <a:rPr lang="en-US" dirty="0" smtClean="0"/>
              <a:t>centers: </a:t>
            </a:r>
            <a:r>
              <a:rPr lang="en-US" dirty="0"/>
              <a:t>Stockholm, </a:t>
            </a:r>
            <a:r>
              <a:rPr lang="en-US" dirty="0" smtClean="0"/>
              <a:t>Gothenburg </a:t>
            </a:r>
            <a:r>
              <a:rPr lang="en-US" dirty="0"/>
              <a:t>and </a:t>
            </a:r>
            <a:r>
              <a:rPr lang="en-US" dirty="0" smtClean="0"/>
              <a:t>Malmö. </a:t>
            </a:r>
          </a:p>
          <a:p>
            <a:r>
              <a:rPr lang="en-US" dirty="0" smtClean="0"/>
              <a:t>The </a:t>
            </a:r>
            <a:r>
              <a:rPr lang="en-US" dirty="0"/>
              <a:t>municipality has excellent transport communications but it is relatively distant from the main national urban </a:t>
            </a:r>
            <a:r>
              <a:rPr lang="en-US" dirty="0" smtClean="0"/>
              <a:t>centers. </a:t>
            </a:r>
          </a:p>
          <a:p>
            <a:r>
              <a:rPr lang="en-US" dirty="0" smtClean="0"/>
              <a:t>In </a:t>
            </a:r>
            <a:r>
              <a:rPr lang="en-US" dirty="0"/>
              <a:t>terms of safety, the number of reported crimes per 1000 inhabitants in Jönköping is lower than the national average, a typical characteristic of rural municipalities in Sweden.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7906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776864" cy="5760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0190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381629093"/>
              </p:ext>
            </p:extLst>
          </p:nvPr>
        </p:nvGraphicFramePr>
        <p:xfrm>
          <a:off x="395536" y="457200"/>
          <a:ext cx="8352928" cy="469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5536" y="5273700"/>
            <a:ext cx="80648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sv-S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Figure 2 </a:t>
            </a:r>
            <a:r>
              <a:rPr kumimoji="0" lang="en-US" altLang="sv-S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altLang="sv-S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Offences per 100,000 inhabitants, Sweden total, J</a:t>
            </a:r>
            <a:r>
              <a:rPr kumimoji="0" lang="en-US" altLang="sv-S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ö</a:t>
            </a:r>
            <a:r>
              <a:rPr kumimoji="0" lang="en-US" altLang="sv-S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nk</a:t>
            </a:r>
            <a:r>
              <a:rPr kumimoji="0" lang="en-US" altLang="sv-S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ö</a:t>
            </a:r>
            <a:r>
              <a:rPr kumimoji="0" lang="en-US" altLang="sv-S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ping total, theft and violence rates. Data source, BR</a:t>
            </a:r>
            <a:r>
              <a:rPr kumimoji="0" lang="en-US" altLang="sv-S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Å</a:t>
            </a:r>
            <a:r>
              <a:rPr kumimoji="0" lang="en-US" altLang="sv-S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(2013).</a:t>
            </a:r>
            <a:endParaRPr kumimoji="0" lang="en-US" alt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656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Hedonic modelling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Hedonic price modelling is traditionally used to assess property values and one’s willingness to pay for the </a:t>
            </a:r>
            <a:r>
              <a:rPr lang="en-US" dirty="0" smtClean="0"/>
              <a:t>property.</a:t>
            </a:r>
          </a:p>
          <a:p>
            <a:endParaRPr lang="en-US" dirty="0" smtClean="0"/>
          </a:p>
          <a:p>
            <a:r>
              <a:rPr lang="en-US" dirty="0"/>
              <a:t>The price of a property reflects attributes associated with </a:t>
            </a:r>
            <a:r>
              <a:rPr lang="en-US" dirty="0" smtClean="0"/>
              <a:t>it, </a:t>
            </a:r>
            <a:r>
              <a:rPr lang="en-US" dirty="0"/>
              <a:t>which can be of two </a:t>
            </a:r>
            <a:r>
              <a:rPr lang="en-US" dirty="0" smtClean="0"/>
              <a:t>types:</a:t>
            </a:r>
          </a:p>
          <a:p>
            <a:pPr lvl="1"/>
            <a:r>
              <a:rPr lang="en-US" dirty="0" smtClean="0"/>
              <a:t>those </a:t>
            </a:r>
            <a:r>
              <a:rPr lang="en-US" dirty="0"/>
              <a:t>related to the property itself and 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those </a:t>
            </a:r>
            <a:r>
              <a:rPr lang="en-US" dirty="0"/>
              <a:t>related to the environment </a:t>
            </a:r>
            <a:r>
              <a:rPr lang="en-US" dirty="0" smtClean="0"/>
              <a:t>in which the </a:t>
            </a:r>
            <a:r>
              <a:rPr lang="en-US" dirty="0"/>
              <a:t>property is located. </a:t>
            </a:r>
            <a:endParaRPr lang="en-US" dirty="0" smtClean="0"/>
          </a:p>
          <a:p>
            <a:r>
              <a:rPr lang="en-US" dirty="0" smtClean="0"/>
              <a:t>Controlling: spatial dependency, </a:t>
            </a:r>
            <a:r>
              <a:rPr lang="en-US" dirty="0" err="1" smtClean="0"/>
              <a:t>endogeneity</a:t>
            </a:r>
            <a:r>
              <a:rPr lang="en-US" dirty="0" smtClean="0"/>
              <a:t>, outliers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7458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Residential burglary negatively impacts apartment prices after controlling for attributes of the property and </a:t>
            </a:r>
            <a:r>
              <a:rPr lang="en-US" dirty="0" smtClean="0"/>
              <a:t>neighborhood </a:t>
            </a:r>
            <a:r>
              <a:rPr lang="en-US" dirty="0"/>
              <a:t>characteristics. </a:t>
            </a:r>
            <a:endParaRPr lang="sv-SE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Residential burglary affects different market segments differently. Residential burglary will have a stronger negative effect on high-priced apartments regardless of </a:t>
            </a:r>
            <a:r>
              <a:rPr lang="en-US" dirty="0" smtClean="0"/>
              <a:t>year.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effect of residential burglary on property prices varies over time. Property prices will be more negatively affected in areas that show higher increases in crime rates (changes).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688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833</Words>
  <Application>Microsoft Office PowerPoint</Application>
  <PresentationFormat>On-screen Show (4:3)</PresentationFormat>
  <Paragraphs>136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Challenging the idyll: Does crime affect property prices in small towns?</vt:lpstr>
      <vt:lpstr>Introduction</vt:lpstr>
      <vt:lpstr>Literature review</vt:lpstr>
      <vt:lpstr>Aim</vt:lpstr>
      <vt:lpstr>Case study: Jönköping</vt:lpstr>
      <vt:lpstr>PowerPoint Presentation</vt:lpstr>
      <vt:lpstr>PowerPoint Presentation</vt:lpstr>
      <vt:lpstr>Hedonic modelling</vt:lpstr>
      <vt:lpstr>Hypotheses</vt:lpstr>
      <vt:lpstr>Data</vt:lpstr>
      <vt:lpstr>Results (2011)</vt:lpstr>
      <vt:lpstr>Robust results (2011)</vt:lpstr>
      <vt:lpstr>Conclusion</vt:lpstr>
      <vt:lpstr>Conclusion</vt:lpstr>
      <vt:lpstr>Conclusion</vt:lpstr>
    </vt:vector>
  </TitlesOfParts>
  <Company>Kungliga Tekniska Högskolan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Challenging the idyll: Does crime affect property prices in small towns?</dc:title>
  <dc:creator>Mats Wilhelmsson</dc:creator>
  <cp:lastModifiedBy>Mats Wilhelmsson</cp:lastModifiedBy>
  <cp:revision>7</cp:revision>
  <dcterms:created xsi:type="dcterms:W3CDTF">2014-09-17T13:46:52Z</dcterms:created>
  <dcterms:modified xsi:type="dcterms:W3CDTF">2014-09-18T09:10:51Z</dcterms:modified>
</cp:coreProperties>
</file>