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77" r:id="rId9"/>
    <p:sldId id="262" r:id="rId10"/>
    <p:sldId id="276" r:id="rId11"/>
    <p:sldId id="278" r:id="rId12"/>
    <p:sldId id="275" r:id="rId13"/>
    <p:sldId id="267" r:id="rId14"/>
    <p:sldId id="268" r:id="rId15"/>
    <p:sldId id="269" r:id="rId16"/>
    <p:sldId id="270" r:id="rId17"/>
    <p:sldId id="271" r:id="rId18"/>
    <p:sldId id="272" r:id="rId19"/>
    <p:sldId id="274"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61D03AF-6AC1-4BC2-A79A-0289B5A72BD9}" type="datetimeFigureOut">
              <a:rPr lang="en-US" smtClean="0"/>
              <a:t>9/12/2014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87D768-BA49-4B35-A017-5732C02BF61A}"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1D03AF-6AC1-4BC2-A79A-0289B5A72BD9}" type="datetimeFigureOut">
              <a:rPr lang="en-US" smtClean="0"/>
              <a:t>9/12/2014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87D768-BA49-4B35-A017-5732C02BF61A}"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1D03AF-6AC1-4BC2-A79A-0289B5A72BD9}" type="datetimeFigureOut">
              <a:rPr lang="en-US" smtClean="0"/>
              <a:t>9/12/2014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87D768-BA49-4B35-A017-5732C02BF61A}"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61D03AF-6AC1-4BC2-A79A-0289B5A72BD9}" type="datetimeFigureOut">
              <a:rPr lang="en-US" smtClean="0"/>
              <a:t>9/12/2014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87D768-BA49-4B35-A017-5732C02BF61A}"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1D03AF-6AC1-4BC2-A79A-0289B5A72BD9}" type="datetimeFigureOut">
              <a:rPr lang="en-US" smtClean="0"/>
              <a:t>9/12/2014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87D768-BA49-4B35-A017-5732C02BF61A}"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1D03AF-6AC1-4BC2-A79A-0289B5A72BD9}" type="datetimeFigureOut">
              <a:rPr lang="en-US" smtClean="0"/>
              <a:t>9/12/2014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87D768-BA49-4B35-A017-5732C02BF61A}"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61D03AF-6AC1-4BC2-A79A-0289B5A72BD9}" type="datetimeFigureOut">
              <a:rPr lang="en-US" smtClean="0"/>
              <a:t>9/12/2014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587D768-BA49-4B35-A017-5732C02BF61A}"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61D03AF-6AC1-4BC2-A79A-0289B5A72BD9}" type="datetimeFigureOut">
              <a:rPr lang="en-US" smtClean="0"/>
              <a:t>9/12/2014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87D768-BA49-4B35-A017-5732C02BF61A}"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D03AF-6AC1-4BC2-A79A-0289B5A72BD9}" type="datetimeFigureOut">
              <a:rPr lang="en-US" smtClean="0"/>
              <a:t>9/12/2014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587D768-BA49-4B35-A017-5732C02BF61A}"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D03AF-6AC1-4BC2-A79A-0289B5A72BD9}" type="datetimeFigureOut">
              <a:rPr lang="en-US" smtClean="0"/>
              <a:t>9/12/2014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87D768-BA49-4B35-A017-5732C02BF61A}"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D03AF-6AC1-4BC2-A79A-0289B5A72BD9}" type="datetimeFigureOut">
              <a:rPr lang="en-US" smtClean="0"/>
              <a:t>9/12/2014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87D768-BA49-4B35-A017-5732C02BF61A}"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D03AF-6AC1-4BC2-A79A-0289B5A72BD9}" type="datetimeFigureOut">
              <a:rPr lang="en-US" smtClean="0"/>
              <a:t>9/12/2014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7D768-BA49-4B35-A017-5732C02BF61A}"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5.plymouth.ac.uk/staff/richard-yarwood" TargetMode="External"/><Relationship Id="rId2" Type="http://schemas.openxmlformats.org/officeDocument/2006/relationships/hyperlink" Target="mailto:ryarwood@plymouth.ac.uk"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hyperlink" Target="http://www.dsrtashburton.org.uk/wp-content/uploads/2014/01/P1000501.jpg"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96752"/>
            <a:ext cx="8229600" cy="504056"/>
          </a:xfrm>
        </p:spPr>
        <p:txBody>
          <a:bodyPr>
            <a:normAutofit fontScale="90000"/>
          </a:bodyPr>
          <a:lstStyle/>
          <a:p>
            <a:r>
              <a:rPr lang="en-GB" dirty="0" smtClean="0"/>
              <a:t>Lost and Hound </a:t>
            </a:r>
            <a:r>
              <a:rPr lang="en-GB" sz="3100" dirty="0"/>
              <a:t/>
            </a:r>
            <a:br>
              <a:rPr lang="en-GB" sz="3100" dirty="0"/>
            </a:br>
            <a:endParaRPr lang="en-GB" dirty="0"/>
          </a:p>
        </p:txBody>
      </p:sp>
      <p:sp>
        <p:nvSpPr>
          <p:cNvPr id="5" name="Content Placeholder 4"/>
          <p:cNvSpPr>
            <a:spLocks noGrp="1"/>
          </p:cNvSpPr>
          <p:nvPr>
            <p:ph idx="1"/>
          </p:nvPr>
        </p:nvSpPr>
        <p:spPr>
          <a:xfrm>
            <a:off x="510966" y="1988840"/>
            <a:ext cx="8229600" cy="2841179"/>
          </a:xfrm>
        </p:spPr>
        <p:txBody>
          <a:bodyPr>
            <a:normAutofit/>
          </a:bodyPr>
          <a:lstStyle/>
          <a:p>
            <a:pPr marL="0" indent="0" algn="ctr">
              <a:buNone/>
            </a:pPr>
            <a:r>
              <a:rPr lang="en-GB" sz="2400" dirty="0" smtClean="0"/>
              <a:t>Dr Richard Yarwood</a:t>
            </a:r>
          </a:p>
          <a:p>
            <a:pPr marL="0" indent="0" algn="ctr">
              <a:buNone/>
            </a:pPr>
            <a:r>
              <a:rPr lang="en-GB" sz="2400" dirty="0" smtClean="0">
                <a:hlinkClick r:id="rId2"/>
              </a:rPr>
              <a:t>ryarwood@plymouth.ac.uk</a:t>
            </a:r>
            <a:endParaRPr lang="en-GB" sz="2400" dirty="0" smtClean="0"/>
          </a:p>
          <a:p>
            <a:pPr marL="0" indent="0" algn="ctr">
              <a:buNone/>
            </a:pPr>
            <a:r>
              <a:rPr lang="en-GB" sz="2400" dirty="0" smtClean="0">
                <a:hlinkClick r:id="rId3"/>
              </a:rPr>
              <a:t>http</a:t>
            </a:r>
            <a:r>
              <a:rPr lang="en-GB" sz="2400" dirty="0">
                <a:hlinkClick r:id="rId3"/>
              </a:rPr>
              <a:t>://</a:t>
            </a:r>
            <a:r>
              <a:rPr lang="en-GB" sz="2400" dirty="0" smtClean="0">
                <a:hlinkClick r:id="rId3"/>
              </a:rPr>
              <a:t>www5.plymouth.ac.uk/staff/richard-yarwood</a:t>
            </a:r>
            <a:endParaRPr lang="en-GB" sz="2400" dirty="0" smtClean="0"/>
          </a:p>
          <a:p>
            <a:pPr marL="0" indent="0" algn="ctr">
              <a:buNone/>
            </a:pPr>
            <a:endParaRPr lang="en-GB"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31840" y="4077072"/>
            <a:ext cx="295024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150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Search Dogs</a:t>
            </a:r>
            <a:endParaRPr lang="en-GB" dirty="0"/>
          </a:p>
        </p:txBody>
      </p:sp>
      <p:sp>
        <p:nvSpPr>
          <p:cNvPr id="7" name="Content Placeholder 6"/>
          <p:cNvSpPr>
            <a:spLocks noGrp="1"/>
          </p:cNvSpPr>
          <p:nvPr>
            <p:ph sz="half" idx="1"/>
          </p:nvPr>
        </p:nvSpPr>
        <p:spPr>
          <a:xfrm>
            <a:off x="467544" y="1340768"/>
            <a:ext cx="4038600" cy="4525963"/>
          </a:xfrm>
        </p:spPr>
        <p:txBody>
          <a:bodyPr/>
          <a:lstStyle/>
          <a:p>
            <a:r>
              <a:rPr lang="en-GB" dirty="0" smtClean="0"/>
              <a:t>Dogs used widely in searches for missing people</a:t>
            </a:r>
          </a:p>
          <a:p>
            <a:r>
              <a:rPr lang="en-GB" dirty="0" smtClean="0"/>
              <a:t>Animal and police geographies</a:t>
            </a:r>
          </a:p>
          <a:p>
            <a:pPr lvl="1"/>
            <a:r>
              <a:rPr lang="en-GB" dirty="0" smtClean="0"/>
              <a:t>Dogs (Brown and Dilly, 2012)</a:t>
            </a:r>
          </a:p>
          <a:p>
            <a:r>
              <a:rPr lang="en-GB" dirty="0" smtClean="0"/>
              <a:t>Civilian Trained</a:t>
            </a:r>
          </a:p>
          <a:p>
            <a:endParaRPr lang="en-GB"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572000" y="1628800"/>
            <a:ext cx="4038600" cy="2718539"/>
          </a:xfrm>
        </p:spPr>
      </p:pic>
      <p:graphicFrame>
        <p:nvGraphicFramePr>
          <p:cNvPr id="10" name="Table 9"/>
          <p:cNvGraphicFramePr>
            <a:graphicFrameLocks noGrp="1"/>
          </p:cNvGraphicFramePr>
          <p:nvPr>
            <p:extLst>
              <p:ext uri="{D42A27DB-BD31-4B8C-83A1-F6EECF244321}">
                <p14:modId xmlns:p14="http://schemas.microsoft.com/office/powerpoint/2010/main" val="2156554402"/>
              </p:ext>
            </p:extLst>
          </p:nvPr>
        </p:nvGraphicFramePr>
        <p:xfrm>
          <a:off x="467544" y="5013176"/>
          <a:ext cx="8229600" cy="1463040"/>
        </p:xfrm>
        <a:graphic>
          <a:graphicData uri="http://schemas.openxmlformats.org/drawingml/2006/table">
            <a:tbl>
              <a:tblPr firstRow="1" firstCol="1" bandRow="1">
                <a:tableStyleId>{5C22544A-7EE6-4342-B048-85BDC9FD1C3A}</a:tableStyleId>
              </a:tblPr>
              <a:tblGrid>
                <a:gridCol w="2057400"/>
                <a:gridCol w="2057400"/>
                <a:gridCol w="2057400"/>
                <a:gridCol w="2057400"/>
              </a:tblGrid>
              <a:tr h="29557">
                <a:tc>
                  <a:txBody>
                    <a:bodyPr/>
                    <a:lstStyle/>
                    <a:p>
                      <a:pPr algn="ctr">
                        <a:spcAft>
                          <a:spcPts val="0"/>
                        </a:spcAft>
                      </a:pPr>
                      <a:r>
                        <a:rPr lang="en-GB" sz="1200" dirty="0">
                          <a:effectLst/>
                        </a:rPr>
                        <a:t>Year</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Callouts</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People</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Finds</a:t>
                      </a:r>
                      <a:endParaRPr lang="en-GB" sz="1200" dirty="0">
                        <a:effectLst/>
                        <a:latin typeface="Arial"/>
                        <a:ea typeface="SimSun"/>
                        <a:cs typeface="Arial"/>
                      </a:endParaRPr>
                    </a:p>
                  </a:txBody>
                  <a:tcPr marL="68580" marR="68580" marT="0" marB="0"/>
                </a:tc>
              </a:tr>
              <a:tr h="0">
                <a:tc>
                  <a:txBody>
                    <a:bodyPr/>
                    <a:lstStyle/>
                    <a:p>
                      <a:pPr algn="ctr">
                        <a:spcAft>
                          <a:spcPts val="0"/>
                        </a:spcAft>
                      </a:pPr>
                      <a:r>
                        <a:rPr lang="en-GB" sz="1200" dirty="0">
                          <a:effectLst/>
                        </a:rPr>
                        <a:t>2013</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92</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125</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5 (5%)</a:t>
                      </a:r>
                      <a:endParaRPr lang="en-GB" sz="1200" dirty="0">
                        <a:effectLst/>
                        <a:latin typeface="Arial"/>
                        <a:ea typeface="SimSun"/>
                        <a:cs typeface="Arial"/>
                      </a:endParaRPr>
                    </a:p>
                  </a:txBody>
                  <a:tcPr marL="68580" marR="68580" marT="0" marB="0"/>
                </a:tc>
              </a:tr>
              <a:tr h="0">
                <a:tc>
                  <a:txBody>
                    <a:bodyPr/>
                    <a:lstStyle/>
                    <a:p>
                      <a:pPr algn="ctr">
                        <a:spcAft>
                          <a:spcPts val="0"/>
                        </a:spcAft>
                      </a:pPr>
                      <a:r>
                        <a:rPr lang="en-GB" sz="1200" dirty="0">
                          <a:effectLst/>
                        </a:rPr>
                        <a:t>2012</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118</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140</a:t>
                      </a:r>
                      <a:endParaRPr lang="en-GB" sz="1200" dirty="0">
                        <a:effectLst/>
                        <a:latin typeface="Arial"/>
                        <a:ea typeface="SimSun"/>
                        <a:cs typeface="Arial"/>
                      </a:endParaRPr>
                    </a:p>
                  </a:txBody>
                  <a:tcPr marL="68580" marR="68580" marT="0" marB="0"/>
                </a:tc>
                <a:tc>
                  <a:txBody>
                    <a:bodyPr/>
                    <a:lstStyle/>
                    <a:p>
                      <a:pPr algn="ctr">
                        <a:spcAft>
                          <a:spcPts val="0"/>
                        </a:spcAft>
                        <a:tabLst>
                          <a:tab pos="674370" algn="ctr"/>
                          <a:tab pos="1349375" algn="r"/>
                          <a:tab pos="2653030" algn="r"/>
                          <a:tab pos="3558540" algn="r"/>
                        </a:tabLst>
                      </a:pPr>
                      <a:r>
                        <a:rPr lang="en-GB" sz="1200" dirty="0">
                          <a:effectLst/>
                        </a:rPr>
                        <a:t>14 (12%)</a:t>
                      </a:r>
                      <a:endParaRPr lang="en-GB" sz="1200" dirty="0">
                        <a:effectLst/>
                        <a:latin typeface="Arial"/>
                        <a:ea typeface="SimSun"/>
                        <a:cs typeface="Arial"/>
                      </a:endParaRPr>
                    </a:p>
                  </a:txBody>
                  <a:tcPr marL="68580" marR="68580" marT="0" marB="0"/>
                </a:tc>
              </a:tr>
              <a:tr h="0">
                <a:tc>
                  <a:txBody>
                    <a:bodyPr/>
                    <a:lstStyle/>
                    <a:p>
                      <a:pPr algn="ctr">
                        <a:spcAft>
                          <a:spcPts val="0"/>
                        </a:spcAft>
                      </a:pPr>
                      <a:r>
                        <a:rPr lang="en-GB" sz="1200" dirty="0">
                          <a:effectLst/>
                        </a:rPr>
                        <a:t>2011</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135</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153</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23 (17%)</a:t>
                      </a:r>
                      <a:endParaRPr lang="en-GB" sz="1200" dirty="0">
                        <a:effectLst/>
                        <a:latin typeface="Arial"/>
                        <a:ea typeface="SimSun"/>
                        <a:cs typeface="Arial"/>
                      </a:endParaRPr>
                    </a:p>
                  </a:txBody>
                  <a:tcPr marL="68580" marR="68580" marT="0" marB="0"/>
                </a:tc>
              </a:tr>
              <a:tr h="0">
                <a:tc>
                  <a:txBody>
                    <a:bodyPr/>
                    <a:lstStyle/>
                    <a:p>
                      <a:pPr algn="ctr">
                        <a:spcAft>
                          <a:spcPts val="0"/>
                        </a:spcAft>
                      </a:pPr>
                      <a:r>
                        <a:rPr lang="en-GB" sz="1200" dirty="0">
                          <a:effectLst/>
                        </a:rPr>
                        <a:t>2010</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134</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134</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16 (12%)</a:t>
                      </a:r>
                      <a:endParaRPr lang="en-GB" sz="1200" dirty="0">
                        <a:effectLst/>
                        <a:latin typeface="Arial"/>
                        <a:ea typeface="SimSun"/>
                        <a:cs typeface="Arial"/>
                      </a:endParaRPr>
                    </a:p>
                  </a:txBody>
                  <a:tcPr marL="68580" marR="68580" marT="0" marB="0"/>
                </a:tc>
              </a:tr>
              <a:tr h="0">
                <a:tc>
                  <a:txBody>
                    <a:bodyPr/>
                    <a:lstStyle/>
                    <a:p>
                      <a:pPr algn="ctr">
                        <a:spcAft>
                          <a:spcPts val="0"/>
                        </a:spcAft>
                      </a:pPr>
                      <a:r>
                        <a:rPr lang="en-GB" sz="1200" dirty="0">
                          <a:effectLst/>
                        </a:rPr>
                        <a:t>2009</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168</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168</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18 (10%)</a:t>
                      </a:r>
                      <a:endParaRPr lang="en-GB" sz="1200" dirty="0">
                        <a:effectLst/>
                        <a:latin typeface="Arial"/>
                        <a:ea typeface="SimSun"/>
                        <a:cs typeface="Arial"/>
                      </a:endParaRPr>
                    </a:p>
                  </a:txBody>
                  <a:tcPr marL="68580" marR="68580" marT="0" marB="0"/>
                </a:tc>
              </a:tr>
              <a:tr h="0">
                <a:tc>
                  <a:txBody>
                    <a:bodyPr/>
                    <a:lstStyle/>
                    <a:p>
                      <a:pPr algn="ctr">
                        <a:spcAft>
                          <a:spcPts val="0"/>
                        </a:spcAft>
                      </a:pPr>
                      <a:r>
                        <a:rPr lang="en-GB" sz="1200" dirty="0">
                          <a:effectLst/>
                        </a:rPr>
                        <a:t>2008</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169</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169</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38 (22%)</a:t>
                      </a:r>
                      <a:endParaRPr lang="en-GB" sz="1200" dirty="0">
                        <a:effectLst/>
                        <a:latin typeface="Arial"/>
                        <a:ea typeface="SimSun"/>
                        <a:cs typeface="Arial"/>
                      </a:endParaRPr>
                    </a:p>
                  </a:txBody>
                  <a:tcPr marL="68580" marR="68580" marT="0" marB="0"/>
                </a:tc>
              </a:tr>
              <a:tr h="0">
                <a:tc>
                  <a:txBody>
                    <a:bodyPr/>
                    <a:lstStyle/>
                    <a:p>
                      <a:pPr algn="ctr">
                        <a:spcAft>
                          <a:spcPts val="0"/>
                        </a:spcAft>
                      </a:pPr>
                      <a:r>
                        <a:rPr lang="en-GB" sz="1200" dirty="0">
                          <a:effectLst/>
                        </a:rPr>
                        <a:t>2007</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109</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109</a:t>
                      </a:r>
                      <a:endParaRPr lang="en-GB" sz="1200" dirty="0">
                        <a:effectLst/>
                        <a:latin typeface="Arial"/>
                        <a:ea typeface="SimSun"/>
                        <a:cs typeface="Arial"/>
                      </a:endParaRPr>
                    </a:p>
                  </a:txBody>
                  <a:tcPr marL="68580" marR="68580" marT="0" marB="0"/>
                </a:tc>
                <a:tc>
                  <a:txBody>
                    <a:bodyPr/>
                    <a:lstStyle/>
                    <a:p>
                      <a:pPr algn="ctr">
                        <a:spcAft>
                          <a:spcPts val="0"/>
                        </a:spcAft>
                      </a:pPr>
                      <a:r>
                        <a:rPr lang="en-GB" sz="1200" dirty="0">
                          <a:effectLst/>
                        </a:rPr>
                        <a:t>11 (10%)</a:t>
                      </a:r>
                      <a:endParaRPr lang="en-GB" sz="1200" dirty="0">
                        <a:effectLst/>
                        <a:latin typeface="Arial"/>
                        <a:ea typeface="SimSun"/>
                        <a:cs typeface="Arial"/>
                      </a:endParaRPr>
                    </a:p>
                  </a:txBody>
                  <a:tcPr marL="68580" marR="68580" marT="0" marB="0"/>
                </a:tc>
              </a:tr>
            </a:tbl>
          </a:graphicData>
        </a:graphic>
      </p:graphicFrame>
    </p:spTree>
    <p:extLst>
      <p:ext uri="{BB962C8B-B14F-4D97-AF65-F5344CB8AC3E}">
        <p14:creationId xmlns:p14="http://schemas.microsoft.com/office/powerpoint/2010/main" val="756842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IM322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012"/>
            <a:ext cx="9144000" cy="6845531"/>
          </a:xfrm>
          <a:prstGeom prst="rect">
            <a:avLst/>
          </a:prstGeom>
          <a:noFill/>
          <a:ln>
            <a:noFill/>
          </a:ln>
        </p:spPr>
      </p:pic>
      <p:sp>
        <p:nvSpPr>
          <p:cNvPr id="3" name="Title 2"/>
          <p:cNvSpPr>
            <a:spLocks noGrp="1"/>
          </p:cNvSpPr>
          <p:nvPr>
            <p:ph type="title"/>
          </p:nvPr>
        </p:nvSpPr>
        <p:spPr>
          <a:xfrm>
            <a:off x="457200" y="548680"/>
            <a:ext cx="8229600" cy="1143000"/>
          </a:xfrm>
        </p:spPr>
        <p:txBody>
          <a:bodyPr>
            <a:normAutofit fontScale="90000"/>
          </a:bodyPr>
          <a:lstStyle/>
          <a:p>
            <a:r>
              <a:rPr lang="en-GB" sz="2000" dirty="0">
                <a:solidFill>
                  <a:schemeClr val="bg1"/>
                </a:solidFill>
              </a:rPr>
              <a:t>Sunny will learn how to hunt and I must learn how to make the best of the wind and natural features so as to make his job a little </a:t>
            </a:r>
            <a:r>
              <a:rPr lang="en-GB" sz="2000" dirty="0" smtClean="0">
                <a:solidFill>
                  <a:schemeClr val="bg1"/>
                </a:solidFill>
              </a:rPr>
              <a:t>easier</a:t>
            </a:r>
            <a:r>
              <a:rPr lang="en-GB" sz="2000" dirty="0">
                <a:solidFill>
                  <a:schemeClr val="bg1"/>
                </a:solidFill>
              </a:rPr>
              <a:t> </a:t>
            </a:r>
            <a:r>
              <a:rPr lang="en-GB" sz="2000" dirty="0" smtClean="0">
                <a:solidFill>
                  <a:schemeClr val="bg1"/>
                </a:solidFill>
              </a:rPr>
              <a:t>….</a:t>
            </a:r>
            <a:r>
              <a:rPr lang="en-GB" sz="2000" dirty="0">
                <a:solidFill>
                  <a:schemeClr val="bg1"/>
                </a:solidFill>
              </a:rPr>
              <a:t/>
            </a:r>
            <a:br>
              <a:rPr lang="en-GB" sz="2000" dirty="0">
                <a:solidFill>
                  <a:schemeClr val="bg1"/>
                </a:solidFill>
              </a:rPr>
            </a:br>
            <a:r>
              <a:rPr lang="en-GB" sz="2000" dirty="0">
                <a:solidFill>
                  <a:schemeClr val="bg1"/>
                </a:solidFill>
              </a:rPr>
              <a:t>“Just remember, you’re not searching the ground, you’re searching the wind that blows over the ground. So wind direction is absolutely key to us when you are searching” </a:t>
            </a:r>
            <a:r>
              <a:rPr lang="en-GB" sz="2000" dirty="0" smtClean="0"/>
              <a:t/>
            </a:r>
            <a:br>
              <a:rPr lang="en-GB" sz="2000" dirty="0" smtClean="0"/>
            </a:br>
            <a:endParaRPr lang="en-GB" sz="2000" dirty="0"/>
          </a:p>
        </p:txBody>
      </p:sp>
      <p:sp>
        <p:nvSpPr>
          <p:cNvPr id="4" name="Content Placeholder 3"/>
          <p:cNvSpPr>
            <a:spLocks noGrp="1"/>
          </p:cNvSpPr>
          <p:nvPr>
            <p:ph idx="1"/>
          </p:nvPr>
        </p:nvSpPr>
        <p:spPr/>
        <p:txBody>
          <a:bodyPr>
            <a:normAutofit/>
          </a:bodyPr>
          <a:lstStyle/>
          <a:p>
            <a:endParaRPr lang="en-GB" dirty="0"/>
          </a:p>
        </p:txBody>
      </p:sp>
    </p:spTree>
    <p:extLst>
      <p:ext uri="{BB962C8B-B14F-4D97-AF65-F5344CB8AC3E}">
        <p14:creationId xmlns:p14="http://schemas.microsoft.com/office/powerpoint/2010/main" val="1863795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179512" y="188640"/>
            <a:ext cx="8784976" cy="6552728"/>
          </a:xfrm>
          <a:prstGeom prst="rect">
            <a:avLst/>
          </a:prstGeom>
          <a:ln w="25400">
            <a:solidFill>
              <a:schemeClr val="tx1"/>
            </a:solidFill>
          </a:ln>
        </p:spPr>
      </p:pic>
    </p:spTree>
    <p:extLst>
      <p:ext uri="{BB962C8B-B14F-4D97-AF65-F5344CB8AC3E}">
        <p14:creationId xmlns:p14="http://schemas.microsoft.com/office/powerpoint/2010/main" val="2725793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PIM322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012"/>
            <a:ext cx="9144000" cy="6843975"/>
          </a:xfrm>
          <a:prstGeom prst="rect">
            <a:avLst/>
          </a:prstGeom>
        </p:spPr>
      </p:pic>
    </p:spTree>
    <p:extLst>
      <p:ext uri="{BB962C8B-B14F-4D97-AF65-F5344CB8AC3E}">
        <p14:creationId xmlns:p14="http://schemas.microsoft.com/office/powerpoint/2010/main" val="934698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IM32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012"/>
            <a:ext cx="9144000" cy="6843975"/>
          </a:xfrm>
          <a:prstGeom prst="rect">
            <a:avLst/>
          </a:prstGeom>
        </p:spPr>
      </p:pic>
    </p:spTree>
    <p:extLst>
      <p:ext uri="{BB962C8B-B14F-4D97-AF65-F5344CB8AC3E}">
        <p14:creationId xmlns:p14="http://schemas.microsoft.com/office/powerpoint/2010/main" val="2078685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PIM321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012"/>
            <a:ext cx="9144000" cy="6843975"/>
          </a:xfrm>
          <a:prstGeom prst="rect">
            <a:avLst/>
          </a:prstGeom>
        </p:spPr>
      </p:pic>
    </p:spTree>
    <p:extLst>
      <p:ext uri="{BB962C8B-B14F-4D97-AF65-F5344CB8AC3E}">
        <p14:creationId xmlns:p14="http://schemas.microsoft.com/office/powerpoint/2010/main" val="1605470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IM322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255" y="0"/>
            <a:ext cx="9286908" cy="6843975"/>
          </a:xfrm>
          <a:prstGeom prst="rect">
            <a:avLst/>
          </a:prstGeom>
        </p:spPr>
      </p:pic>
      <p:sp>
        <p:nvSpPr>
          <p:cNvPr id="3" name="Rectangle 2"/>
          <p:cNvSpPr/>
          <p:nvPr/>
        </p:nvSpPr>
        <p:spPr>
          <a:xfrm>
            <a:off x="3286116" y="-20104"/>
            <a:ext cx="6000792" cy="2585323"/>
          </a:xfrm>
          <a:prstGeom prst="rect">
            <a:avLst/>
          </a:prstGeom>
          <a:solidFill>
            <a:schemeClr val="bg2">
              <a:lumMod val="75000"/>
              <a:alpha val="80000"/>
            </a:schemeClr>
          </a:solidFill>
        </p:spPr>
        <p:txBody>
          <a:bodyPr wrap="square">
            <a:spAutoFit/>
          </a:bodyPr>
          <a:lstStyle/>
          <a:p>
            <a:r>
              <a:rPr lang="en-GB" dirty="0">
                <a:solidFill>
                  <a:schemeClr val="bg1"/>
                </a:solidFill>
              </a:rPr>
              <a:t>“we had incredible find when the first aid casualty was right at the top of the bank, wasn’t he, he must have been a hundred, two hundred yards away, right at the very top by the fence, and he’d picked up the scent from by the river.  But that’s because as it cools down the air temperature then goes down to the river, it’s dragged down to the river level rather than in the summer with the heat in the day, the heat is rising from the river up to the top of the hill” </a:t>
            </a:r>
          </a:p>
        </p:txBody>
      </p:sp>
    </p:spTree>
    <p:extLst>
      <p:ext uri="{BB962C8B-B14F-4D97-AF65-F5344CB8AC3E}">
        <p14:creationId xmlns:p14="http://schemas.microsoft.com/office/powerpoint/2010/main" val="215828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IM322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43975"/>
          </a:xfrm>
          <a:prstGeom prst="rect">
            <a:avLst/>
          </a:prstGeom>
        </p:spPr>
      </p:pic>
      <p:sp>
        <p:nvSpPr>
          <p:cNvPr id="3" name="Rectangle 2"/>
          <p:cNvSpPr/>
          <p:nvPr/>
        </p:nvSpPr>
        <p:spPr>
          <a:xfrm>
            <a:off x="-64" y="214290"/>
            <a:ext cx="9144064" cy="1569660"/>
          </a:xfrm>
          <a:prstGeom prst="rect">
            <a:avLst/>
          </a:prstGeom>
          <a:gradFill flip="none" rotWithShape="1">
            <a:gsLst>
              <a:gs pos="0">
                <a:schemeClr val="accent3">
                  <a:tint val="66000"/>
                  <a:satMod val="160000"/>
                  <a:alpha val="1000"/>
                </a:schemeClr>
              </a:gs>
              <a:gs pos="50000">
                <a:schemeClr val="accent3">
                  <a:tint val="44500"/>
                  <a:satMod val="160000"/>
                </a:schemeClr>
              </a:gs>
              <a:gs pos="100000">
                <a:schemeClr val="accent3">
                  <a:tint val="23500"/>
                  <a:satMod val="160000"/>
                </a:schemeClr>
              </a:gs>
            </a:gsLst>
            <a:lin ang="5400000" scaled="1"/>
            <a:tileRect/>
          </a:gradFill>
        </p:spPr>
        <p:txBody>
          <a:bodyPr wrap="square">
            <a:spAutoFit/>
          </a:bodyPr>
          <a:lstStyle/>
          <a:p>
            <a:r>
              <a:rPr lang="en-GB" sz="1600" dirty="0"/>
              <a:t>Sunny had to find 3 bodies. As before I had to stay on a forest track and only leave this when Sunny had indicated. The assessor and bodies were in radio contact with each other and therefore knew whether Sunny had found but I did not. I had to rely upon Sunny’s indication only. Each body was well concealed in ditches, holes or hidden under branches in a bivvy bag with only their faces showing. In fact I was amazed he had found any at all for they were not visible to me until I was within a few feet.</a:t>
            </a:r>
          </a:p>
        </p:txBody>
      </p:sp>
    </p:spTree>
    <p:extLst>
      <p:ext uri="{BB962C8B-B14F-4D97-AF65-F5344CB8AC3E}">
        <p14:creationId xmlns:p14="http://schemas.microsoft.com/office/powerpoint/2010/main" val="4202843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PIM322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012"/>
            <a:ext cx="9144000" cy="6843975"/>
          </a:xfrm>
          <a:prstGeom prst="rect">
            <a:avLst/>
          </a:prstGeom>
        </p:spPr>
      </p:pic>
      <p:sp>
        <p:nvSpPr>
          <p:cNvPr id="4" name="Rectangle 3"/>
          <p:cNvSpPr/>
          <p:nvPr/>
        </p:nvSpPr>
        <p:spPr>
          <a:xfrm>
            <a:off x="357158" y="428604"/>
            <a:ext cx="8501122" cy="1200329"/>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3500000" scaled="1"/>
            <a:tileRect/>
          </a:gradFill>
          <a:ln>
            <a:solidFill>
              <a:schemeClr val="accent3"/>
            </a:solidFill>
          </a:ln>
        </p:spPr>
        <p:txBody>
          <a:bodyPr wrap="square">
            <a:spAutoFit/>
          </a:bodyPr>
          <a:lstStyle/>
          <a:p>
            <a:r>
              <a:rPr lang="en-GB" dirty="0"/>
              <a:t>“The dog is rewarded all the time with their favourite toy, it could be a tennis ball, squeaky hammer, whatever you can get from a pet shop, but whatever makes the dog tick, really …  it is the desire for the toy … she’s associating human scent with the toy</a:t>
            </a:r>
            <a:r>
              <a:rPr lang="en-GB" dirty="0" smtClean="0"/>
              <a:t>”</a:t>
            </a:r>
            <a:endParaRPr lang="en-GB" dirty="0"/>
          </a:p>
        </p:txBody>
      </p:sp>
    </p:spTree>
    <p:extLst>
      <p:ext uri="{BB962C8B-B14F-4D97-AF65-F5344CB8AC3E}">
        <p14:creationId xmlns:p14="http://schemas.microsoft.com/office/powerpoint/2010/main" val="2181432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Conclusions</a:t>
            </a:r>
            <a:endParaRPr lang="en-GB" dirty="0"/>
          </a:p>
        </p:txBody>
      </p:sp>
      <p:sp>
        <p:nvSpPr>
          <p:cNvPr id="5" name="Content Placeholder 4"/>
          <p:cNvSpPr>
            <a:spLocks noGrp="1"/>
          </p:cNvSpPr>
          <p:nvPr>
            <p:ph sz="half" idx="1"/>
          </p:nvPr>
        </p:nvSpPr>
        <p:spPr/>
        <p:txBody>
          <a:bodyPr>
            <a:normAutofit fontScale="92500" lnSpcReduction="20000"/>
          </a:bodyPr>
          <a:lstStyle/>
          <a:p>
            <a:r>
              <a:rPr lang="en-GB" dirty="0" smtClean="0"/>
              <a:t>Something of a thought piece</a:t>
            </a:r>
          </a:p>
          <a:p>
            <a:pPr lvl="1"/>
            <a:r>
              <a:rPr lang="en-GB" dirty="0" smtClean="0"/>
              <a:t>Networked approach</a:t>
            </a:r>
          </a:p>
          <a:p>
            <a:r>
              <a:rPr lang="en-GB" dirty="0"/>
              <a:t>‘nuanced understanding of the spatiality of police work.’ </a:t>
            </a:r>
            <a:r>
              <a:rPr lang="en-GB" dirty="0" smtClean="0"/>
              <a:t>Parr </a:t>
            </a:r>
            <a:r>
              <a:rPr lang="en-GB" dirty="0"/>
              <a:t>and Fyfe’s (2013: 4</a:t>
            </a:r>
            <a:r>
              <a:rPr lang="en-GB" dirty="0" smtClean="0"/>
              <a:t>)</a:t>
            </a:r>
          </a:p>
          <a:p>
            <a:r>
              <a:rPr lang="en-GB" dirty="0" smtClean="0"/>
              <a:t>Draws attention to animals in police work</a:t>
            </a:r>
          </a:p>
          <a:p>
            <a:r>
              <a:rPr lang="en-GB" dirty="0" smtClean="0"/>
              <a:t>Neglected aspect of policing </a:t>
            </a:r>
          </a:p>
          <a:p>
            <a:pPr lvl="1"/>
            <a:r>
              <a:rPr lang="en-GB" dirty="0" smtClean="0"/>
              <a:t>Public Safety</a:t>
            </a:r>
            <a:endParaRPr lang="en-GB" dirty="0"/>
          </a:p>
        </p:txBody>
      </p:sp>
      <p:pic>
        <p:nvPicPr>
          <p:cNvPr id="7" name="Content Placeholder 6"/>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930740" y="1600200"/>
            <a:ext cx="3473520" cy="4525963"/>
          </a:xfrm>
        </p:spPr>
      </p:pic>
    </p:spTree>
    <p:extLst>
      <p:ext uri="{BB962C8B-B14F-4D97-AF65-F5344CB8AC3E}">
        <p14:creationId xmlns:p14="http://schemas.microsoft.com/office/powerpoint/2010/main" val="2744706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Lost and Hound</a:t>
            </a:r>
            <a:endParaRPr lang="en-GB" dirty="0"/>
          </a:p>
        </p:txBody>
      </p:sp>
      <p:sp>
        <p:nvSpPr>
          <p:cNvPr id="3" name="Content Placeholder 2"/>
          <p:cNvSpPr>
            <a:spLocks noGrp="1"/>
          </p:cNvSpPr>
          <p:nvPr>
            <p:ph idx="1"/>
          </p:nvPr>
        </p:nvSpPr>
        <p:spPr/>
        <p:txBody>
          <a:bodyPr/>
          <a:lstStyle/>
          <a:p>
            <a:pPr algn="ctr"/>
            <a:r>
              <a:rPr lang="en-GB" dirty="0" smtClean="0"/>
              <a:t>Introduction</a:t>
            </a:r>
          </a:p>
          <a:p>
            <a:pPr algn="ctr"/>
            <a:r>
              <a:rPr lang="en-GB" dirty="0" smtClean="0"/>
              <a:t>Beyond Community Policing</a:t>
            </a:r>
          </a:p>
          <a:p>
            <a:pPr algn="ctr"/>
            <a:r>
              <a:rPr lang="en-GB" dirty="0" smtClean="0"/>
              <a:t>Hybrid Networks</a:t>
            </a:r>
          </a:p>
          <a:p>
            <a:pPr algn="ctr"/>
            <a:r>
              <a:rPr lang="en-GB" dirty="0" smtClean="0"/>
              <a:t>Search Dogs</a:t>
            </a:r>
          </a:p>
          <a:p>
            <a:pPr algn="ctr"/>
            <a:r>
              <a:rPr lang="en-GB" dirty="0" smtClean="0"/>
              <a:t>Conclusions</a:t>
            </a:r>
          </a:p>
        </p:txBody>
      </p:sp>
      <p:pic>
        <p:nvPicPr>
          <p:cNvPr id="6" name="Content Placeholder 5"/>
          <p:cNvPicPr>
            <a:picLocks noGrp="1" noChangeAspect="1"/>
          </p:cNvPicPr>
          <p:nvPr>
            <p:ph sz="half" idx="4294967295"/>
          </p:nvPr>
        </p:nvPicPr>
        <p:blipFill>
          <a:blip r:embed="rId2" cstate="screen">
            <a:extLst>
              <a:ext uri="{28A0092B-C50C-407E-A947-70E740481C1C}">
                <a14:useLocalDpi xmlns:a14="http://schemas.microsoft.com/office/drawing/2010/main"/>
              </a:ext>
            </a:extLst>
          </a:blip>
          <a:stretch>
            <a:fillRect/>
          </a:stretch>
        </p:blipFill>
        <p:spPr>
          <a:xfrm>
            <a:off x="1763688" y="4653136"/>
            <a:ext cx="6062662" cy="2089150"/>
          </a:xfrm>
        </p:spPr>
      </p:pic>
    </p:spTree>
    <p:extLst>
      <p:ext uri="{BB962C8B-B14F-4D97-AF65-F5344CB8AC3E}">
        <p14:creationId xmlns:p14="http://schemas.microsoft.com/office/powerpoint/2010/main" val="3669267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sp>
        <p:nvSpPr>
          <p:cNvPr id="5" name="Content Placeholder 4"/>
          <p:cNvSpPr>
            <a:spLocks noGrp="1"/>
          </p:cNvSpPr>
          <p:nvPr>
            <p:ph sz="half" idx="4294967295"/>
          </p:nvPr>
        </p:nvSpPr>
        <p:spPr>
          <a:xfrm>
            <a:off x="323528" y="1491261"/>
            <a:ext cx="4038600" cy="4525963"/>
          </a:xfrm>
        </p:spPr>
        <p:txBody>
          <a:bodyPr>
            <a:normAutofit fontScale="62500" lnSpcReduction="20000"/>
          </a:bodyPr>
          <a:lstStyle/>
          <a:p>
            <a:r>
              <a:rPr lang="en-US" dirty="0" smtClean="0"/>
              <a:t>They appear to have a sixth sense when there is nobody in the area and they know if you have strayed back into an area where you have previously searched. This can happen in inclement misty weather especially in the dark” (Dartmoor Search and Rescue Team Plymouth 2014) </a:t>
            </a:r>
          </a:p>
          <a:p>
            <a:r>
              <a:rPr lang="en-GB" dirty="0"/>
              <a:t>‘an approach which focuses on being-in-the-world can draw attention to the mystery, spirituality and </a:t>
            </a:r>
            <a:r>
              <a:rPr lang="en-GB" b="1" i="1" dirty="0"/>
              <a:t>ghostliness</a:t>
            </a:r>
            <a:r>
              <a:rPr lang="en-GB" b="1" dirty="0"/>
              <a:t> </a:t>
            </a:r>
            <a:r>
              <a:rPr lang="en-GB" dirty="0"/>
              <a:t>of</a:t>
            </a:r>
            <a:r>
              <a:rPr lang="en-GB" b="1" dirty="0"/>
              <a:t> </a:t>
            </a:r>
            <a:r>
              <a:rPr lang="en-GB" b="1" i="1" dirty="0"/>
              <a:t>rural</a:t>
            </a:r>
            <a:r>
              <a:rPr lang="en-GB" dirty="0"/>
              <a:t> places’ (Cloke, 2003, p.6). </a:t>
            </a: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4302" y="1052736"/>
            <a:ext cx="4569698" cy="4758480"/>
          </a:xfrm>
          <a:prstGeom prst="rect">
            <a:avLst/>
          </a:prstGeom>
        </p:spPr>
      </p:pic>
    </p:spTree>
    <p:extLst>
      <p:ext uri="{BB962C8B-B14F-4D97-AF65-F5344CB8AC3E}">
        <p14:creationId xmlns:p14="http://schemas.microsoft.com/office/powerpoint/2010/main" val="2467246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Introduction</a:t>
            </a:r>
            <a:br>
              <a:rPr lang="en-GB" dirty="0" smtClean="0"/>
            </a:br>
            <a:r>
              <a:rPr lang="en-GB" dirty="0" smtClean="0"/>
              <a:t>Noss Mayo Jan 2014</a:t>
            </a:r>
            <a:endParaRPr lang="en-GB" dirty="0"/>
          </a:p>
        </p:txBody>
      </p:sp>
      <p:sp>
        <p:nvSpPr>
          <p:cNvPr id="6" name="Content Placeholder 5"/>
          <p:cNvSpPr>
            <a:spLocks noGrp="1"/>
          </p:cNvSpPr>
          <p:nvPr>
            <p:ph sz="half" idx="2"/>
          </p:nvPr>
        </p:nvSpPr>
        <p:spPr/>
        <p:txBody>
          <a:bodyPr/>
          <a:lstStyle/>
          <a:p>
            <a:endParaRPr lang="en-GB" dirty="0"/>
          </a:p>
        </p:txBody>
      </p:sp>
      <p:sp>
        <p:nvSpPr>
          <p:cNvPr id="8" name="Content Placeholder 7"/>
          <p:cNvSpPr>
            <a:spLocks noGrp="1"/>
          </p:cNvSpPr>
          <p:nvPr>
            <p:ph sz="half" idx="1"/>
          </p:nvPr>
        </p:nvSpPr>
        <p:spPr/>
        <p:txBody>
          <a:bodyPr/>
          <a:lstStyle/>
          <a:p>
            <a:endParaRPr lang="en-GB" dirty="0"/>
          </a:p>
        </p:txBody>
      </p:sp>
      <p:pic>
        <p:nvPicPr>
          <p:cNvPr id="1026" name="Picture 2" descr="C:\Users\ryarwood\Pictures\mountain rescue\Picture 00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44" y="1628800"/>
            <a:ext cx="3618097" cy="48245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rotWithShape="1">
          <a:blip r:embed="rId3" cstate="screen">
            <a:extLst>
              <a:ext uri="{28A0092B-C50C-407E-A947-70E740481C1C}">
                <a14:useLocalDpi xmlns:a14="http://schemas.microsoft.com/office/drawing/2010/main"/>
              </a:ext>
            </a:extLst>
          </a:blip>
          <a:srcRect t="31120" r="4184"/>
          <a:stretch/>
        </p:blipFill>
        <p:spPr>
          <a:xfrm>
            <a:off x="4860032" y="1628800"/>
            <a:ext cx="3711785" cy="2109479"/>
          </a:xfrm>
          <a:prstGeom prst="rect">
            <a:avLst/>
          </a:prstGeom>
        </p:spPr>
      </p:pic>
      <p:pic>
        <p:nvPicPr>
          <p:cNvPr id="1029" name="Picture 5" descr="https://encrypted-tbn3.gstatic.com/images?q=tbn:ANd9GcTL0g2oFEbAybpsjo4zeT7uPrSGMCK_G5ISjb3AAVjLDrcmpKHpk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0897" y="3933056"/>
            <a:ext cx="4150054" cy="278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46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Beyond Community Policing</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smtClean="0"/>
              <a:t>Community</a:t>
            </a:r>
          </a:p>
          <a:p>
            <a:pPr lvl="1"/>
            <a:r>
              <a:rPr lang="en-GB" dirty="0" smtClean="0"/>
              <a:t>Widely deployed </a:t>
            </a:r>
          </a:p>
          <a:p>
            <a:r>
              <a:rPr lang="en-GB" dirty="0" smtClean="0"/>
              <a:t>Community and Exclusion/Inclusion</a:t>
            </a:r>
          </a:p>
          <a:p>
            <a:pPr lvl="1"/>
            <a:r>
              <a:rPr lang="en-GB" dirty="0" smtClean="0"/>
              <a:t>Many communities</a:t>
            </a:r>
          </a:p>
          <a:p>
            <a:r>
              <a:rPr lang="en-GB" dirty="0" smtClean="0"/>
              <a:t>Community and Governance</a:t>
            </a:r>
          </a:p>
          <a:p>
            <a:pPr lvl="1"/>
            <a:r>
              <a:rPr lang="en-GB" dirty="0" smtClean="0"/>
              <a:t>Cause and solution of rural problems</a:t>
            </a:r>
          </a:p>
          <a:p>
            <a:r>
              <a:rPr lang="en-GB" dirty="0" smtClean="0"/>
              <a:t>Community and Boundaries</a:t>
            </a:r>
          </a:p>
          <a:p>
            <a:pPr lvl="1"/>
            <a:r>
              <a:rPr lang="en-GB" dirty="0" smtClean="0"/>
              <a:t>Insular view of place</a:t>
            </a:r>
            <a:endParaRPr lang="en-GB" dirty="0"/>
          </a:p>
        </p:txBody>
      </p:sp>
      <p:sp>
        <p:nvSpPr>
          <p:cNvPr id="4" name="Content Placeholder 3"/>
          <p:cNvSpPr>
            <a:spLocks noGrp="1"/>
          </p:cNvSpPr>
          <p:nvPr>
            <p:ph sz="half" idx="2"/>
          </p:nvPr>
        </p:nvSpPr>
        <p:spPr/>
        <p:txBody>
          <a:bodyPr>
            <a:normAutofit fontScale="92500" lnSpcReduction="20000"/>
          </a:bodyPr>
          <a:lstStyle/>
          <a:p>
            <a:endParaRPr lang="en-GB" dirty="0"/>
          </a:p>
        </p:txBody>
      </p:sp>
      <p:pic>
        <p:nvPicPr>
          <p:cNvPr id="5" name="Picture 3" descr="nwsign"/>
          <p:cNvPicPr>
            <a:picLocks noChangeAspect="1" noChangeArrowheads="1"/>
          </p:cNvPicPr>
          <p:nvPr/>
        </p:nvPicPr>
        <p:blipFill rotWithShape="1">
          <a:blip r:embed="rId2" cstate="print"/>
          <a:srcRect l="34621" t="18890" r="16458" b="15269"/>
          <a:stretch/>
        </p:blipFill>
        <p:spPr bwMode="auto">
          <a:xfrm>
            <a:off x="5436096" y="1340768"/>
            <a:ext cx="2238287" cy="2695425"/>
          </a:xfrm>
          <a:prstGeom prst="rect">
            <a:avLst/>
          </a:prstGeom>
          <a:noFill/>
          <a:ln w="28575">
            <a:solidFill>
              <a:srgbClr val="000000"/>
            </a:solidFill>
            <a:miter lim="800000"/>
            <a:headEnd/>
            <a:tailEnd/>
          </a:ln>
        </p:spPr>
      </p:pic>
      <p:pic>
        <p:nvPicPr>
          <p:cNvPr id="3074" name="Picture 2" descr="http://www.nottinghamshire.police.uk/sites/default/files/styles/police_large/public/Rural_-_Boundaries_0.jpg?itok=hEwnZZH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75448" y="4309876"/>
            <a:ext cx="4968552" cy="238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401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Relational Policing</a:t>
            </a:r>
            <a:endParaRPr lang="en-GB" dirty="0"/>
          </a:p>
        </p:txBody>
      </p:sp>
      <p:sp>
        <p:nvSpPr>
          <p:cNvPr id="5" name="Content Placeholder 4"/>
          <p:cNvSpPr>
            <a:spLocks noGrp="1"/>
          </p:cNvSpPr>
          <p:nvPr>
            <p:ph sz="half" idx="1"/>
          </p:nvPr>
        </p:nvSpPr>
        <p:spPr/>
        <p:txBody>
          <a:bodyPr>
            <a:normAutofit fontScale="92500" lnSpcReduction="10000"/>
          </a:bodyPr>
          <a:lstStyle/>
          <a:p>
            <a:r>
              <a:rPr lang="en-GB" dirty="0" smtClean="0"/>
              <a:t>Networked Approach</a:t>
            </a:r>
          </a:p>
          <a:p>
            <a:pPr lvl="1"/>
            <a:r>
              <a:rPr lang="en-GB" dirty="0" smtClean="0"/>
              <a:t>Flows of people, resources, ideas, media etc</a:t>
            </a:r>
          </a:p>
          <a:p>
            <a:pPr lvl="1"/>
            <a:r>
              <a:rPr lang="en-GB" dirty="0" smtClean="0"/>
              <a:t>Murdoch (</a:t>
            </a:r>
            <a:r>
              <a:rPr lang="en-GB" dirty="0"/>
              <a:t>2003: 274) </a:t>
            </a:r>
            <a:r>
              <a:rPr lang="en-GB" dirty="0" smtClean="0"/>
              <a:t>‘</a:t>
            </a:r>
            <a:r>
              <a:rPr lang="en-GB" dirty="0"/>
              <a:t>a focus on networks and fluid spaces will disrupt the notions easily demarcated and fixed rural spaces but will generate contrasting and sometimes contradictory understandings of rural processes.’ </a:t>
            </a:r>
          </a:p>
        </p:txBody>
      </p:sp>
      <p:sp>
        <p:nvSpPr>
          <p:cNvPr id="6" name="Content Placeholder 5"/>
          <p:cNvSpPr>
            <a:spLocks noGrp="1"/>
          </p:cNvSpPr>
          <p:nvPr>
            <p:ph sz="half" idx="2"/>
          </p:nvPr>
        </p:nvSpPr>
        <p:spPr/>
        <p:txBody>
          <a:bodyPr/>
          <a:lstStyle/>
          <a:p>
            <a:endParaRPr lang="en-GB" dirty="0"/>
          </a:p>
        </p:txBody>
      </p:sp>
      <p:pic>
        <p:nvPicPr>
          <p:cNvPr id="5122" name="Picture 2" descr="http://i3.dailyrecord.co.uk/incoming/article3497289.ece/alternates/s615/Major-cordon-thrown-up-around-a-rural-village-after-an-apparent-chemical-suicid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4008" y="2348880"/>
            <a:ext cx="4243859" cy="282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46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Relational Policing</a:t>
            </a:r>
            <a:endParaRPr lang="en-GB" dirty="0"/>
          </a:p>
        </p:txBody>
      </p:sp>
      <p:sp>
        <p:nvSpPr>
          <p:cNvPr id="3" name="Content Placeholder 2"/>
          <p:cNvSpPr>
            <a:spLocks noGrp="1"/>
          </p:cNvSpPr>
          <p:nvPr>
            <p:ph sz="half" idx="1"/>
          </p:nvPr>
        </p:nvSpPr>
        <p:spPr>
          <a:xfrm>
            <a:off x="457200" y="1600201"/>
            <a:ext cx="8686800" cy="1972816"/>
          </a:xfrm>
        </p:spPr>
        <p:txBody>
          <a:bodyPr/>
          <a:lstStyle/>
          <a:p>
            <a:r>
              <a:rPr lang="en-GB" dirty="0"/>
              <a:t>Murdoch (2003: 264) </a:t>
            </a:r>
            <a:r>
              <a:rPr lang="en-GB" dirty="0" smtClean="0"/>
              <a:t>The </a:t>
            </a:r>
            <a:r>
              <a:rPr lang="en-GB" dirty="0"/>
              <a:t>countryside is ‘co-constructed by humans and non-humans, bound together in complex inter-relationships.’ </a:t>
            </a:r>
          </a:p>
        </p:txBody>
      </p:sp>
      <p:pic>
        <p:nvPicPr>
          <p:cNvPr id="6" name="Content Placeholder 5"/>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633944" y="3331096"/>
            <a:ext cx="3078638" cy="2304256"/>
          </a:xfrm>
        </p:spPr>
      </p:pic>
      <p:pic>
        <p:nvPicPr>
          <p:cNvPr id="7" name="Picture 2" descr="C:\Users\ryarwood\Pictures\mountain rescue\moors\DSC_26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068960"/>
            <a:ext cx="3488245" cy="23208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31840" y="4749552"/>
            <a:ext cx="3438208" cy="210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804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3600" dirty="0" smtClean="0"/>
              <a:t>Empirical Focus: Searches for Lost </a:t>
            </a:r>
            <a:br>
              <a:rPr lang="en-GB" sz="3600" dirty="0" smtClean="0"/>
            </a:br>
            <a:r>
              <a:rPr lang="en-GB" sz="3600" dirty="0" smtClean="0"/>
              <a:t>and Missing People</a:t>
            </a:r>
            <a:endParaRPr lang="en-GB" sz="3600" dirty="0"/>
          </a:p>
        </p:txBody>
      </p:sp>
      <p:sp>
        <p:nvSpPr>
          <p:cNvPr id="6" name="Content Placeholder 5"/>
          <p:cNvSpPr>
            <a:spLocks noGrp="1"/>
          </p:cNvSpPr>
          <p:nvPr>
            <p:ph sz="half" idx="1"/>
          </p:nvPr>
        </p:nvSpPr>
        <p:spPr>
          <a:xfrm>
            <a:off x="395536" y="1844824"/>
            <a:ext cx="4038600" cy="4525963"/>
          </a:xfrm>
        </p:spPr>
        <p:txBody>
          <a:bodyPr>
            <a:normAutofit fontScale="92500" lnSpcReduction="20000"/>
          </a:bodyPr>
          <a:lstStyle/>
          <a:p>
            <a:r>
              <a:rPr lang="en-GB" sz="3200" dirty="0" smtClean="0"/>
              <a:t>Police responsibility</a:t>
            </a:r>
          </a:p>
          <a:p>
            <a:r>
              <a:rPr lang="en-GB" sz="3200" dirty="0" smtClean="0"/>
              <a:t>Range of agencies</a:t>
            </a:r>
          </a:p>
          <a:p>
            <a:pPr lvl="1"/>
            <a:r>
              <a:rPr lang="en-GB" dirty="0" smtClean="0"/>
              <a:t>Policing</a:t>
            </a:r>
          </a:p>
          <a:p>
            <a:pPr lvl="1"/>
            <a:r>
              <a:rPr lang="en-GB" dirty="0" smtClean="0"/>
              <a:t>Ad </a:t>
            </a:r>
            <a:r>
              <a:rPr lang="en-GB" dirty="0"/>
              <a:t>hoc to formal</a:t>
            </a:r>
          </a:p>
          <a:p>
            <a:r>
              <a:rPr lang="en-GB" sz="3200" dirty="0" smtClean="0"/>
              <a:t>Different aspect of policing</a:t>
            </a:r>
          </a:p>
          <a:p>
            <a:pPr lvl="1"/>
            <a:r>
              <a:rPr lang="en-GB" dirty="0" smtClean="0"/>
              <a:t>Non-criminal (Parr and Fyfe, 2013)</a:t>
            </a:r>
          </a:p>
          <a:p>
            <a:r>
              <a:rPr lang="en-GB" sz="3200" dirty="0" smtClean="0"/>
              <a:t>Rural aspects</a:t>
            </a:r>
          </a:p>
          <a:p>
            <a:pPr lvl="1"/>
            <a:r>
              <a:rPr lang="en-GB" dirty="0"/>
              <a:t>T</a:t>
            </a:r>
            <a:r>
              <a:rPr lang="en-GB" dirty="0" smtClean="0"/>
              <a:t>errain</a:t>
            </a:r>
          </a:p>
          <a:p>
            <a:pPr lvl="1"/>
            <a:r>
              <a:rPr lang="en-GB" dirty="0" smtClean="0"/>
              <a:t>‘Dark Ruralities’</a:t>
            </a:r>
            <a:endParaRPr lang="en-GB" dirty="0"/>
          </a:p>
        </p:txBody>
      </p:sp>
      <p:pic>
        <p:nvPicPr>
          <p:cNvPr id="2" name="Content Placeholder 1"/>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618159" y="4005064"/>
            <a:ext cx="4038600" cy="2687339"/>
          </a:xfr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4048" y="1628800"/>
            <a:ext cx="3266822" cy="2343042"/>
          </a:xfrm>
          <a:prstGeom prst="rect">
            <a:avLst/>
          </a:prstGeom>
        </p:spPr>
      </p:pic>
    </p:spTree>
    <p:extLst>
      <p:ext uri="{BB962C8B-B14F-4D97-AF65-F5344CB8AC3E}">
        <p14:creationId xmlns:p14="http://schemas.microsoft.com/office/powerpoint/2010/main" val="768421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Assets and Resources</a:t>
            </a:r>
            <a:endParaRPr lang="en-GB" dirty="0"/>
          </a:p>
        </p:txBody>
      </p:sp>
      <p:sp>
        <p:nvSpPr>
          <p:cNvPr id="3" name="Content Placeholder 2"/>
          <p:cNvSpPr>
            <a:spLocks noGrp="1"/>
          </p:cNvSpPr>
          <p:nvPr>
            <p:ph sz="half" idx="1"/>
          </p:nvPr>
        </p:nvSpPr>
        <p:spPr>
          <a:xfrm>
            <a:off x="395536" y="1916832"/>
            <a:ext cx="4038600" cy="4525963"/>
          </a:xfrm>
        </p:spPr>
        <p:txBody>
          <a:bodyPr>
            <a:normAutofit fontScale="62500" lnSpcReduction="20000"/>
          </a:bodyPr>
          <a:lstStyle/>
          <a:p>
            <a:pPr lvl="0"/>
            <a:r>
              <a:rPr lang="en-GB" dirty="0" smtClean="0"/>
              <a:t>police </a:t>
            </a:r>
            <a:r>
              <a:rPr lang="en-GB" dirty="0"/>
              <a:t>service dog teams;</a:t>
            </a:r>
          </a:p>
          <a:p>
            <a:pPr lvl="0"/>
            <a:r>
              <a:rPr lang="en-GB" dirty="0"/>
              <a:t>trained volunteer SAR civilian dog teams;</a:t>
            </a:r>
          </a:p>
          <a:p>
            <a:pPr lvl="0"/>
            <a:r>
              <a:rPr lang="en-GB" dirty="0"/>
              <a:t>trained volunteer or RCMP Hasty Teams;</a:t>
            </a:r>
          </a:p>
          <a:p>
            <a:pPr lvl="0"/>
            <a:r>
              <a:rPr lang="en-GB" dirty="0"/>
              <a:t>RCMP helicopter equipped with Forward Looking Infrared (FLIR);</a:t>
            </a:r>
          </a:p>
          <a:p>
            <a:pPr lvl="0"/>
            <a:r>
              <a:rPr lang="en-GB" dirty="0"/>
              <a:t>trained volunteer "specialist" teams (avalanche, white water, ice rescue, etc.);</a:t>
            </a:r>
          </a:p>
          <a:p>
            <a:pPr lvl="0"/>
            <a:r>
              <a:rPr lang="en-GB" dirty="0"/>
              <a:t>trained volunteer SAR divers and RCMP Dive Teams;</a:t>
            </a:r>
          </a:p>
          <a:p>
            <a:pPr lvl="0"/>
            <a:r>
              <a:rPr lang="en-GB" dirty="0"/>
              <a:t>trained human trackers and other SAR trained persons</a:t>
            </a:r>
            <a:r>
              <a:rPr lang="en-GB" dirty="0" smtClean="0"/>
              <a:t>.</a:t>
            </a:r>
            <a:r>
              <a:rPr lang="en-GB" dirty="0"/>
              <a:t> </a:t>
            </a:r>
            <a:r>
              <a:rPr lang="en-GB" dirty="0" smtClean="0"/>
              <a:t>(Royal </a:t>
            </a:r>
            <a:r>
              <a:rPr lang="en-GB" dirty="0"/>
              <a:t>Canadian Mounted Police </a:t>
            </a:r>
            <a:r>
              <a:rPr lang="en-GB" dirty="0" smtClean="0"/>
              <a:t>2014)</a:t>
            </a:r>
            <a:endParaRPr lang="en-GB" dirty="0"/>
          </a:p>
          <a:p>
            <a:endParaRPr lang="en-GB" dirty="0"/>
          </a:p>
        </p:txBody>
      </p:sp>
      <p:sp>
        <p:nvSpPr>
          <p:cNvPr id="7" name="Content Placeholder 6"/>
          <p:cNvSpPr>
            <a:spLocks noGrp="1"/>
          </p:cNvSpPr>
          <p:nvPr>
            <p:ph sz="half" idx="2"/>
          </p:nvPr>
        </p:nvSpPr>
        <p:spPr/>
        <p:txBody>
          <a:bodyPr>
            <a:normAutofit fontScale="62500" lnSpcReduction="20000"/>
          </a:bodyPr>
          <a:lstStyle/>
          <a:p>
            <a:r>
              <a:rPr lang="en-GB" dirty="0" smtClean="0"/>
              <a:t>Tracking in New Zealand</a:t>
            </a:r>
            <a:endParaRPr lang="en-GB" dirty="0"/>
          </a:p>
        </p:txBody>
      </p:sp>
      <p:pic>
        <p:nvPicPr>
          <p:cNvPr id="8" name="Picture 3" descr="C:\Users\ryarwood\Documents\MyData\New Zealand08\tracking\HPIM432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32040" y="2492896"/>
            <a:ext cx="3694463" cy="276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716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HPIM3225.jpg"/>
          <p:cNvPicPr>
            <a:picLocks noChangeAspect="1"/>
          </p:cNvPicPr>
          <p:nvPr/>
        </p:nvPicPr>
        <p:blipFill>
          <a:blip r:embed="rId2" cstate="print"/>
          <a:srcRect/>
          <a:stretch>
            <a:fillRect/>
          </a:stretch>
        </p:blipFill>
        <p:spPr>
          <a:xfrm>
            <a:off x="6895300" y="0"/>
            <a:ext cx="2366632" cy="2193094"/>
          </a:xfrm>
          <a:prstGeom prst="rect">
            <a:avLst/>
          </a:prstGeom>
        </p:spPr>
      </p:pic>
      <p:sp>
        <p:nvSpPr>
          <p:cNvPr id="2" name="Title 1"/>
          <p:cNvSpPr>
            <a:spLocks noGrp="1"/>
          </p:cNvSpPr>
          <p:nvPr>
            <p:ph type="title"/>
          </p:nvPr>
        </p:nvSpPr>
        <p:spPr>
          <a:xfrm>
            <a:off x="457200" y="273050"/>
            <a:ext cx="3008313" cy="441306"/>
          </a:xfrm>
        </p:spPr>
        <p:txBody>
          <a:bodyPr>
            <a:normAutofit fontScale="90000"/>
          </a:bodyPr>
          <a:lstStyle/>
          <a:p>
            <a:r>
              <a:rPr lang="en-GB" dirty="0" smtClean="0"/>
              <a:t>Example: The Relational Networks of a Search</a:t>
            </a:r>
            <a:endParaRPr lang="en-GB" dirty="0"/>
          </a:p>
        </p:txBody>
      </p:sp>
      <p:pic>
        <p:nvPicPr>
          <p:cNvPr id="12" name="Content Placeholder 11" descr="HPIM3333.jp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087695" y="4638308"/>
            <a:ext cx="2968610" cy="2221904"/>
          </a:xfrm>
        </p:spPr>
      </p:pic>
      <p:sp>
        <p:nvSpPr>
          <p:cNvPr id="11" name="Text Placeholder 10"/>
          <p:cNvSpPr>
            <a:spLocks noGrp="1"/>
          </p:cNvSpPr>
          <p:nvPr>
            <p:ph type="body" sz="half" idx="2"/>
          </p:nvPr>
        </p:nvSpPr>
        <p:spPr>
          <a:xfrm>
            <a:off x="457200" y="785794"/>
            <a:ext cx="3008313" cy="5340369"/>
          </a:xfrm>
        </p:spPr>
        <p:txBody>
          <a:bodyPr>
            <a:normAutofit fontScale="92500" lnSpcReduction="20000"/>
          </a:bodyPr>
          <a:lstStyle/>
          <a:p>
            <a:r>
              <a:rPr lang="en-GB" b="1" dirty="0"/>
              <a:t>Embodied Performances</a:t>
            </a:r>
          </a:p>
          <a:p>
            <a:pPr marL="268288"/>
            <a:r>
              <a:rPr lang="en-GB" dirty="0"/>
              <a:t>‘Eyes on the ground’</a:t>
            </a:r>
          </a:p>
          <a:p>
            <a:pPr marL="268288"/>
            <a:r>
              <a:rPr lang="en-GB" dirty="0"/>
              <a:t>Experience</a:t>
            </a:r>
          </a:p>
          <a:p>
            <a:pPr marL="268288"/>
            <a:r>
              <a:rPr lang="en-GB" dirty="0"/>
              <a:t>Fitness</a:t>
            </a:r>
          </a:p>
          <a:p>
            <a:pPr marL="268288"/>
            <a:r>
              <a:rPr lang="en-GB" dirty="0"/>
              <a:t>Safety	</a:t>
            </a:r>
          </a:p>
          <a:p>
            <a:r>
              <a:rPr lang="en-GB" b="1" dirty="0"/>
              <a:t>Knowledges</a:t>
            </a:r>
          </a:p>
          <a:p>
            <a:pPr marL="268288" indent="-268288"/>
            <a:r>
              <a:rPr lang="en-GB" dirty="0"/>
              <a:t>	Local knowledge</a:t>
            </a:r>
          </a:p>
          <a:p>
            <a:pPr marL="268288" indent="-268288"/>
            <a:r>
              <a:rPr lang="en-GB" dirty="0"/>
              <a:t>	Navigation (dark and low visibility)</a:t>
            </a:r>
          </a:p>
          <a:p>
            <a:pPr marL="268288" indent="-268288"/>
            <a:r>
              <a:rPr lang="en-GB" dirty="0"/>
              <a:t>	First Aid and evacuation</a:t>
            </a:r>
          </a:p>
          <a:p>
            <a:pPr marL="268288" indent="-268288"/>
            <a:r>
              <a:rPr lang="en-GB" dirty="0"/>
              <a:t>      Rules and procedures (MRC and local</a:t>
            </a:r>
            <a:r>
              <a:rPr lang="en-GB" dirty="0" smtClean="0"/>
              <a:t>)</a:t>
            </a:r>
          </a:p>
          <a:p>
            <a:pPr marL="268288" indent="-268288"/>
            <a:r>
              <a:rPr lang="en-GB" dirty="0"/>
              <a:t>	</a:t>
            </a:r>
            <a:r>
              <a:rPr lang="en-GB" dirty="0" smtClean="0"/>
              <a:t>Tracking</a:t>
            </a:r>
            <a:endParaRPr lang="en-GB" dirty="0"/>
          </a:p>
          <a:p>
            <a:pPr marL="268288" indent="-268288"/>
            <a:r>
              <a:rPr lang="en-GB" b="1" dirty="0"/>
              <a:t>Agencies</a:t>
            </a:r>
          </a:p>
          <a:p>
            <a:r>
              <a:rPr lang="en-GB" dirty="0"/>
              <a:t>     MRT Team</a:t>
            </a:r>
          </a:p>
          <a:p>
            <a:r>
              <a:rPr lang="en-GB" dirty="0"/>
              <a:t>     MRT  Section</a:t>
            </a:r>
          </a:p>
          <a:p>
            <a:r>
              <a:rPr lang="en-GB" dirty="0"/>
              <a:t>     Police, military, coastguard</a:t>
            </a:r>
          </a:p>
          <a:p>
            <a:r>
              <a:rPr lang="en-GB" b="1" dirty="0"/>
              <a:t>Technologies</a:t>
            </a:r>
          </a:p>
          <a:p>
            <a:r>
              <a:rPr lang="en-GB" dirty="0"/>
              <a:t>     Team and personal equipment</a:t>
            </a:r>
          </a:p>
          <a:p>
            <a:r>
              <a:rPr lang="en-GB" dirty="0"/>
              <a:t>     Communications</a:t>
            </a:r>
          </a:p>
          <a:p>
            <a:r>
              <a:rPr lang="en-GB" dirty="0"/>
              <a:t>      Helicopters</a:t>
            </a:r>
          </a:p>
          <a:p>
            <a:r>
              <a:rPr lang="en-GB" dirty="0"/>
              <a:t>      Vehicles</a:t>
            </a:r>
          </a:p>
          <a:p>
            <a:r>
              <a:rPr lang="en-GB" b="1" dirty="0"/>
              <a:t>Nature</a:t>
            </a:r>
          </a:p>
          <a:p>
            <a:r>
              <a:rPr lang="en-GB" dirty="0"/>
              <a:t>      ‘Many moods’</a:t>
            </a:r>
          </a:p>
          <a:p>
            <a:r>
              <a:rPr lang="en-GB" b="1" dirty="0"/>
              <a:t>Non-human</a:t>
            </a:r>
          </a:p>
          <a:p>
            <a:pPr indent="268288"/>
            <a:r>
              <a:rPr lang="en-GB" dirty="0"/>
              <a:t>Dogs</a:t>
            </a:r>
          </a:p>
        </p:txBody>
      </p:sp>
      <p:pic>
        <p:nvPicPr>
          <p:cNvPr id="16388" name="Picture 4" descr="Nav_Grou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71934" y="0"/>
            <a:ext cx="3004675" cy="2928934"/>
          </a:xfrm>
          <a:prstGeom prst="rect">
            <a:avLst/>
          </a:prstGeom>
          <a:noFill/>
          <a:ln w="9525" algn="ctr">
            <a:noFill/>
            <a:miter lim="800000"/>
            <a:headEnd/>
            <a:tailEnd/>
          </a:ln>
          <a:effectLst/>
        </p:spPr>
      </p:pic>
      <p:pic>
        <p:nvPicPr>
          <p:cNvPr id="16" name="Picture 2" descr="P1000501">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40152" y="5011093"/>
            <a:ext cx="3422914" cy="19168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72000" y="2193094"/>
            <a:ext cx="4572000" cy="2817999"/>
          </a:xfrm>
          <a:prstGeom prst="rect">
            <a:avLst/>
          </a:prstGeom>
        </p:spPr>
      </p:pic>
    </p:spTree>
    <p:extLst>
      <p:ext uri="{BB962C8B-B14F-4D97-AF65-F5344CB8AC3E}">
        <p14:creationId xmlns:p14="http://schemas.microsoft.com/office/powerpoint/2010/main" val="823015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521</TotalTime>
  <Words>752</Words>
  <Application>Microsoft Office PowerPoint</Application>
  <PresentationFormat>On-screen Show (4:3)</PresentationFormat>
  <Paragraphs>120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Theme</vt:lpstr>
      <vt:lpstr>Lost and Hound  </vt:lpstr>
      <vt:lpstr>Lost and Hound</vt:lpstr>
      <vt:lpstr>Introduction Noss Mayo Jan 2014</vt:lpstr>
      <vt:lpstr>Beyond Community Policing</vt:lpstr>
      <vt:lpstr>Relational Policing</vt:lpstr>
      <vt:lpstr>Relational Policing</vt:lpstr>
      <vt:lpstr>Empirical Focus: Searches for Lost  and Missing People</vt:lpstr>
      <vt:lpstr>Assets and Resources</vt:lpstr>
      <vt:lpstr>Example: The Relational Networks of a Search</vt:lpstr>
      <vt:lpstr>Search Dogs</vt:lpstr>
      <vt:lpstr>Sunny will learn how to hunt and I must learn how to make the best of the wind and natural features so as to make his job a little easier …. “Just remember, you’re not searching the ground, you’re searching the wind that blows over the ground. So wind direction is absolutely key to us when you are searching”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vector>
  </TitlesOfParts>
  <Company>University of Plymouth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Lost and Hound.  From Community to Hybrid Networks of Rural Policing:  Search Dogs and Missing People</dc:title>
  <dc:creator>ryarwood</dc:creator>
  <cp:lastModifiedBy>ryarwood</cp:lastModifiedBy>
  <cp:revision>26</cp:revision>
  <dcterms:created xsi:type="dcterms:W3CDTF">2014-09-01T05:17:42Z</dcterms:created>
  <dcterms:modified xsi:type="dcterms:W3CDTF">2014-09-12T12:55:07Z</dcterms:modified>
</cp:coreProperties>
</file>