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Default Extension="png" ContentType="image/png"/>
  <Default Extension="jpeg" ContentType="image/jpeg"/>
  <Default Extension="xml" ContentType="application/xml"/>
  <Override PartName="/ppt/slides/slide9.xml" ContentType="application/vnd.openxmlformats-officedocument.presentationml.slide+xml"/>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slideLayouts/slideLayout6.xml" ContentType="application/vnd.openxmlformats-officedocument.presentationml.slideLayout+xml"/>
  <Override PartName="/ppt/slides/slide5.xml" ContentType="application/vnd.openxmlformats-officedocument.presentationml.slide+xml"/>
  <Override PartName="/docProps/core.xml" ContentType="application/vnd.openxmlformats-package.core-properties+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slideLayouts/slideLayout10.xml" ContentType="application/vnd.openxmlformats-officedocument.presentationml.slideLayout+xml"/>
  <Override PartName="/ppt/slides/slide3.xml" ContentType="application/vnd.openxmlformats-officedocument.presentationml.slide+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Default Extension="bin" ContentType="application/vnd.openxmlformats-officedocument.presentationml.printerSettings"/>
  <Override PartName="/ppt/slides/slide10.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8.xml" ContentType="application/vnd.openxmlformats-officedocument.presentationml.slide+xml"/>
  <Override PartName="/ppt/presentation.xml" ContentType="application/vnd.openxmlformats-officedocument.presentationml.presentation.main+xml"/>
  <Override PartName="/ppt/slideLayouts/slideLayout7.xml" ContentType="application/vnd.openxmlformats-officedocument.presentationml.slideLayout+xml"/>
  <Override PartName="/ppt/slides/slide6.xml" ContentType="application/vnd.openxmlformats-officedocument.presentationml.slide+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648" r:id="rId1"/>
  </p:sldMasterIdLst>
  <p:sldIdLst>
    <p:sldId id="257" r:id="rId2"/>
    <p:sldId id="259" r:id="rId3"/>
    <p:sldId id="260" r:id="rId4"/>
    <p:sldId id="261" r:id="rId5"/>
    <p:sldId id="262" r:id="rId6"/>
    <p:sldId id="263" r:id="rId7"/>
    <p:sldId id="264" r:id="rId8"/>
    <p:sldId id="265" r:id="rId9"/>
    <p:sldId id="266" r:id="rId10"/>
    <p:sldId id="258"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extLst>
    <p:ext uri="{E76CE94A-603C-4142-B9EB-6D1370010A27}">
      <p14:discardImageEditData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0"/>
    </p:ext>
    <p:ext uri="{D31A062A-798A-4329-ABDD-BBA856620510}">
      <p14:defaultImageDpi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4660"/>
  </p:normalViewPr>
  <p:slideViewPr>
    <p:cSldViewPr>
      <p:cViewPr varScale="1">
        <p:scale>
          <a:sx n="83" d="100"/>
          <a:sy n="83" d="100"/>
        </p:scale>
        <p:origin x="-112" y="-200"/>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AU"/>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AU"/>
          </a:p>
        </p:txBody>
      </p:sp>
      <p:sp>
        <p:nvSpPr>
          <p:cNvPr id="4" name="Date Placeholder 3"/>
          <p:cNvSpPr>
            <a:spLocks noGrp="1"/>
          </p:cNvSpPr>
          <p:nvPr>
            <p:ph type="dt" sz="half" idx="10"/>
          </p:nvPr>
        </p:nvSpPr>
        <p:spPr/>
        <p:txBody>
          <a:bodyPr/>
          <a:lstStyle/>
          <a:p>
            <a:fld id="{73F2EFA9-14F5-43F4-98FD-C6F73C22AA4A}" type="datetimeFigureOut">
              <a:rPr lang="en-AU" smtClean="0"/>
              <a:pPr/>
              <a:t>9/16/14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28B6881-704D-413B-B102-E49314586EB6}" type="slidenum">
              <a:rPr lang="en-AU" smtClean="0"/>
              <a:pPr/>
              <a:t>‹#›</a:t>
            </a:fld>
            <a:endParaRPr lang="en-AU"/>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43810309"/>
      </p:ext>
    </p:extLst>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73F2EFA9-14F5-43F4-98FD-C6F73C22AA4A}" type="datetimeFigureOut">
              <a:rPr lang="en-AU" smtClean="0"/>
              <a:pPr/>
              <a:t>9/16/14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28B6881-704D-413B-B102-E49314586EB6}" type="slidenum">
              <a:rPr lang="en-AU" smtClean="0"/>
              <a:pPr/>
              <a:t>‹#›</a:t>
            </a:fld>
            <a:endParaRPr lang="en-AU"/>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885569344"/>
      </p:ext>
    </p:extLst>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73F2EFA9-14F5-43F4-98FD-C6F73C22AA4A}" type="datetimeFigureOut">
              <a:rPr lang="en-AU" smtClean="0"/>
              <a:pPr/>
              <a:t>9/16/14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28B6881-704D-413B-B102-E49314586EB6}" type="slidenum">
              <a:rPr lang="en-AU" smtClean="0"/>
              <a:pPr/>
              <a:t>‹#›</a:t>
            </a:fld>
            <a:endParaRPr lang="en-AU"/>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438279888"/>
      </p:ext>
    </p:extLst>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73F2EFA9-14F5-43F4-98FD-C6F73C22AA4A}" type="datetimeFigureOut">
              <a:rPr lang="en-AU" smtClean="0"/>
              <a:pPr/>
              <a:t>9/16/14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28B6881-704D-413B-B102-E49314586EB6}" type="slidenum">
              <a:rPr lang="en-AU" smtClean="0"/>
              <a:pPr/>
              <a:t>‹#›</a:t>
            </a:fld>
            <a:endParaRPr lang="en-AU"/>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80353408"/>
      </p:ext>
    </p:extLst>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3F2EFA9-14F5-43F4-98FD-C6F73C22AA4A}" type="datetimeFigureOut">
              <a:rPr lang="en-AU" smtClean="0"/>
              <a:pPr/>
              <a:t>9/16/14</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628B6881-704D-413B-B102-E49314586EB6}" type="slidenum">
              <a:rPr lang="en-AU" smtClean="0"/>
              <a:pPr/>
              <a:t>‹#›</a:t>
            </a:fld>
            <a:endParaRPr lang="en-AU"/>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739725733"/>
      </p:ext>
    </p:extLst>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Date Placeholder 4"/>
          <p:cNvSpPr>
            <a:spLocks noGrp="1"/>
          </p:cNvSpPr>
          <p:nvPr>
            <p:ph type="dt" sz="half" idx="10"/>
          </p:nvPr>
        </p:nvSpPr>
        <p:spPr/>
        <p:txBody>
          <a:bodyPr/>
          <a:lstStyle/>
          <a:p>
            <a:fld id="{73F2EFA9-14F5-43F4-98FD-C6F73C22AA4A}" type="datetimeFigureOut">
              <a:rPr lang="en-AU" smtClean="0"/>
              <a:pPr/>
              <a:t>9/16/14</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628B6881-704D-413B-B102-E49314586EB6}" type="slidenum">
              <a:rPr lang="en-AU" smtClean="0"/>
              <a:pPr/>
              <a:t>‹#›</a:t>
            </a:fld>
            <a:endParaRPr lang="en-AU"/>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414252626"/>
      </p:ext>
    </p:extLst>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Date Placeholder 6"/>
          <p:cNvSpPr>
            <a:spLocks noGrp="1"/>
          </p:cNvSpPr>
          <p:nvPr>
            <p:ph type="dt" sz="half" idx="10"/>
          </p:nvPr>
        </p:nvSpPr>
        <p:spPr/>
        <p:txBody>
          <a:bodyPr/>
          <a:lstStyle/>
          <a:p>
            <a:fld id="{73F2EFA9-14F5-43F4-98FD-C6F73C22AA4A}" type="datetimeFigureOut">
              <a:rPr lang="en-AU" smtClean="0"/>
              <a:pPr/>
              <a:t>9/16/14</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628B6881-704D-413B-B102-E49314586EB6}" type="slidenum">
              <a:rPr lang="en-AU" smtClean="0"/>
              <a:pPr/>
              <a:t>‹#›</a:t>
            </a:fld>
            <a:endParaRPr lang="en-AU"/>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811857366"/>
      </p:ext>
    </p:extLst>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Date Placeholder 2"/>
          <p:cNvSpPr>
            <a:spLocks noGrp="1"/>
          </p:cNvSpPr>
          <p:nvPr>
            <p:ph type="dt" sz="half" idx="10"/>
          </p:nvPr>
        </p:nvSpPr>
        <p:spPr/>
        <p:txBody>
          <a:bodyPr/>
          <a:lstStyle/>
          <a:p>
            <a:fld id="{73F2EFA9-14F5-43F4-98FD-C6F73C22AA4A}" type="datetimeFigureOut">
              <a:rPr lang="en-AU" smtClean="0"/>
              <a:pPr/>
              <a:t>9/16/14</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628B6881-704D-413B-B102-E49314586EB6}" type="slidenum">
              <a:rPr lang="en-AU" smtClean="0"/>
              <a:pPr/>
              <a:t>‹#›</a:t>
            </a:fld>
            <a:endParaRPr lang="en-AU"/>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740471797"/>
      </p:ext>
    </p:extLst>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F2EFA9-14F5-43F4-98FD-C6F73C22AA4A}" type="datetimeFigureOut">
              <a:rPr lang="en-AU" smtClean="0"/>
              <a:pPr/>
              <a:t>9/16/14</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628B6881-704D-413B-B102-E49314586EB6}" type="slidenum">
              <a:rPr lang="en-AU" smtClean="0"/>
              <a:pPr/>
              <a:t>‹#›</a:t>
            </a:fld>
            <a:endParaRPr lang="en-AU"/>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301368437"/>
      </p:ext>
    </p:extLst>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3F2EFA9-14F5-43F4-98FD-C6F73C22AA4A}" type="datetimeFigureOut">
              <a:rPr lang="en-AU" smtClean="0"/>
              <a:pPr/>
              <a:t>9/16/14</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628B6881-704D-413B-B102-E49314586EB6}" type="slidenum">
              <a:rPr lang="en-AU" smtClean="0"/>
              <a:pPr/>
              <a:t>‹#›</a:t>
            </a:fld>
            <a:endParaRPr lang="en-AU"/>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14547021"/>
      </p:ext>
    </p:extLst>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3F2EFA9-14F5-43F4-98FD-C6F73C22AA4A}" type="datetimeFigureOut">
              <a:rPr lang="en-AU" smtClean="0"/>
              <a:pPr/>
              <a:t>9/16/14</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628B6881-704D-413B-B102-E49314586EB6}" type="slidenum">
              <a:rPr lang="en-AU" smtClean="0"/>
              <a:pPr/>
              <a:t>‹#›</a:t>
            </a:fld>
            <a:endParaRPr lang="en-AU"/>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0255644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AU"/>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F2EFA9-14F5-43F4-98FD-C6F73C22AA4A}" type="datetimeFigureOut">
              <a:rPr lang="en-AU" smtClean="0"/>
              <a:pPr/>
              <a:t>9/16/14</a:t>
            </a:fld>
            <a:endParaRPr lang="en-AU"/>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28B6881-704D-413B-B102-E49314586EB6}" type="slidenum">
              <a:rPr lang="en-AU" smtClean="0"/>
              <a:pPr/>
              <a:t>‹#›</a:t>
            </a:fld>
            <a:endParaRPr lang="en-AU"/>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40498855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 Id="rId3"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 Id="rId3" Type="http://schemas.openxmlformats.org/officeDocument/2006/relationships/image" Target="../media/image10.jpeg"/></Relationships>
</file>

<file path=ppt/slides/_rels/slide2.xml.rels><?xml version="1.0" encoding="UTF-8" standalone="yes"?>
<Relationships xmlns="http://schemas.openxmlformats.org/package/2006/relationships"><Relationship Id="rId3" Type="http://schemas.openxmlformats.org/officeDocument/2006/relationships/hyperlink" Target="http://1.bp.blogspot.com/_CvDCiEFbNy8/TMwNfvEUs-I/AAAAAAAAbUM/i5GA9yi7RmM/s1600/woodcut56.jpg" TargetMode="External"/><Relationship Id="rId4" Type="http://schemas.openxmlformats.org/officeDocument/2006/relationships/image" Target="../media/image3.jpeg"/><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 Id="rId3" Type="http://schemas.openxmlformats.org/officeDocument/2006/relationships/image" Target="../media/image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 Id="rId3" Type="http://schemas.openxmlformats.org/officeDocument/2006/relationships/image" Target="../media/image5.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 Id="rId3" Type="http://schemas.openxmlformats.org/officeDocument/2006/relationships/image" Target="../media/image6.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 Id="rId3" Type="http://schemas.openxmlformats.org/officeDocument/2006/relationships/image" Target="../media/image7.png"/></Relationships>
</file>

<file path=ppt/slides/_rels/slide8.xml.rels><?xml version="1.0" encoding="UTF-8" standalone="yes"?>
<Relationships xmlns="http://schemas.openxmlformats.org/package/2006/relationships"><Relationship Id="rId3" Type="http://schemas.openxmlformats.org/officeDocument/2006/relationships/hyperlink" Target="https://www.google.com.au/imgres?imgurl=http://img5.bdbphotos.com/images/orig/c/m/cmu6mpsje9gy6upy.jpg?skj2io4l&amp;imgrefurl=http://www.whosdatedwho.com/tpx_612350/a-stranger-in-town/poster&amp;docid=wjFugm_2ax6pWM&amp;tbnid=b8G_Mj4hG3b0pM:&amp;w=360&amp;h=499&amp;ei=gbp5UsPoDMOKlQXowoHACA&amp;ved=0CAIQxiAwAA&amp;iact=c" TargetMode="External"/><Relationship Id="rId4" Type="http://schemas.openxmlformats.org/officeDocument/2006/relationships/image" Target="../media/image8.jpeg"/><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 Id="rId3"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00201"/>
            <a:ext cx="7772400" cy="1676399"/>
          </a:xfrm>
        </p:spPr>
        <p:txBody>
          <a:bodyPr>
            <a:normAutofit/>
          </a:bodyPr>
          <a:lstStyle/>
          <a:p>
            <a:r>
              <a:rPr lang="en-AU" dirty="0" smtClean="0">
                <a:solidFill>
                  <a:schemeClr val="tx2"/>
                </a:solidFill>
              </a:rPr>
              <a:t>Strange and Stranger </a:t>
            </a:r>
            <a:r>
              <a:rPr lang="en-AU" dirty="0" err="1" smtClean="0">
                <a:solidFill>
                  <a:schemeClr val="tx2"/>
                </a:solidFill>
              </a:rPr>
              <a:t>Ruralities</a:t>
            </a:r>
            <a:r>
              <a:rPr lang="en-AU" dirty="0" smtClean="0">
                <a:solidFill>
                  <a:srgbClr val="FF0000"/>
                </a:solidFill>
              </a:rPr>
              <a:t/>
            </a:r>
            <a:br>
              <a:rPr lang="en-AU" dirty="0" smtClean="0">
                <a:solidFill>
                  <a:srgbClr val="FF0000"/>
                </a:solidFill>
              </a:rPr>
            </a:br>
            <a:r>
              <a:rPr lang="en-AU" sz="2667" dirty="0" smtClean="0">
                <a:solidFill>
                  <a:schemeClr val="accent5"/>
                </a:solidFill>
              </a:rPr>
              <a:t>Established-outsider Relations and the  Social Construction of Rural Crime</a:t>
            </a:r>
            <a:endParaRPr lang="en-AU" sz="2667" dirty="0">
              <a:solidFill>
                <a:schemeClr val="accent5"/>
              </a:solidFill>
            </a:endParaRPr>
          </a:p>
        </p:txBody>
      </p:sp>
      <p:sp>
        <p:nvSpPr>
          <p:cNvPr id="3" name="Subtitle 2"/>
          <p:cNvSpPr>
            <a:spLocks noGrp="1"/>
          </p:cNvSpPr>
          <p:nvPr>
            <p:ph type="subTitle" idx="1"/>
          </p:nvPr>
        </p:nvSpPr>
        <p:spPr>
          <a:xfrm>
            <a:off x="1371600" y="6096000"/>
            <a:ext cx="6400800" cy="457200"/>
          </a:xfrm>
        </p:spPr>
        <p:txBody>
          <a:bodyPr>
            <a:normAutofit fontScale="70000" lnSpcReduction="20000"/>
          </a:bodyPr>
          <a:lstStyle/>
          <a:p>
            <a:r>
              <a:rPr lang="en-AU" sz="1200" dirty="0" smtClean="0"/>
              <a:t>Professor John Scott, School of Justice, Faculty of Law,</a:t>
            </a:r>
          </a:p>
          <a:p>
            <a:r>
              <a:rPr lang="en-AU" sz="1200" dirty="0" smtClean="0"/>
              <a:t>Queensland University of Technology</a:t>
            </a:r>
          </a:p>
          <a:p>
            <a:r>
              <a:rPr lang="en-AU" sz="1200" dirty="0" smtClean="0"/>
              <a:t>Australia</a:t>
            </a:r>
            <a:endParaRPr lang="en-AU" sz="1200" dirty="0"/>
          </a:p>
        </p:txBody>
      </p:sp>
      <p:pic>
        <p:nvPicPr>
          <p:cNvPr id="4" name="Picture 3" descr="19196_C&amp;J Email signature.jpg"/>
          <p:cNvPicPr>
            <a:picLocks noChangeAspect="1"/>
          </p:cNvPicPr>
          <p:nvPr/>
        </p:nvPicPr>
        <p:blipFill>
          <a:blip r:embed="rId2" cstate="print"/>
          <a:srcRect/>
          <a:stretch>
            <a:fillRect/>
          </a:stretch>
        </p:blipFill>
        <p:spPr bwMode="auto">
          <a:xfrm>
            <a:off x="0" y="0"/>
            <a:ext cx="9144000" cy="1306513"/>
          </a:xfrm>
          <a:prstGeom prst="rect">
            <a:avLst/>
          </a:prstGeom>
          <a:noFill/>
          <a:ln w="9525">
            <a:noFill/>
            <a:miter lim="800000"/>
            <a:headEnd/>
            <a:tailEnd/>
          </a:ln>
        </p:spPr>
      </p:pic>
      <p:pic>
        <p:nvPicPr>
          <p:cNvPr id="5" name="Picture 4" descr="ustralia armour gun bush ranger outlaw tourist gun statue rifle helmet 1 feature Ned Kelly: True Folk Hero or Australian Outlaw?"/>
          <p:cNvPicPr/>
          <p:nvPr/>
        </p:nvPicPr>
        <p:blipFill>
          <a:blip r:embed="rId3">
            <a:extLst>
              <a:ext uri="{28A0092B-C50C-407E-A947-70E740481C1C}">
                <a14:useLocalDpi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val="0"/>
              </a:ext>
            </a:extLst>
          </a:blip>
          <a:srcRect/>
          <a:stretch>
            <a:fillRect/>
          </a:stretch>
        </p:blipFill>
        <p:spPr bwMode="auto">
          <a:xfrm>
            <a:off x="3124200" y="3276600"/>
            <a:ext cx="3124200" cy="2667000"/>
          </a:xfrm>
          <a:prstGeom prst="rect">
            <a:avLst/>
          </a:prstGeom>
          <a:noFill/>
          <a:ln>
            <a:noFill/>
          </a:ln>
        </p:spPr>
      </p:pic>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029590293"/>
      </p:ext>
    </p:extLst>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endParaRPr lang="en-US"/>
          </a:p>
        </p:txBody>
      </p:sp>
      <p:sp>
        <p:nvSpPr>
          <p:cNvPr id="9" name="Content Placeholder 8"/>
          <p:cNvSpPr>
            <a:spLocks noGrp="1"/>
          </p:cNvSpPr>
          <p:nvPr>
            <p:ph idx="1"/>
          </p:nvPr>
        </p:nvSpPr>
        <p:spPr/>
        <p:txBody>
          <a:bodyPr/>
          <a:lstStyle/>
          <a:p>
            <a:pPr>
              <a:buNone/>
            </a:pPr>
            <a:r>
              <a:rPr lang="en-US" dirty="0" smtClean="0">
                <a:solidFill>
                  <a:srgbClr val="FF0000"/>
                </a:solidFill>
              </a:rPr>
              <a:t>‘COMMUNITY’ AND CRIME</a:t>
            </a:r>
          </a:p>
          <a:p>
            <a:r>
              <a:rPr lang="en-US" dirty="0" smtClean="0"/>
              <a:t>Community </a:t>
            </a:r>
            <a:r>
              <a:rPr lang="en-US" dirty="0" smtClean="0"/>
              <a:t>is a social and political construct</a:t>
            </a:r>
          </a:p>
          <a:p>
            <a:r>
              <a:rPr lang="en-US" dirty="0" smtClean="0"/>
              <a:t>Meaning of community premised creation of boundaries and outsiders</a:t>
            </a:r>
          </a:p>
          <a:p>
            <a:r>
              <a:rPr lang="en-US" dirty="0" smtClean="0"/>
              <a:t>Look at practices which create community</a:t>
            </a:r>
          </a:p>
          <a:p>
            <a:r>
              <a:rPr lang="en-US" dirty="0" smtClean="0"/>
              <a:t>No such thing as a universal community</a:t>
            </a:r>
          </a:p>
          <a:p>
            <a:r>
              <a:rPr lang="en-US" dirty="0" smtClean="0"/>
              <a:t>‘Crime’ product of community which differentiates people and populations</a:t>
            </a:r>
          </a:p>
          <a:p>
            <a:endParaRPr lang="en-US" dirty="0"/>
          </a:p>
        </p:txBody>
      </p:sp>
      <p:pic>
        <p:nvPicPr>
          <p:cNvPr id="4" name="Picture 3" descr="19196_C&amp;J Email signature.jpg"/>
          <p:cNvPicPr>
            <a:picLocks noChangeAspect="1"/>
          </p:cNvPicPr>
          <p:nvPr/>
        </p:nvPicPr>
        <p:blipFill>
          <a:blip r:embed="rId2" cstate="print"/>
          <a:srcRect/>
          <a:stretch>
            <a:fillRect/>
          </a:stretch>
        </p:blipFill>
        <p:spPr bwMode="auto">
          <a:xfrm>
            <a:off x="0" y="0"/>
            <a:ext cx="7391400" cy="1306513"/>
          </a:xfrm>
          <a:prstGeom prst="rect">
            <a:avLst/>
          </a:prstGeom>
          <a:noFill/>
          <a:ln w="9525">
            <a:noFill/>
            <a:miter lim="800000"/>
            <a:headEnd/>
            <a:tailEnd/>
          </a:ln>
        </p:spPr>
      </p:pic>
      <p:pic>
        <p:nvPicPr>
          <p:cNvPr id="10" name="Picture 9" descr="ungendore Community"/>
          <p:cNvPicPr/>
          <p:nvPr/>
        </p:nvPicPr>
        <p:blipFill>
          <a:blip r:embed="rId3">
            <a:extLst>
              <a:ext uri="{28A0092B-C50C-407E-A947-70E740481C1C}">
                <a14:useLocalDpi xmlns:mc="http://schemas.openxmlformats.org/markup-compatibility/2006" xmlns:mv="urn:schemas-microsoft-com:mac:vml" xmlns:a14="http://schemas.microsoft.com/office/drawing/2010/main" xmlns:p="http://schemas.openxmlformats.org/presentationml/2006/main" xmlns:r="http://schemas.openxmlformats.org/officeDocument/2006/relationships" xmlns:a="http://schemas.openxmlformats.org/drawingml/2006/main" xmlns="" xmlns:lc="http://schemas.openxmlformats.org/drawingml/2006/lockedCanvas" val="0"/>
              </a:ext>
            </a:extLst>
          </a:blip>
          <a:srcRect/>
          <a:stretch>
            <a:fillRect/>
          </a:stretch>
        </p:blipFill>
        <p:spPr bwMode="auto">
          <a:xfrm>
            <a:off x="7391400" y="0"/>
            <a:ext cx="1752600" cy="1905000"/>
          </a:xfrm>
          <a:prstGeom prst="rect">
            <a:avLst/>
          </a:prstGeom>
          <a:noFill/>
          <a:ln>
            <a:noFill/>
          </a:ln>
        </p:spPr>
      </p:pic>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903366572"/>
      </p:ext>
    </p:extLst>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AU" dirty="0"/>
          </a:p>
        </p:txBody>
      </p:sp>
      <p:sp>
        <p:nvSpPr>
          <p:cNvPr id="3" name="Content Placeholder 2"/>
          <p:cNvSpPr>
            <a:spLocks noGrp="1"/>
          </p:cNvSpPr>
          <p:nvPr>
            <p:ph idx="1"/>
          </p:nvPr>
        </p:nvSpPr>
        <p:spPr>
          <a:xfrm>
            <a:off x="457200" y="2057400"/>
            <a:ext cx="8229600" cy="5029200"/>
          </a:xfrm>
        </p:spPr>
        <p:txBody>
          <a:bodyPr>
            <a:normAutofit/>
          </a:bodyPr>
          <a:lstStyle/>
          <a:p>
            <a:pPr marL="0" indent="0">
              <a:buNone/>
            </a:pPr>
            <a:r>
              <a:rPr lang="en-US" sz="2400" i="1" dirty="0" smtClean="0"/>
              <a:t>‘Crime brings together upright consciousness and concentrates them. We have only to notice what happens, particularly in a small town, when some moral scandal has been committed. The stop each other on the street, they visit each other, they seek to come together to talk of the event and to wax indignant in common.  What emerges is public temper.   Mutuality created by supplying a focus on a community.   Like a disaster, deviance makes people alert to common interests and values – collective conscience.  Deviance makes social organization possible’</a:t>
            </a:r>
            <a:r>
              <a:rPr lang="en-US" sz="2400" dirty="0" smtClean="0"/>
              <a:t>. </a:t>
            </a:r>
          </a:p>
          <a:p>
            <a:pPr marL="0" indent="0">
              <a:buNone/>
            </a:pPr>
            <a:r>
              <a:rPr lang="en-US" sz="1700" dirty="0" smtClean="0"/>
              <a:t>Erikson, K.  1966, </a:t>
            </a:r>
            <a:r>
              <a:rPr lang="en-US" sz="1700" i="1" dirty="0" smtClean="0"/>
              <a:t>Wayward Puritans</a:t>
            </a:r>
            <a:r>
              <a:rPr lang="en-US" sz="1700" dirty="0" smtClean="0"/>
              <a:t> </a:t>
            </a:r>
            <a:r>
              <a:rPr lang="en-US" sz="1700" dirty="0" err="1" smtClean="0"/>
              <a:t>p</a:t>
            </a:r>
            <a:r>
              <a:rPr lang="en-US" sz="1700" dirty="0" smtClean="0"/>
              <a:t>. 4</a:t>
            </a:r>
            <a:r>
              <a:rPr lang="en-US" i="1" dirty="0" smtClean="0"/>
              <a:t>.</a:t>
            </a:r>
            <a:endParaRPr lang="en-AU" dirty="0" smtClean="0"/>
          </a:p>
          <a:p>
            <a:pPr marL="0" indent="0">
              <a:buNone/>
            </a:pPr>
            <a:endParaRPr lang="en-AU" dirty="0" smtClean="0"/>
          </a:p>
        </p:txBody>
      </p:sp>
      <p:pic>
        <p:nvPicPr>
          <p:cNvPr id="4" name="Picture 3" descr="19196_C&amp;J Email signature.jpg"/>
          <p:cNvPicPr>
            <a:picLocks noChangeAspect="1"/>
          </p:cNvPicPr>
          <p:nvPr/>
        </p:nvPicPr>
        <p:blipFill>
          <a:blip r:embed="rId2" cstate="print"/>
          <a:srcRect/>
          <a:stretch>
            <a:fillRect/>
          </a:stretch>
        </p:blipFill>
        <p:spPr bwMode="auto">
          <a:xfrm>
            <a:off x="0" y="0"/>
            <a:ext cx="7543800" cy="1306513"/>
          </a:xfrm>
          <a:prstGeom prst="rect">
            <a:avLst/>
          </a:prstGeom>
          <a:noFill/>
          <a:ln w="9525">
            <a:noFill/>
            <a:miter lim="800000"/>
            <a:headEnd/>
            <a:tailEnd/>
          </a:ln>
        </p:spPr>
      </p:pic>
      <p:pic>
        <p:nvPicPr>
          <p:cNvPr id="5" name="BLOGGER_PHOTO_ID_5533812880993203170" descr="http://1.bp.blogspot.com/_CvDCiEFbNy8/TMwNfvEUs-I/AAAAAAAAbUM/i5GA9yi7RmM/s400/woodcut56.jpg">
            <a:hlinkClick r:id="rId3"/>
          </p:cNvPr>
          <p:cNvPicPr/>
          <p:nvPr/>
        </p:nvPicPr>
        <p:blipFill>
          <a:blip r:embed="rId4">
            <a:extLst>
              <a:ext uri="{28A0092B-C50C-407E-A947-70E740481C1C}">
                <a14:useLocalDpi xmlns:mc="http://schemas.openxmlformats.org/markup-compatibility/2006" xmlns:mv="urn:schemas-microsoft-com:mac:vml" xmlns:a14="http://schemas.microsoft.com/office/drawing/2010/main" xmlns:p="http://schemas.openxmlformats.org/presentationml/2006/main" xmlns:r="http://schemas.openxmlformats.org/officeDocument/2006/relationships" xmlns:a="http://schemas.openxmlformats.org/drawingml/2006/main" xmlns="" xmlns:lc="http://schemas.openxmlformats.org/drawingml/2006/lockedCanvas" val="0"/>
              </a:ext>
            </a:extLst>
          </a:blip>
          <a:srcRect/>
          <a:stretch>
            <a:fillRect/>
          </a:stretch>
        </p:blipFill>
        <p:spPr bwMode="auto">
          <a:xfrm>
            <a:off x="7620000" y="1"/>
            <a:ext cx="1524000" cy="2133599"/>
          </a:xfrm>
          <a:prstGeom prst="rect">
            <a:avLst/>
          </a:prstGeom>
          <a:noFill/>
          <a:ln>
            <a:noFill/>
          </a:ln>
        </p:spPr>
      </p:pic>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049750312"/>
      </p:ext>
    </p:extLst>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AU" dirty="0"/>
          </a:p>
        </p:txBody>
      </p:sp>
      <p:sp>
        <p:nvSpPr>
          <p:cNvPr id="3" name="Content Placeholder 2"/>
          <p:cNvSpPr>
            <a:spLocks noGrp="1"/>
          </p:cNvSpPr>
          <p:nvPr>
            <p:ph idx="1"/>
          </p:nvPr>
        </p:nvSpPr>
        <p:spPr/>
        <p:txBody>
          <a:bodyPr>
            <a:normAutofit/>
          </a:bodyPr>
          <a:lstStyle/>
          <a:p>
            <a:pPr>
              <a:buNone/>
            </a:pPr>
            <a:r>
              <a:rPr lang="en-US" dirty="0" smtClean="0">
                <a:solidFill>
                  <a:srgbClr val="FF0000"/>
                </a:solidFill>
              </a:rPr>
              <a:t>AIMS</a:t>
            </a:r>
          </a:p>
          <a:p>
            <a:r>
              <a:rPr lang="en-US" dirty="0" smtClean="0"/>
              <a:t>Examine </a:t>
            </a:r>
            <a:r>
              <a:rPr lang="en-US" dirty="0" smtClean="0"/>
              <a:t>how differentiation occurs in rural places.</a:t>
            </a:r>
          </a:p>
          <a:p>
            <a:endParaRPr lang="en-US" dirty="0" smtClean="0"/>
          </a:p>
          <a:p>
            <a:r>
              <a:rPr lang="en-US" dirty="0" smtClean="0"/>
              <a:t>Examine how the organizational capacity of social groups in rural places influences  interpretations and reactions to crime.</a:t>
            </a:r>
          </a:p>
          <a:p>
            <a:pPr marL="0" indent="0">
              <a:buNone/>
            </a:pPr>
            <a:endParaRPr lang="en-AU" dirty="0" smtClean="0"/>
          </a:p>
        </p:txBody>
      </p:sp>
      <p:pic>
        <p:nvPicPr>
          <p:cNvPr id="4" name="Picture 3" descr="19196_C&amp;J Email signature.jpg"/>
          <p:cNvPicPr>
            <a:picLocks noChangeAspect="1"/>
          </p:cNvPicPr>
          <p:nvPr/>
        </p:nvPicPr>
        <p:blipFill>
          <a:blip r:embed="rId2" cstate="print"/>
          <a:srcRect/>
          <a:stretch>
            <a:fillRect/>
          </a:stretch>
        </p:blipFill>
        <p:spPr bwMode="auto">
          <a:xfrm>
            <a:off x="0" y="0"/>
            <a:ext cx="9144000" cy="1306513"/>
          </a:xfrm>
          <a:prstGeom prst="rect">
            <a:avLst/>
          </a:prstGeom>
          <a:noFill/>
          <a:ln w="9525">
            <a:noFill/>
            <a:miter lim="800000"/>
            <a:headEnd/>
            <a:tailEnd/>
          </a:ln>
        </p:spPr>
      </p:pic>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857085345"/>
      </p:ext>
    </p:extLst>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AU" dirty="0"/>
          </a:p>
        </p:txBody>
      </p:sp>
      <p:sp>
        <p:nvSpPr>
          <p:cNvPr id="3" name="Content Placeholder 2"/>
          <p:cNvSpPr>
            <a:spLocks noGrp="1"/>
          </p:cNvSpPr>
          <p:nvPr>
            <p:ph idx="1"/>
          </p:nvPr>
        </p:nvSpPr>
        <p:spPr/>
        <p:txBody>
          <a:bodyPr>
            <a:normAutofit fontScale="77500" lnSpcReduction="20000"/>
          </a:bodyPr>
          <a:lstStyle/>
          <a:p>
            <a:pPr>
              <a:buNone/>
            </a:pPr>
            <a:r>
              <a:rPr lang="en-US" dirty="0" smtClean="0">
                <a:solidFill>
                  <a:srgbClr val="FF0000"/>
                </a:solidFill>
              </a:rPr>
              <a:t>RURALITY AND CRIME</a:t>
            </a:r>
          </a:p>
          <a:p>
            <a:r>
              <a:rPr lang="en-US" dirty="0" smtClean="0"/>
              <a:t>Spatial </a:t>
            </a:r>
            <a:r>
              <a:rPr lang="en-US" dirty="0" smtClean="0"/>
              <a:t>understandings of crime have drawn on </a:t>
            </a:r>
            <a:r>
              <a:rPr lang="en-US" dirty="0" err="1" smtClean="0"/>
              <a:t>Gemeischaft/Gesellschaft</a:t>
            </a:r>
            <a:r>
              <a:rPr lang="en-US" dirty="0" smtClean="0"/>
              <a:t> dichotomy</a:t>
            </a:r>
          </a:p>
          <a:p>
            <a:r>
              <a:rPr lang="en-US" dirty="0" smtClean="0"/>
              <a:t>Rural ‘communities’ considered to have dense local networks, strong bonding capital, organic solidarity (social capital) </a:t>
            </a:r>
          </a:p>
          <a:p>
            <a:r>
              <a:rPr lang="en-US" dirty="0" smtClean="0"/>
              <a:t>Bell (2006) examined this as the ‘rural idyll’ (ideological manifestation)</a:t>
            </a:r>
          </a:p>
          <a:p>
            <a:r>
              <a:rPr lang="en-US" dirty="0" smtClean="0"/>
              <a:t>Social </a:t>
            </a:r>
            <a:r>
              <a:rPr lang="en-US" dirty="0" err="1" smtClean="0"/>
              <a:t>disorganisation</a:t>
            </a:r>
            <a:r>
              <a:rPr lang="en-US" dirty="0" smtClean="0"/>
              <a:t> theory promotes idea of social cohesion and solidarity reducing crime</a:t>
            </a:r>
          </a:p>
          <a:p>
            <a:r>
              <a:rPr lang="en-US" dirty="0" smtClean="0"/>
              <a:t>Need to adopt an understanding of </a:t>
            </a:r>
            <a:r>
              <a:rPr lang="en-US" dirty="0" err="1" smtClean="0"/>
              <a:t>organisation/disorganisation</a:t>
            </a:r>
            <a:r>
              <a:rPr lang="en-US" dirty="0" smtClean="0"/>
              <a:t> in terms of relations between social groups, especially the relative ‘</a:t>
            </a:r>
            <a:r>
              <a:rPr lang="en-US" dirty="0" err="1" smtClean="0"/>
              <a:t>organisational</a:t>
            </a:r>
            <a:r>
              <a:rPr lang="en-US" dirty="0" smtClean="0"/>
              <a:t>’ capacity.</a:t>
            </a:r>
          </a:p>
          <a:p>
            <a:pPr marL="0" indent="0">
              <a:buNone/>
            </a:pPr>
            <a:endParaRPr lang="en-AU" dirty="0" smtClean="0"/>
          </a:p>
        </p:txBody>
      </p:sp>
      <p:pic>
        <p:nvPicPr>
          <p:cNvPr id="4" name="Picture 3" descr="19196_C&amp;J Email signature.jpg"/>
          <p:cNvPicPr>
            <a:picLocks noChangeAspect="1"/>
          </p:cNvPicPr>
          <p:nvPr/>
        </p:nvPicPr>
        <p:blipFill>
          <a:blip r:embed="rId2" cstate="print"/>
          <a:srcRect/>
          <a:stretch>
            <a:fillRect/>
          </a:stretch>
        </p:blipFill>
        <p:spPr bwMode="auto">
          <a:xfrm>
            <a:off x="0" y="0"/>
            <a:ext cx="7543800" cy="1306513"/>
          </a:xfrm>
          <a:prstGeom prst="rect">
            <a:avLst/>
          </a:prstGeom>
          <a:noFill/>
          <a:ln w="9525">
            <a:noFill/>
            <a:miter lim="800000"/>
            <a:headEnd/>
            <a:tailEnd/>
          </a:ln>
        </p:spPr>
      </p:pic>
      <p:pic>
        <p:nvPicPr>
          <p:cNvPr id="5" name="Picture 4"/>
          <p:cNvPicPr>
            <a:picLocks noChangeAspect="1"/>
          </p:cNvPicPr>
          <p:nvPr/>
        </p:nvPicPr>
        <p:blipFill>
          <a:blip r:embed="rId3"/>
          <a:stretch>
            <a:fillRect/>
          </a:stretch>
        </p:blipFill>
        <p:spPr>
          <a:xfrm>
            <a:off x="7543800" y="0"/>
            <a:ext cx="1600200" cy="1752600"/>
          </a:xfrm>
          <a:prstGeom prst="rect">
            <a:avLst/>
          </a:prstGeom>
        </p:spPr>
      </p:pic>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857085345"/>
      </p:ext>
    </p:extLst>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AU" dirty="0"/>
          </a:p>
        </p:txBody>
      </p:sp>
      <p:sp>
        <p:nvSpPr>
          <p:cNvPr id="3" name="Content Placeholder 2"/>
          <p:cNvSpPr>
            <a:spLocks noGrp="1"/>
          </p:cNvSpPr>
          <p:nvPr>
            <p:ph idx="1"/>
          </p:nvPr>
        </p:nvSpPr>
        <p:spPr/>
        <p:txBody>
          <a:bodyPr>
            <a:normAutofit fontScale="92500" lnSpcReduction="10000"/>
          </a:bodyPr>
          <a:lstStyle/>
          <a:p>
            <a:pPr>
              <a:buNone/>
            </a:pPr>
            <a:r>
              <a:rPr lang="en-US" dirty="0" smtClean="0">
                <a:solidFill>
                  <a:srgbClr val="FF0000"/>
                </a:solidFill>
              </a:rPr>
              <a:t>STRANGE RURALITIES</a:t>
            </a:r>
          </a:p>
          <a:p>
            <a:r>
              <a:rPr lang="en-US" dirty="0" smtClean="0"/>
              <a:t>Rural </a:t>
            </a:r>
            <a:r>
              <a:rPr lang="en-US" dirty="0" smtClean="0"/>
              <a:t>Idyll is symbolic landscape which obscures difference, fragmentation and division, including crime, in the countryside.</a:t>
            </a:r>
          </a:p>
          <a:p>
            <a:r>
              <a:rPr lang="en-US" dirty="0" smtClean="0"/>
              <a:t>Certain aspects of rural life are marginalized or obscured.</a:t>
            </a:r>
          </a:p>
          <a:p>
            <a:r>
              <a:rPr lang="en-US" dirty="0" smtClean="0"/>
              <a:t>Philo (1992) ‘strange </a:t>
            </a:r>
            <a:r>
              <a:rPr lang="en-US" dirty="0" err="1" smtClean="0"/>
              <a:t>ruralities</a:t>
            </a:r>
            <a:r>
              <a:rPr lang="en-US" dirty="0" smtClean="0"/>
              <a:t>’ or rural ‘others’.</a:t>
            </a:r>
          </a:p>
          <a:p>
            <a:r>
              <a:rPr lang="en-US" dirty="0" smtClean="0"/>
              <a:t>Ideological, but not others merely silenced, also consumed.</a:t>
            </a:r>
          </a:p>
          <a:p>
            <a:pPr marL="0" indent="0">
              <a:buNone/>
            </a:pPr>
            <a:endParaRPr lang="en-AU" dirty="0" smtClean="0"/>
          </a:p>
        </p:txBody>
      </p:sp>
      <p:pic>
        <p:nvPicPr>
          <p:cNvPr id="4" name="Picture 3" descr="19196_C&amp;J Email signature.jpg"/>
          <p:cNvPicPr>
            <a:picLocks noChangeAspect="1"/>
          </p:cNvPicPr>
          <p:nvPr/>
        </p:nvPicPr>
        <p:blipFill>
          <a:blip r:embed="rId2" cstate="print"/>
          <a:srcRect/>
          <a:stretch>
            <a:fillRect/>
          </a:stretch>
        </p:blipFill>
        <p:spPr bwMode="auto">
          <a:xfrm>
            <a:off x="0" y="0"/>
            <a:ext cx="7543800" cy="1306513"/>
          </a:xfrm>
          <a:prstGeom prst="rect">
            <a:avLst/>
          </a:prstGeom>
          <a:noFill/>
          <a:ln w="9525">
            <a:noFill/>
            <a:miter lim="800000"/>
            <a:headEnd/>
            <a:tailEnd/>
          </a:ln>
        </p:spPr>
      </p:pic>
      <p:pic>
        <p:nvPicPr>
          <p:cNvPr id="5" name="Picture 4" descr="ourtesy Alberta Film Entertainment"/>
          <p:cNvPicPr/>
          <p:nvPr/>
        </p:nvPicPr>
        <p:blipFill>
          <a:blip r:embed="rId3">
            <a:extLst>
              <a:ext uri="{28A0092B-C50C-407E-A947-70E740481C1C}">
                <a14:useLocalDpi xmlns:mc="http://schemas.openxmlformats.org/markup-compatibility/2006" xmlns:mv="urn:schemas-microsoft-com:mac:vml" xmlns:a14="http://schemas.microsoft.com/office/drawing/2010/main" xmlns:p="http://schemas.openxmlformats.org/presentationml/2006/main" xmlns:r="http://schemas.openxmlformats.org/officeDocument/2006/relationships" xmlns:a="http://schemas.openxmlformats.org/drawingml/2006/main" xmlns="" xmlns:lc="http://schemas.openxmlformats.org/drawingml/2006/lockedCanvas" val="0"/>
              </a:ext>
            </a:extLst>
          </a:blip>
          <a:srcRect/>
          <a:stretch>
            <a:fillRect/>
          </a:stretch>
        </p:blipFill>
        <p:spPr bwMode="auto">
          <a:xfrm>
            <a:off x="7467600" y="0"/>
            <a:ext cx="1676400" cy="1828800"/>
          </a:xfrm>
          <a:prstGeom prst="rect">
            <a:avLst/>
          </a:prstGeom>
          <a:noFill/>
          <a:ln>
            <a:noFill/>
          </a:ln>
        </p:spPr>
      </p:pic>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857085345"/>
      </p:ext>
    </p:extLst>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AU" dirty="0"/>
          </a:p>
        </p:txBody>
      </p:sp>
      <p:sp>
        <p:nvSpPr>
          <p:cNvPr id="3" name="Content Placeholder 2"/>
          <p:cNvSpPr>
            <a:spLocks noGrp="1"/>
          </p:cNvSpPr>
          <p:nvPr>
            <p:ph idx="1"/>
          </p:nvPr>
        </p:nvSpPr>
        <p:spPr/>
        <p:txBody>
          <a:bodyPr>
            <a:normAutofit/>
          </a:bodyPr>
          <a:lstStyle/>
          <a:p>
            <a:pPr>
              <a:buNone/>
            </a:pPr>
            <a:r>
              <a:rPr lang="en-US" dirty="0" smtClean="0">
                <a:solidFill>
                  <a:srgbClr val="FF0000"/>
                </a:solidFill>
              </a:rPr>
              <a:t>RURAL HORROR</a:t>
            </a:r>
          </a:p>
          <a:p>
            <a:r>
              <a:rPr lang="en-US" dirty="0" smtClean="0"/>
              <a:t>Consumption </a:t>
            </a:r>
            <a:r>
              <a:rPr lang="en-US" dirty="0" smtClean="0"/>
              <a:t>of strange </a:t>
            </a:r>
            <a:r>
              <a:rPr lang="en-US" dirty="0" err="1" smtClean="0"/>
              <a:t>ruralities</a:t>
            </a:r>
            <a:r>
              <a:rPr lang="en-US" dirty="0" smtClean="0"/>
              <a:t> by urban audience.</a:t>
            </a:r>
          </a:p>
          <a:p>
            <a:r>
              <a:rPr lang="en-US" dirty="0" smtClean="0"/>
              <a:t>Malignant societies and degenerate individuals.</a:t>
            </a:r>
          </a:p>
          <a:p>
            <a:r>
              <a:rPr lang="en-US" dirty="0" smtClean="0"/>
              <a:t> What I normatively valued in idyll becomes a source of the abject.</a:t>
            </a:r>
          </a:p>
          <a:p>
            <a:pPr marL="0" indent="0">
              <a:buNone/>
            </a:pPr>
            <a:endParaRPr lang="en-AU" dirty="0" smtClean="0"/>
          </a:p>
        </p:txBody>
      </p:sp>
      <p:pic>
        <p:nvPicPr>
          <p:cNvPr id="4" name="Picture 3" descr="19196_C&amp;J Email signature.jpg"/>
          <p:cNvPicPr>
            <a:picLocks noChangeAspect="1"/>
          </p:cNvPicPr>
          <p:nvPr/>
        </p:nvPicPr>
        <p:blipFill>
          <a:blip r:embed="rId2" cstate="print"/>
          <a:srcRect/>
          <a:stretch>
            <a:fillRect/>
          </a:stretch>
        </p:blipFill>
        <p:spPr bwMode="auto">
          <a:xfrm>
            <a:off x="0" y="0"/>
            <a:ext cx="7543800" cy="1306513"/>
          </a:xfrm>
          <a:prstGeom prst="rect">
            <a:avLst/>
          </a:prstGeom>
          <a:noFill/>
          <a:ln w="9525">
            <a:noFill/>
            <a:miter lim="800000"/>
            <a:headEnd/>
            <a:tailEnd/>
          </a:ln>
        </p:spPr>
      </p:pic>
      <p:pic>
        <p:nvPicPr>
          <p:cNvPr id="5" name="Picture 4"/>
          <p:cNvPicPr>
            <a:picLocks noChangeAspect="1"/>
          </p:cNvPicPr>
          <p:nvPr/>
        </p:nvPicPr>
        <p:blipFill>
          <a:blip r:embed="rId3"/>
          <a:stretch>
            <a:fillRect/>
          </a:stretch>
        </p:blipFill>
        <p:spPr>
          <a:xfrm>
            <a:off x="7491716" y="0"/>
            <a:ext cx="1652284" cy="2209800"/>
          </a:xfrm>
          <a:prstGeom prst="rect">
            <a:avLst/>
          </a:prstGeom>
        </p:spPr>
      </p:pic>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857085345"/>
      </p:ext>
    </p:extLst>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AU" dirty="0"/>
          </a:p>
        </p:txBody>
      </p:sp>
      <p:sp>
        <p:nvSpPr>
          <p:cNvPr id="3" name="Content Placeholder 2"/>
          <p:cNvSpPr>
            <a:spLocks noGrp="1"/>
          </p:cNvSpPr>
          <p:nvPr>
            <p:ph idx="1"/>
          </p:nvPr>
        </p:nvSpPr>
        <p:spPr/>
        <p:txBody>
          <a:bodyPr>
            <a:normAutofit fontScale="92500" lnSpcReduction="10000"/>
          </a:bodyPr>
          <a:lstStyle/>
          <a:p>
            <a:pPr marL="0" indent="0">
              <a:buNone/>
            </a:pPr>
            <a:r>
              <a:rPr lang="en-AU" dirty="0" smtClean="0">
                <a:solidFill>
                  <a:srgbClr val="FF0000"/>
                </a:solidFill>
              </a:rPr>
              <a:t>SOCIAL CAPITAL</a:t>
            </a:r>
          </a:p>
          <a:p>
            <a:r>
              <a:rPr lang="en-US" dirty="0" err="1" smtClean="0"/>
              <a:t>Gemeinschaft</a:t>
            </a:r>
            <a:r>
              <a:rPr lang="en-US" dirty="0" smtClean="0"/>
              <a:t> </a:t>
            </a:r>
            <a:r>
              <a:rPr lang="en-US" dirty="0" err="1" smtClean="0"/>
              <a:t>vs</a:t>
            </a:r>
            <a:r>
              <a:rPr lang="en-US" dirty="0" smtClean="0"/>
              <a:t> social disorganization and anomie</a:t>
            </a:r>
          </a:p>
          <a:p>
            <a:r>
              <a:rPr lang="en-US" dirty="0" smtClean="0"/>
              <a:t>Social capital is a source of social control</a:t>
            </a:r>
          </a:p>
          <a:p>
            <a:r>
              <a:rPr lang="en-US" dirty="0" smtClean="0"/>
              <a:t>Social capital linked to relations of power</a:t>
            </a:r>
          </a:p>
          <a:p>
            <a:r>
              <a:rPr lang="en-US" dirty="0" smtClean="0"/>
              <a:t>Not homogenous stable relations</a:t>
            </a:r>
          </a:p>
          <a:p>
            <a:r>
              <a:rPr lang="en-US" dirty="0" smtClean="0"/>
              <a:t>Population instability important in that it relates to ability to organize and engage in claim-making activity</a:t>
            </a:r>
          </a:p>
          <a:p>
            <a:pPr marL="0" indent="0">
              <a:buNone/>
            </a:pPr>
            <a:endParaRPr lang="en-AU" dirty="0" smtClean="0"/>
          </a:p>
        </p:txBody>
      </p:sp>
      <p:pic>
        <p:nvPicPr>
          <p:cNvPr id="4" name="Picture 3" descr="19196_C&amp;J Email signature.jpg"/>
          <p:cNvPicPr>
            <a:picLocks noChangeAspect="1"/>
          </p:cNvPicPr>
          <p:nvPr/>
        </p:nvPicPr>
        <p:blipFill>
          <a:blip r:embed="rId2" cstate="print"/>
          <a:srcRect/>
          <a:stretch>
            <a:fillRect/>
          </a:stretch>
        </p:blipFill>
        <p:spPr bwMode="auto">
          <a:xfrm>
            <a:off x="0" y="0"/>
            <a:ext cx="7543800" cy="1306513"/>
          </a:xfrm>
          <a:prstGeom prst="rect">
            <a:avLst/>
          </a:prstGeom>
          <a:noFill/>
          <a:ln w="9525">
            <a:noFill/>
            <a:miter lim="800000"/>
            <a:headEnd/>
            <a:tailEnd/>
          </a:ln>
        </p:spPr>
      </p:pic>
      <p:pic>
        <p:nvPicPr>
          <p:cNvPr id="5" name="Picture 4"/>
          <p:cNvPicPr>
            <a:picLocks noChangeAspect="1"/>
          </p:cNvPicPr>
          <p:nvPr/>
        </p:nvPicPr>
        <p:blipFill>
          <a:blip r:embed="rId3"/>
          <a:stretch>
            <a:fillRect/>
          </a:stretch>
        </p:blipFill>
        <p:spPr>
          <a:xfrm>
            <a:off x="7543800" y="0"/>
            <a:ext cx="1600200" cy="1828800"/>
          </a:xfrm>
          <a:prstGeom prst="rect">
            <a:avLst/>
          </a:prstGeom>
        </p:spPr>
      </p:pic>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857085345"/>
      </p:ext>
    </p:extLst>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AU" dirty="0"/>
          </a:p>
        </p:txBody>
      </p:sp>
      <p:sp>
        <p:nvSpPr>
          <p:cNvPr id="3" name="Content Placeholder 2"/>
          <p:cNvSpPr>
            <a:spLocks noGrp="1"/>
          </p:cNvSpPr>
          <p:nvPr>
            <p:ph idx="1"/>
          </p:nvPr>
        </p:nvSpPr>
        <p:spPr/>
        <p:txBody>
          <a:bodyPr>
            <a:normAutofit fontScale="92500" lnSpcReduction="20000"/>
          </a:bodyPr>
          <a:lstStyle/>
          <a:p>
            <a:pPr>
              <a:buNone/>
            </a:pPr>
            <a:r>
              <a:rPr lang="en-US" dirty="0" smtClean="0">
                <a:solidFill>
                  <a:srgbClr val="FF0000"/>
                </a:solidFill>
              </a:rPr>
              <a:t>STRANGER RURALITIES</a:t>
            </a:r>
          </a:p>
          <a:p>
            <a:r>
              <a:rPr lang="en-US" dirty="0" smtClean="0"/>
              <a:t>Consumption </a:t>
            </a:r>
            <a:r>
              <a:rPr lang="en-US" dirty="0" smtClean="0"/>
              <a:t>of strange </a:t>
            </a:r>
            <a:r>
              <a:rPr lang="en-US" dirty="0" err="1" smtClean="0"/>
              <a:t>ruralities</a:t>
            </a:r>
            <a:r>
              <a:rPr lang="en-US" dirty="0" smtClean="0"/>
              <a:t> by a rural audience</a:t>
            </a:r>
          </a:p>
          <a:p>
            <a:r>
              <a:rPr lang="en-US" dirty="0" smtClean="0"/>
              <a:t>Fear of crime – outsider blamed to maintain internal cohesion</a:t>
            </a:r>
          </a:p>
          <a:p>
            <a:r>
              <a:rPr lang="en-US" dirty="0" smtClean="0"/>
              <a:t>Internal sources of threat – ‘unproductive’ populations </a:t>
            </a:r>
          </a:p>
          <a:p>
            <a:r>
              <a:rPr lang="en-US" dirty="0" smtClean="0"/>
              <a:t>Symbolic order – crime a condensation symbol</a:t>
            </a:r>
          </a:p>
          <a:p>
            <a:r>
              <a:rPr lang="en-US" dirty="0" smtClean="0"/>
              <a:t>Rural crime talk draws attention to ‘unproductive’ populations. </a:t>
            </a:r>
          </a:p>
          <a:p>
            <a:pPr marL="0" indent="0">
              <a:buNone/>
            </a:pPr>
            <a:endParaRPr lang="en-AU" dirty="0" smtClean="0"/>
          </a:p>
        </p:txBody>
      </p:sp>
      <p:pic>
        <p:nvPicPr>
          <p:cNvPr id="4" name="Picture 3" descr="19196_C&amp;J Email signature.jpg"/>
          <p:cNvPicPr>
            <a:picLocks noChangeAspect="1"/>
          </p:cNvPicPr>
          <p:nvPr/>
        </p:nvPicPr>
        <p:blipFill>
          <a:blip r:embed="rId2" cstate="print"/>
          <a:srcRect/>
          <a:stretch>
            <a:fillRect/>
          </a:stretch>
        </p:blipFill>
        <p:spPr bwMode="auto">
          <a:xfrm>
            <a:off x="0" y="0"/>
            <a:ext cx="7543800" cy="1306513"/>
          </a:xfrm>
          <a:prstGeom prst="rect">
            <a:avLst/>
          </a:prstGeom>
          <a:noFill/>
          <a:ln w="9525">
            <a:noFill/>
            <a:miter lim="800000"/>
            <a:headEnd/>
            <a:tailEnd/>
          </a:ln>
        </p:spPr>
      </p:pic>
      <p:pic>
        <p:nvPicPr>
          <p:cNvPr id="5" name="Picture 4" descr="https://encrypted-tbn3.gstatic.com/images?q=tbn:ANd9GcTYAealElHaA7qzAmDyz0KhjtkG3RQvzKffYh9gHmgTAXaZ3KHJmg">
            <a:hlinkClick r:id="rId3"/>
          </p:cNvPr>
          <p:cNvPicPr/>
          <p:nvPr/>
        </p:nvPicPr>
        <p:blipFill>
          <a:blip r:embed="rId4">
            <a:extLst>
              <a:ext uri="{28A0092B-C50C-407E-A947-70E740481C1C}">
                <a14:useLocalDpi xmlns:mc="http://schemas.openxmlformats.org/markup-compatibility/2006" xmlns:mv="urn:schemas-microsoft-com:mac:vml" xmlns:a14="http://schemas.microsoft.com/office/drawing/2010/main" xmlns:p="http://schemas.openxmlformats.org/presentationml/2006/main" xmlns:r="http://schemas.openxmlformats.org/officeDocument/2006/relationships" xmlns:a="http://schemas.openxmlformats.org/drawingml/2006/main" xmlns="" xmlns:lc="http://schemas.openxmlformats.org/drawingml/2006/lockedCanvas" val="0"/>
              </a:ext>
            </a:extLst>
          </a:blip>
          <a:srcRect/>
          <a:stretch>
            <a:fillRect/>
          </a:stretch>
        </p:blipFill>
        <p:spPr bwMode="auto">
          <a:xfrm>
            <a:off x="7543801" y="0"/>
            <a:ext cx="1600200" cy="1991335"/>
          </a:xfrm>
          <a:prstGeom prst="rect">
            <a:avLst/>
          </a:prstGeom>
          <a:noFill/>
          <a:ln>
            <a:noFill/>
          </a:ln>
        </p:spPr>
      </p:pic>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857085345"/>
      </p:ext>
    </p:extLst>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AU" dirty="0"/>
          </a:p>
        </p:txBody>
      </p:sp>
      <p:sp>
        <p:nvSpPr>
          <p:cNvPr id="3" name="Content Placeholder 2"/>
          <p:cNvSpPr>
            <a:spLocks noGrp="1"/>
          </p:cNvSpPr>
          <p:nvPr>
            <p:ph idx="1"/>
          </p:nvPr>
        </p:nvSpPr>
        <p:spPr/>
        <p:txBody>
          <a:bodyPr>
            <a:normAutofit fontScale="85000" lnSpcReduction="20000"/>
          </a:bodyPr>
          <a:lstStyle/>
          <a:p>
            <a:pPr>
              <a:buNone/>
            </a:pPr>
            <a:r>
              <a:rPr lang="en-US" dirty="0" smtClean="0">
                <a:solidFill>
                  <a:srgbClr val="FF0000"/>
                </a:solidFill>
              </a:rPr>
              <a:t>ESTABLISHED-OUTSIDER RELATIONS</a:t>
            </a:r>
          </a:p>
          <a:p>
            <a:r>
              <a:rPr lang="en-US" dirty="0" smtClean="0"/>
              <a:t>Elias </a:t>
            </a:r>
            <a:r>
              <a:rPr lang="en-US" dirty="0" smtClean="0"/>
              <a:t>and </a:t>
            </a:r>
            <a:r>
              <a:rPr lang="en-US" dirty="0" err="1" smtClean="0"/>
              <a:t>Scotson</a:t>
            </a:r>
            <a:r>
              <a:rPr lang="en-US" dirty="0" smtClean="0"/>
              <a:t> (1965): </a:t>
            </a:r>
            <a:r>
              <a:rPr lang="en-US" dirty="0" err="1" smtClean="0"/>
              <a:t>figurational</a:t>
            </a:r>
            <a:r>
              <a:rPr lang="en-US" dirty="0" smtClean="0"/>
              <a:t> sociology</a:t>
            </a:r>
          </a:p>
          <a:p>
            <a:r>
              <a:rPr lang="en-US" dirty="0" smtClean="0"/>
              <a:t>Newer (outsiders) and older residents </a:t>
            </a:r>
          </a:p>
          <a:p>
            <a:r>
              <a:rPr lang="en-US" dirty="0" smtClean="0"/>
              <a:t>(established) </a:t>
            </a:r>
          </a:p>
          <a:p>
            <a:r>
              <a:rPr lang="en-US" dirty="0" smtClean="0"/>
              <a:t>Winston </a:t>
            </a:r>
            <a:r>
              <a:rPr lang="en-US" dirty="0" err="1" smtClean="0"/>
              <a:t>Parva</a:t>
            </a:r>
            <a:r>
              <a:rPr lang="en-US" dirty="0" smtClean="0"/>
              <a:t> – newer residents lacked </a:t>
            </a:r>
            <a:r>
              <a:rPr lang="en-US" dirty="0" err="1" smtClean="0"/>
              <a:t>civilised</a:t>
            </a:r>
            <a:r>
              <a:rPr lang="en-US" dirty="0" smtClean="0"/>
              <a:t> standards </a:t>
            </a:r>
          </a:p>
          <a:p>
            <a:r>
              <a:rPr lang="en-US" dirty="0" smtClean="0"/>
              <a:t>Both groups similar socio-economic characteristics. ‘Social oldness’ and cohesion of established group only significant distinction between the groups</a:t>
            </a:r>
          </a:p>
          <a:p>
            <a:r>
              <a:rPr lang="en-US" dirty="0" smtClean="0"/>
              <a:t>Groups ability to </a:t>
            </a:r>
            <a:r>
              <a:rPr lang="en-US" dirty="0" err="1" smtClean="0"/>
              <a:t>organise</a:t>
            </a:r>
            <a:r>
              <a:rPr lang="en-US" dirty="0" smtClean="0"/>
              <a:t> itself an important power differential</a:t>
            </a:r>
          </a:p>
          <a:p>
            <a:pPr marL="0" indent="0">
              <a:buNone/>
            </a:pPr>
            <a:endParaRPr lang="en-AU" dirty="0" smtClean="0"/>
          </a:p>
        </p:txBody>
      </p:sp>
      <p:pic>
        <p:nvPicPr>
          <p:cNvPr id="4" name="Picture 3" descr="19196_C&amp;J Email signature.jpg"/>
          <p:cNvPicPr>
            <a:picLocks noChangeAspect="1"/>
          </p:cNvPicPr>
          <p:nvPr/>
        </p:nvPicPr>
        <p:blipFill>
          <a:blip r:embed="rId2" cstate="print"/>
          <a:srcRect/>
          <a:stretch>
            <a:fillRect/>
          </a:stretch>
        </p:blipFill>
        <p:spPr bwMode="auto">
          <a:xfrm>
            <a:off x="0" y="0"/>
            <a:ext cx="7543800" cy="1306513"/>
          </a:xfrm>
          <a:prstGeom prst="rect">
            <a:avLst/>
          </a:prstGeom>
          <a:noFill/>
          <a:ln w="9525">
            <a:noFill/>
            <a:miter lim="800000"/>
            <a:headEnd/>
            <a:tailEnd/>
          </a:ln>
        </p:spPr>
      </p:pic>
      <p:pic>
        <p:nvPicPr>
          <p:cNvPr id="5" name="Picture 4"/>
          <p:cNvPicPr>
            <a:picLocks noChangeAspect="1" noChangeArrowheads="1"/>
          </p:cNvPicPr>
          <p:nvPr/>
        </p:nvPicPr>
        <p:blipFill>
          <a:blip r:embed="rId3" cstate="print"/>
          <a:srcRect/>
          <a:stretch>
            <a:fillRect/>
          </a:stretch>
        </p:blipFill>
        <p:spPr bwMode="auto">
          <a:xfrm>
            <a:off x="7543800" y="0"/>
            <a:ext cx="1600200" cy="1905000"/>
          </a:xfrm>
          <a:prstGeom prst="rect">
            <a:avLst/>
          </a:prstGeom>
          <a:noFill/>
          <a:ln w="9525">
            <a:noFill/>
            <a:miter lim="800000"/>
            <a:headEnd/>
            <a:tailEnd/>
          </a:ln>
        </p:spPr>
      </p:pic>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8570853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TotalTime>
  <Words>549</Words>
  <Application>Microsoft Macintosh PowerPoint</Application>
  <PresentationFormat>On-screen Show (4:3)</PresentationFormat>
  <Paragraphs>50</Paragraphs>
  <Slides>10</Slides>
  <Notes>0</Notes>
  <HiddenSlides>0</HiddenSlides>
  <MMClips>0</MMClips>
  <ScaleCrop>false</ScaleCrop>
  <HeadingPairs>
    <vt:vector size="4" baseType="variant">
      <vt:variant>
        <vt:lpstr>Design Template</vt:lpstr>
      </vt:variant>
      <vt:variant>
        <vt:i4>1</vt:i4>
      </vt:variant>
      <vt:variant>
        <vt:lpstr>Slide Titles</vt:lpstr>
      </vt:variant>
      <vt:variant>
        <vt:i4>10</vt:i4>
      </vt:variant>
    </vt:vector>
  </HeadingPairs>
  <TitlesOfParts>
    <vt:vector size="11" baseType="lpstr">
      <vt:lpstr>Office Theme</vt:lpstr>
      <vt:lpstr>Strange and Stranger Ruralities Established-outsider Relations and the  Social Construction of Rural Crime</vt:lpstr>
      <vt:lpstr>Slide 2</vt:lpstr>
      <vt:lpstr>Slide 3</vt:lpstr>
      <vt:lpstr>Slide 4</vt:lpstr>
      <vt:lpstr>Slide 5</vt:lpstr>
      <vt:lpstr>Slide 6</vt:lpstr>
      <vt:lpstr>Slide 7</vt:lpstr>
      <vt:lpstr>Slide 8</vt:lpstr>
      <vt:lpstr>Slide 9</vt:lpstr>
      <vt:lpstr>Slide 10</vt:lpstr>
    </vt:vector>
  </TitlesOfParts>
  <Manager/>
  <Company>QUT</Company>
  <LinksUpToDate>false</LinksUpToDate>
  <SharedDoc>false</SharedDoc>
  <HyperlinkBase/>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Kerry Carrington</dc:creator>
  <cp:keywords/>
  <dc:description/>
  <cp:lastModifiedBy>John  Scott</cp:lastModifiedBy>
  <cp:revision>2</cp:revision>
  <dcterms:created xsi:type="dcterms:W3CDTF">2014-09-16T07:01:28Z</dcterms:created>
  <dcterms:modified xsi:type="dcterms:W3CDTF">2014-09-16T07:35:12Z</dcterms:modified>
  <cp:category/>
</cp:coreProperties>
</file>