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6"/>
  </p:notesMasterIdLst>
  <p:sldIdLst>
    <p:sldId id="257" r:id="rId2"/>
    <p:sldId id="256" r:id="rId3"/>
    <p:sldId id="258" r:id="rId4"/>
    <p:sldId id="271" r:id="rId5"/>
    <p:sldId id="263" r:id="rId6"/>
    <p:sldId id="264" r:id="rId7"/>
    <p:sldId id="265" r:id="rId8"/>
    <p:sldId id="259" r:id="rId9"/>
    <p:sldId id="267" r:id="rId10"/>
    <p:sldId id="266" r:id="rId11"/>
    <p:sldId id="268" r:id="rId12"/>
    <p:sldId id="261" r:id="rId13"/>
    <p:sldId id="269" r:id="rId14"/>
    <p:sldId id="273"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86148" autoAdjust="0"/>
  </p:normalViewPr>
  <p:slideViewPr>
    <p:cSldViewPr>
      <p:cViewPr>
        <p:scale>
          <a:sx n="100" d="100"/>
          <a:sy n="100" d="100"/>
        </p:scale>
        <p:origin x="-424"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552D7-90ED-4FB2-A362-E770F213CE8E}" type="datetimeFigureOut">
              <a:rPr lang="sv-SE" smtClean="0"/>
              <a:pPr/>
              <a:t>17/09/14</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17B5F-C241-4BDA-B0C4-FD48F1AD0417}" type="slidenum">
              <a:rPr lang="sv-SE" smtClean="0"/>
              <a:pPr/>
              <a:t>‹#›</a:t>
            </a:fld>
            <a:endParaRPr lang="sv-SE"/>
          </a:p>
        </p:txBody>
      </p:sp>
    </p:spTree>
    <p:extLst>
      <p:ext uri="{BB962C8B-B14F-4D97-AF65-F5344CB8AC3E}">
        <p14:creationId xmlns:p14="http://schemas.microsoft.com/office/powerpoint/2010/main" val="370790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2</a:t>
            </a:fld>
            <a:endParaRPr lang="sv-SE"/>
          </a:p>
        </p:txBody>
      </p:sp>
    </p:spTree>
    <p:extLst>
      <p:ext uri="{BB962C8B-B14F-4D97-AF65-F5344CB8AC3E}">
        <p14:creationId xmlns:p14="http://schemas.microsoft.com/office/powerpoint/2010/main" val="376194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Counts of EWC for the 290 Swedish municipalities were retrieved from the homepage of the Swedish National Council for Crime Prevention (BRÅ) for the time period 2000 to 2011. The database contains all recorded offences by police, customs and prosecutors sorted by the different crime codes. </a:t>
            </a:r>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crimes in the 8000-series (codes 8001-8019) have been selected as they represent all crimes against the environment and wildlife</a:t>
            </a:r>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7</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Environmental awareness must have played a role in this rise.</a:t>
            </a:r>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12</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Environmental awareness must have played a role in this rise.</a:t>
            </a:r>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13</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Environmental awareness must have played a role in this rise.</a:t>
            </a:r>
            <a:endParaRPr lang="sv-SE" dirty="0"/>
          </a:p>
        </p:txBody>
      </p:sp>
      <p:sp>
        <p:nvSpPr>
          <p:cNvPr id="4" name="Slide Number Placeholder 3"/>
          <p:cNvSpPr>
            <a:spLocks noGrp="1"/>
          </p:cNvSpPr>
          <p:nvPr>
            <p:ph type="sldNum" sz="quarter" idx="10"/>
          </p:nvPr>
        </p:nvSpPr>
        <p:spPr/>
        <p:txBody>
          <a:bodyPr/>
          <a:lstStyle/>
          <a:p>
            <a:fld id="{0A817B5F-C241-4BDA-B0C4-FD48F1AD0417}" type="slidenum">
              <a:rPr lang="sv-SE" smtClean="0"/>
              <a:pPr/>
              <a:t>14</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pPr/>
              <a:t>17/09/14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pPr/>
              <a:t>17/09/14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pPr/>
              <a:t>17/09/14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47BD319-C441-4740-BDB2-35E25C52CCE7}" type="datetimeFigureOut">
              <a:rPr lang="sv-SE" smtClean="0"/>
              <a:pPr/>
              <a:t>17/09/14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17/09/14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47BD319-C441-4740-BDB2-35E25C52CCE7}" type="datetimeFigureOut">
              <a:rPr lang="sv-SE" smtClean="0"/>
              <a:pPr/>
              <a:t>17/09/14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47BD319-C441-4740-BDB2-35E25C52CCE7}" type="datetimeFigureOut">
              <a:rPr lang="sv-SE" smtClean="0"/>
              <a:pPr/>
              <a:t>17/09/14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47BD319-C441-4740-BDB2-35E25C52CCE7}" type="datetimeFigureOut">
              <a:rPr lang="sv-SE" smtClean="0"/>
              <a:pPr/>
              <a:t>17/09/14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17/09/14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17/09/14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17/09/14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17/09/14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hyperlink" Target="http://st.nu/opinion/ordetfritt/1.1786188-avloppsvatten-gar-ut-i-hamstasjon" TargetMode="Externa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emf"/><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9672" y="4653136"/>
            <a:ext cx="6400800" cy="1631032"/>
          </a:xfrm>
        </p:spPr>
        <p:txBody>
          <a:bodyPr>
            <a:normAutofit/>
          </a:bodyPr>
          <a:lstStyle/>
          <a:p>
            <a:pPr algn="r"/>
            <a:endParaRPr lang="sv-SE" sz="1800" dirty="0" smtClean="0"/>
          </a:p>
          <a:p>
            <a:r>
              <a:rPr lang="sv-SE" sz="1400" b="1" dirty="0" smtClean="0">
                <a:solidFill>
                  <a:schemeClr val="tx1">
                    <a:lumMod val="95000"/>
                    <a:lumOff val="5000"/>
                  </a:schemeClr>
                </a:solidFill>
                <a:latin typeface="Albertus" pitchFamily="18" charset="0"/>
              </a:rPr>
              <a:t>WORKSHOP: Rural </a:t>
            </a:r>
            <a:r>
              <a:rPr lang="sv-SE" sz="1400" b="1" dirty="0" err="1">
                <a:solidFill>
                  <a:schemeClr val="tx1">
                    <a:lumMod val="95000"/>
                    <a:lumOff val="5000"/>
                  </a:schemeClr>
                </a:solidFill>
                <a:latin typeface="Albertus" pitchFamily="18" charset="0"/>
              </a:rPr>
              <a:t>crime</a:t>
            </a:r>
            <a:r>
              <a:rPr lang="sv-SE" sz="1400" b="1" dirty="0">
                <a:solidFill>
                  <a:schemeClr val="tx1">
                    <a:lumMod val="95000"/>
                    <a:lumOff val="5000"/>
                  </a:schemeClr>
                </a:solidFill>
                <a:latin typeface="Albertus" pitchFamily="18" charset="0"/>
              </a:rPr>
              <a:t> and </a:t>
            </a:r>
            <a:r>
              <a:rPr lang="sv-SE" sz="1400" b="1" dirty="0" err="1">
                <a:solidFill>
                  <a:schemeClr val="tx1">
                    <a:lumMod val="95000"/>
                    <a:lumOff val="5000"/>
                  </a:schemeClr>
                </a:solidFill>
                <a:latin typeface="Albertus" pitchFamily="18" charset="0"/>
              </a:rPr>
              <a:t>community</a:t>
            </a:r>
            <a:r>
              <a:rPr lang="sv-SE" sz="1400" b="1" dirty="0">
                <a:solidFill>
                  <a:schemeClr val="tx1">
                    <a:lumMod val="95000"/>
                    <a:lumOff val="5000"/>
                  </a:schemeClr>
                </a:solidFill>
                <a:latin typeface="Albertus" pitchFamily="18" charset="0"/>
              </a:rPr>
              <a:t> </a:t>
            </a:r>
            <a:r>
              <a:rPr lang="sv-SE" sz="1400" b="1" dirty="0" err="1" smtClean="0">
                <a:solidFill>
                  <a:schemeClr val="tx1">
                    <a:lumMod val="95000"/>
                    <a:lumOff val="5000"/>
                  </a:schemeClr>
                </a:solidFill>
                <a:latin typeface="Albertus" pitchFamily="18" charset="0"/>
              </a:rPr>
              <a:t>safety</a:t>
            </a:r>
            <a:endParaRPr lang="sv-SE" sz="1400" b="1" dirty="0" smtClean="0">
              <a:solidFill>
                <a:schemeClr val="tx1">
                  <a:lumMod val="95000"/>
                  <a:lumOff val="5000"/>
                </a:schemeClr>
              </a:solidFill>
              <a:latin typeface="Albertus" pitchFamily="18" charset="0"/>
            </a:endParaRPr>
          </a:p>
          <a:p>
            <a:r>
              <a:rPr lang="sv-SE" sz="1400" b="1" dirty="0" smtClean="0">
                <a:solidFill>
                  <a:schemeClr val="tx1">
                    <a:lumMod val="95000"/>
                    <a:lumOff val="5000"/>
                  </a:schemeClr>
                </a:solidFill>
                <a:latin typeface="Albertus" pitchFamily="18" charset="0"/>
              </a:rPr>
              <a:t>18 September 2014</a:t>
            </a:r>
          </a:p>
          <a:p>
            <a:r>
              <a:rPr lang="sv-SE" sz="1400" dirty="0">
                <a:solidFill>
                  <a:schemeClr val="tx1">
                    <a:lumMod val="95000"/>
                    <a:lumOff val="5000"/>
                  </a:schemeClr>
                </a:solidFill>
                <a:latin typeface="Albertus" pitchFamily="18" charset="0"/>
              </a:rPr>
              <a:t>Vania </a:t>
            </a:r>
            <a:r>
              <a:rPr lang="sv-SE" sz="1400" dirty="0" smtClean="0">
                <a:solidFill>
                  <a:schemeClr val="tx1">
                    <a:lumMod val="95000"/>
                    <a:lumOff val="5000"/>
                  </a:schemeClr>
                </a:solidFill>
                <a:latin typeface="Albertus" pitchFamily="18" charset="0"/>
              </a:rPr>
              <a:t>Ceccato  Cornelis Uittenbogaard</a:t>
            </a:r>
          </a:p>
          <a:p>
            <a:endParaRPr lang="sv-SE" sz="1400" dirty="0" smtClean="0">
              <a:solidFill>
                <a:schemeClr val="tx1">
                  <a:lumMod val="95000"/>
                  <a:lumOff val="5000"/>
                </a:schemeClr>
              </a:solidFill>
              <a:latin typeface="Albertus" pitchFamily="18" charset="0"/>
            </a:endParaRPr>
          </a:p>
        </p:txBody>
      </p:sp>
      <p:pic>
        <p:nvPicPr>
          <p:cNvPr id="6" name="Bildobjekt 7" descr="kth_rgb_archi_built_env.jpg"/>
          <p:cNvPicPr/>
          <p:nvPr/>
        </p:nvPicPr>
        <p:blipFill>
          <a:blip r:embed="rId2" cstate="print"/>
          <a:stretch>
            <a:fillRect/>
          </a:stretch>
        </p:blipFill>
        <p:spPr>
          <a:xfrm>
            <a:off x="4067944" y="1152128"/>
            <a:ext cx="982628" cy="1124744"/>
          </a:xfrm>
          <a:prstGeom prst="rect">
            <a:avLst/>
          </a:prstGeom>
        </p:spPr>
      </p:pic>
      <p:sp>
        <p:nvSpPr>
          <p:cNvPr id="7" name="Title 6"/>
          <p:cNvSpPr>
            <a:spLocks noGrp="1"/>
          </p:cNvSpPr>
          <p:nvPr>
            <p:ph type="ctrTitle"/>
          </p:nvPr>
        </p:nvSpPr>
        <p:spPr>
          <a:xfrm>
            <a:off x="0" y="2636912"/>
            <a:ext cx="9144000" cy="1470025"/>
          </a:xfrm>
        </p:spPr>
        <p:txBody>
          <a:bodyPr>
            <a:normAutofit/>
          </a:bodyPr>
          <a:lstStyle/>
          <a:p>
            <a:r>
              <a:rPr lang="en-GB" b="1" dirty="0" smtClean="0"/>
              <a:t>Environmental and wildlife crimes</a:t>
            </a:r>
            <a:br>
              <a:rPr lang="en-GB" b="1" dirty="0" smtClean="0"/>
            </a:br>
            <a:r>
              <a:rPr lang="en-GB" b="1" dirty="0" smtClean="0"/>
              <a:t>in Sweden </a:t>
            </a:r>
            <a:endParaRPr lang="sv-SE" dirty="0"/>
          </a:p>
        </p:txBody>
      </p:sp>
      <p:sp>
        <p:nvSpPr>
          <p:cNvPr id="8"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9"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a:latin typeface="Franklin Gothic Medium" pitchFamily="34" charset="0"/>
              </a:rPr>
              <a:t>Distribution of EWC</a:t>
            </a:r>
            <a:endParaRPr lang="sv-SE" sz="4000" dirty="0">
              <a:latin typeface="Franklin Gothic Medium" pitchFamily="34" charset="0"/>
            </a:endParaRPr>
          </a:p>
        </p:txBody>
      </p:sp>
      <p:graphicFrame>
        <p:nvGraphicFramePr>
          <p:cNvPr id="7" name="Table 6"/>
          <p:cNvGraphicFramePr>
            <a:graphicFrameLocks noGrp="1"/>
          </p:cNvGraphicFramePr>
          <p:nvPr/>
        </p:nvGraphicFramePr>
        <p:xfrm>
          <a:off x="1691680" y="1988842"/>
          <a:ext cx="5811056" cy="2568144"/>
        </p:xfrm>
        <a:graphic>
          <a:graphicData uri="http://schemas.openxmlformats.org/drawingml/2006/table">
            <a:tbl>
              <a:tblPr/>
              <a:tblGrid>
                <a:gridCol w="1610841"/>
                <a:gridCol w="842776"/>
                <a:gridCol w="903821"/>
                <a:gridCol w="903821"/>
                <a:gridCol w="903821"/>
                <a:gridCol w="645976"/>
              </a:tblGrid>
              <a:tr h="237023">
                <a:tc rowSpan="2">
                  <a:txBody>
                    <a:bodyPr/>
                    <a:lstStyle/>
                    <a:p>
                      <a:pPr marL="38100" marR="38100">
                        <a:lnSpc>
                          <a:spcPct val="115000"/>
                        </a:lnSpc>
                        <a:spcAft>
                          <a:spcPts val="0"/>
                        </a:spcAft>
                      </a:pPr>
                      <a:endParaRPr lang="en-US" sz="1400" dirty="0">
                        <a:solidFill>
                          <a:srgbClr val="000000"/>
                        </a:solidFill>
                        <a:latin typeface="Times New Roman"/>
                        <a:ea typeface="Times New Roman"/>
                        <a:cs typeface="Times New Roman"/>
                      </a:endParaRPr>
                    </a:p>
                    <a:p>
                      <a:pPr marL="38100" marR="38100">
                        <a:lnSpc>
                          <a:spcPct val="115000"/>
                        </a:lnSpc>
                        <a:spcAft>
                          <a:spcPts val="0"/>
                        </a:spcAft>
                      </a:pPr>
                      <a:r>
                        <a:rPr lang="en-US" sz="1400" dirty="0">
                          <a:solidFill>
                            <a:srgbClr val="000000"/>
                          </a:solidFill>
                          <a:latin typeface="Times New Roman"/>
                          <a:ea typeface="Times New Roman"/>
                          <a:cs typeface="Times New Roman"/>
                        </a:rPr>
                        <a:t>Price of waste collection (SEK)</a:t>
                      </a:r>
                      <a:endParaRPr lang="sv-SE" sz="1800" dirty="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marL="38100" marR="38100" algn="ctr">
                        <a:lnSpc>
                          <a:spcPct val="115000"/>
                        </a:lnSpc>
                        <a:spcAft>
                          <a:spcPts val="0"/>
                        </a:spcAft>
                      </a:pPr>
                      <a:r>
                        <a:rPr lang="en-US" sz="1400">
                          <a:solidFill>
                            <a:srgbClr val="000000"/>
                          </a:solidFill>
                          <a:latin typeface="Times New Roman"/>
                          <a:ea typeface="Times New Roman"/>
                          <a:cs typeface="Times New Roman"/>
                        </a:rPr>
                        <a:t>Number of garbage dump records </a:t>
                      </a:r>
                      <a:endParaRPr lang="sv-SE" sz="18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marL="38100" marR="38100" algn="ctr">
                        <a:lnSpc>
                          <a:spcPct val="115000"/>
                        </a:lnSpc>
                        <a:spcAft>
                          <a:spcPts val="0"/>
                        </a:spcAft>
                      </a:pPr>
                      <a:endParaRPr lang="en-US" sz="1400">
                        <a:solidFill>
                          <a:srgbClr val="000000"/>
                        </a:solidFill>
                        <a:latin typeface="Times New Roman"/>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474044">
                <a:tc vMerge="1">
                  <a:txBody>
                    <a:bodyPr/>
                    <a:lstStyle/>
                    <a:p>
                      <a:endParaRPr lang="sv-SE"/>
                    </a:p>
                  </a:txBody>
                  <a:tcPr/>
                </a:tc>
                <a:tc>
                  <a:txBody>
                    <a:bodyPr/>
                    <a:lstStyle/>
                    <a:p>
                      <a:pPr marL="38100" marR="38100" algn="ctr">
                        <a:lnSpc>
                          <a:spcPct val="115000"/>
                        </a:lnSpc>
                        <a:spcAft>
                          <a:spcPts val="0"/>
                        </a:spcAft>
                      </a:pPr>
                      <a:r>
                        <a:rPr lang="en-GB" sz="1400">
                          <a:solidFill>
                            <a:srgbClr val="000000"/>
                          </a:solidFill>
                          <a:latin typeface="Times New Roman"/>
                          <a:ea typeface="Times New Roman"/>
                          <a:cs typeface="Times New Roman"/>
                        </a:rPr>
                        <a:t>0 - 5</a:t>
                      </a:r>
                      <a:endParaRPr lang="sv-SE" sz="1800">
                        <a:latin typeface="Calibri"/>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Aft>
                          <a:spcPts val="0"/>
                        </a:spcAft>
                      </a:pPr>
                      <a:r>
                        <a:rPr lang="en-GB" sz="1400">
                          <a:solidFill>
                            <a:srgbClr val="000000"/>
                          </a:solidFill>
                          <a:latin typeface="Times New Roman"/>
                          <a:ea typeface="Times New Roman"/>
                          <a:cs typeface="Times New Roman"/>
                        </a:rPr>
                        <a:t>5 - 10</a:t>
                      </a:r>
                      <a:endParaRPr lang="sv-SE" sz="1800">
                        <a:latin typeface="Calibri"/>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Aft>
                          <a:spcPts val="0"/>
                        </a:spcAft>
                      </a:pPr>
                      <a:r>
                        <a:rPr lang="en-GB" sz="1400">
                          <a:solidFill>
                            <a:srgbClr val="000000"/>
                          </a:solidFill>
                          <a:latin typeface="Times New Roman"/>
                          <a:ea typeface="Times New Roman"/>
                          <a:cs typeface="Times New Roman"/>
                        </a:rPr>
                        <a:t>10 - 30</a:t>
                      </a:r>
                      <a:endParaRPr lang="sv-SE" sz="1800">
                        <a:latin typeface="Calibri"/>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15000"/>
                        </a:lnSpc>
                        <a:spcAft>
                          <a:spcPts val="0"/>
                        </a:spcAft>
                      </a:pPr>
                      <a:r>
                        <a:rPr lang="en-GB" sz="1400">
                          <a:solidFill>
                            <a:srgbClr val="000000"/>
                          </a:solidFill>
                          <a:latin typeface="Times New Roman"/>
                          <a:ea typeface="Times New Roman"/>
                          <a:cs typeface="Times New Roman"/>
                        </a:rPr>
                        <a:t>above 30</a:t>
                      </a:r>
                      <a:endParaRPr lang="sv-SE" sz="1800">
                        <a:latin typeface="Calibri"/>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n-GB" sz="1400">
                          <a:solidFill>
                            <a:srgbClr val="000000"/>
                          </a:solidFill>
                          <a:latin typeface="Times New Roman"/>
                          <a:ea typeface="Times New Roman"/>
                          <a:cs typeface="Times New Roman"/>
                        </a:rPr>
                        <a:t>Total</a:t>
                      </a:r>
                      <a:endParaRPr lang="sv-SE" sz="1800">
                        <a:latin typeface="Calibri"/>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05342">
                <a:tc>
                  <a:txBody>
                    <a:bodyPr/>
                    <a:lstStyle/>
                    <a:p>
                      <a:pPr marL="38100" marR="38100" algn="ctr">
                        <a:lnSpc>
                          <a:spcPts val="1600"/>
                        </a:lnSpc>
                        <a:spcAft>
                          <a:spcPts val="0"/>
                        </a:spcAft>
                      </a:pPr>
                      <a:r>
                        <a:rPr lang="en-GB" sz="1400" dirty="0" smtClean="0">
                          <a:solidFill>
                            <a:srgbClr val="000000"/>
                          </a:solidFill>
                          <a:latin typeface="Times New Roman"/>
                          <a:ea typeface="Times New Roman"/>
                          <a:cs typeface="Times New Roman"/>
                        </a:rPr>
                        <a:t>0-1000</a:t>
                      </a:r>
                      <a:endParaRPr lang="sv-SE" sz="18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1</a:t>
                      </a:r>
                      <a:endParaRPr lang="sv-SE" sz="18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1</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0</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0</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GB" sz="1400">
                          <a:solidFill>
                            <a:srgbClr val="000000"/>
                          </a:solidFill>
                          <a:latin typeface="Times New Roman"/>
                          <a:ea typeface="Times New Roman"/>
                          <a:cs typeface="Times New Roman"/>
                        </a:rPr>
                        <a:t>2</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05342">
                <a:tc>
                  <a:txBody>
                    <a:bodyPr/>
                    <a:lstStyle/>
                    <a:p>
                      <a:pPr marL="38100" marR="38100" algn="ctr">
                        <a:lnSpc>
                          <a:spcPts val="1600"/>
                        </a:lnSpc>
                        <a:spcAft>
                          <a:spcPts val="0"/>
                        </a:spcAft>
                      </a:pPr>
                      <a:r>
                        <a:rPr lang="en-GB" sz="1400" dirty="0" smtClean="0">
                          <a:solidFill>
                            <a:srgbClr val="000000"/>
                          </a:solidFill>
                          <a:latin typeface="Times New Roman"/>
                          <a:ea typeface="Times New Roman"/>
                          <a:cs typeface="Times New Roman"/>
                        </a:rPr>
                        <a:t>1000-1500</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22</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7</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3</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0</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n-GB" sz="1400">
                          <a:solidFill>
                            <a:srgbClr val="000000"/>
                          </a:solidFill>
                          <a:latin typeface="Times New Roman"/>
                          <a:ea typeface="Times New Roman"/>
                          <a:cs typeface="Times New Roman"/>
                        </a:rPr>
                        <a:t>33</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r>
              <a:tr h="305342">
                <a:tc>
                  <a:txBody>
                    <a:bodyPr/>
                    <a:lstStyle/>
                    <a:p>
                      <a:pPr marL="38100" marR="38100" algn="ctr">
                        <a:lnSpc>
                          <a:spcPts val="1600"/>
                        </a:lnSpc>
                        <a:spcAft>
                          <a:spcPts val="0"/>
                        </a:spcAft>
                      </a:pPr>
                      <a:r>
                        <a:rPr lang="en-GB" sz="1400" dirty="0" smtClean="0">
                          <a:solidFill>
                            <a:srgbClr val="000000"/>
                          </a:solidFill>
                          <a:latin typeface="Times New Roman"/>
                          <a:ea typeface="Times New Roman"/>
                          <a:cs typeface="Times New Roman"/>
                        </a:rPr>
                        <a:t>1500-2000</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58</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23</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12</a:t>
                      </a:r>
                      <a:endParaRPr lang="sv-SE" sz="18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3</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n-GB" sz="1400">
                          <a:solidFill>
                            <a:srgbClr val="000000"/>
                          </a:solidFill>
                          <a:latin typeface="Times New Roman"/>
                          <a:ea typeface="Times New Roman"/>
                          <a:cs typeface="Times New Roman"/>
                        </a:rPr>
                        <a:t>96</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r>
              <a:tr h="305342">
                <a:tc>
                  <a:txBody>
                    <a:bodyPr/>
                    <a:lstStyle/>
                    <a:p>
                      <a:pPr marL="38100" marR="38100" algn="ctr">
                        <a:lnSpc>
                          <a:spcPts val="1600"/>
                        </a:lnSpc>
                        <a:spcAft>
                          <a:spcPts val="0"/>
                        </a:spcAft>
                      </a:pPr>
                      <a:r>
                        <a:rPr lang="en-GB" sz="1400" dirty="0" smtClean="0">
                          <a:solidFill>
                            <a:srgbClr val="000000"/>
                          </a:solidFill>
                          <a:latin typeface="Times New Roman"/>
                          <a:ea typeface="Times New Roman"/>
                          <a:cs typeface="Times New Roman"/>
                        </a:rPr>
                        <a:t>2000-2500</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55</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17</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15</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0</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gn="r">
                        <a:lnSpc>
                          <a:spcPts val="1600"/>
                        </a:lnSpc>
                        <a:spcAft>
                          <a:spcPts val="0"/>
                        </a:spcAft>
                      </a:pPr>
                      <a:r>
                        <a:rPr lang="en-GB" sz="1400">
                          <a:solidFill>
                            <a:srgbClr val="000000"/>
                          </a:solidFill>
                          <a:latin typeface="Times New Roman"/>
                          <a:ea typeface="Times New Roman"/>
                          <a:cs typeface="Times New Roman"/>
                        </a:rPr>
                        <a:t>87</a:t>
                      </a:r>
                      <a:endParaRPr lang="sv-SE" sz="1800">
                        <a:latin typeface="Calibri"/>
                        <a:ea typeface="Times New Roman"/>
                        <a:cs typeface="Times New Roman"/>
                      </a:endParaRPr>
                    </a:p>
                  </a:txBody>
                  <a:tcPr marL="0" marR="0" marT="0" marB="0" anchor="ctr">
                    <a:lnL>
                      <a:noFill/>
                    </a:lnL>
                    <a:lnR>
                      <a:noFill/>
                    </a:lnR>
                    <a:lnT>
                      <a:noFill/>
                    </a:lnT>
                    <a:lnB>
                      <a:noFill/>
                    </a:lnB>
                    <a:solidFill>
                      <a:srgbClr val="FFFFFF"/>
                    </a:solidFill>
                  </a:tcPr>
                </a:tc>
              </a:tr>
              <a:tr h="305342">
                <a:tc>
                  <a:txBody>
                    <a:bodyPr/>
                    <a:lstStyle/>
                    <a:p>
                      <a:pPr marL="38100" marR="38100" algn="ctr">
                        <a:lnSpc>
                          <a:spcPts val="1600"/>
                        </a:lnSpc>
                        <a:spcAft>
                          <a:spcPts val="0"/>
                        </a:spcAft>
                      </a:pPr>
                      <a:r>
                        <a:rPr lang="en-GB" sz="1400" dirty="0" smtClean="0">
                          <a:solidFill>
                            <a:srgbClr val="000000"/>
                          </a:solidFill>
                          <a:latin typeface="Times New Roman"/>
                          <a:ea typeface="Times New Roman"/>
                          <a:cs typeface="Times New Roman"/>
                        </a:rPr>
                        <a:t>2500+</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22</a:t>
                      </a:r>
                      <a:endParaRPr lang="sv-SE" sz="1800" dirty="0">
                        <a:latin typeface="Calibri"/>
                        <a:ea typeface="Times New Roman"/>
                        <a:cs typeface="Times New Roman"/>
                      </a:endParaRPr>
                    </a:p>
                  </a:txBody>
                  <a:tcPr marL="0" marR="0" marT="0" marB="0" anchor="ctr">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4</a:t>
                      </a:r>
                      <a:endParaRPr lang="sv-SE" sz="18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dirty="0">
                          <a:solidFill>
                            <a:srgbClr val="000000"/>
                          </a:solidFill>
                          <a:latin typeface="Times New Roman"/>
                          <a:ea typeface="Times New Roman"/>
                          <a:cs typeface="Times New Roman"/>
                        </a:rPr>
                        <a:t>1</a:t>
                      </a:r>
                      <a:endParaRPr lang="sv-SE" sz="18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0</a:t>
                      </a:r>
                      <a:endParaRPr lang="sv-SE" sz="180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400">
                          <a:solidFill>
                            <a:srgbClr val="000000"/>
                          </a:solidFill>
                          <a:latin typeface="Times New Roman"/>
                          <a:ea typeface="Times New Roman"/>
                          <a:cs typeface="Times New Roman"/>
                        </a:rPr>
                        <a:t>27</a:t>
                      </a:r>
                      <a:endParaRPr lang="sv-SE" sz="180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05342">
                <a:tc>
                  <a:txBody>
                    <a:bodyPr/>
                    <a:lstStyle/>
                    <a:p>
                      <a:pPr marL="38100" marR="38100">
                        <a:lnSpc>
                          <a:spcPts val="1600"/>
                        </a:lnSpc>
                        <a:spcAft>
                          <a:spcPts val="0"/>
                        </a:spcAft>
                      </a:pPr>
                      <a:r>
                        <a:rPr lang="en-GB" sz="1400">
                          <a:solidFill>
                            <a:srgbClr val="000000"/>
                          </a:solidFill>
                          <a:latin typeface="Times New Roman"/>
                          <a:ea typeface="Times New Roman"/>
                          <a:cs typeface="Times New Roman"/>
                        </a:rPr>
                        <a:t>Total</a:t>
                      </a:r>
                      <a:endParaRPr lang="sv-SE" sz="1800">
                        <a:latin typeface="Calibri"/>
                        <a:ea typeface="Times New Roman"/>
                        <a:cs typeface="Times New Roman"/>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158</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52</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31</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latin typeface="Times New Roman"/>
                          <a:ea typeface="Times New Roman"/>
                          <a:cs typeface="Times New Roman"/>
                        </a:rPr>
                        <a:t>3</a:t>
                      </a:r>
                      <a:endParaRPr lang="sv-SE" sz="18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ts val="1600"/>
                        </a:lnSpc>
                        <a:spcAft>
                          <a:spcPts val="0"/>
                        </a:spcAft>
                      </a:pPr>
                      <a:r>
                        <a:rPr lang="en-GB" sz="1400" dirty="0">
                          <a:solidFill>
                            <a:srgbClr val="000000"/>
                          </a:solidFill>
                          <a:latin typeface="Times New Roman"/>
                          <a:ea typeface="Times New Roman"/>
                          <a:cs typeface="Times New Roman"/>
                        </a:rPr>
                        <a:t>245</a:t>
                      </a:r>
                      <a:endParaRPr lang="sv-SE" sz="18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145" name="Rectangle 1"/>
          <p:cNvSpPr>
            <a:spLocks noChangeArrowheads="1"/>
          </p:cNvSpPr>
          <p:nvPr/>
        </p:nvSpPr>
        <p:spPr bwMode="auto">
          <a:xfrm>
            <a:off x="0" y="45091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source: Police records and homeowner association, 2011.</a:t>
            </a:r>
            <a:endParaRPr kumimoji="0" lang="en-GB" sz="1800" b="0" i="0" u="none" strike="noStrike" cap="none" normalizeH="0" baseline="0" dirty="0" smtClean="0">
              <a:ln>
                <a:noFill/>
              </a:ln>
              <a:solidFill>
                <a:schemeClr val="tx1"/>
              </a:solidFill>
              <a:effectLst/>
              <a:latin typeface="Arial" pitchFamily="34" charset="0"/>
            </a:endParaRPr>
          </a:p>
        </p:txBody>
      </p:sp>
      <p:sp>
        <p:nvSpPr>
          <p:cNvPr id="8" name="Subtitle 2"/>
          <p:cNvSpPr>
            <a:spLocks noGrp="1"/>
          </p:cNvSpPr>
          <p:nvPr>
            <p:ph type="subTitle" idx="1"/>
          </p:nvPr>
        </p:nvSpPr>
        <p:spPr>
          <a:xfrm>
            <a:off x="0" y="5512296"/>
            <a:ext cx="9144000" cy="1345704"/>
          </a:xfrm>
        </p:spPr>
        <p:txBody>
          <a:bodyPr>
            <a:normAutofit/>
          </a:bodyPr>
          <a:lstStyle/>
          <a:p>
            <a:r>
              <a:rPr lang="sv-SE" sz="1800" dirty="0" smtClean="0">
                <a:solidFill>
                  <a:srgbClr val="0070C0"/>
                </a:solidFill>
              </a:rPr>
              <a:t>No </a:t>
            </a:r>
            <a:r>
              <a:rPr lang="sv-SE" sz="1800" dirty="0" err="1" smtClean="0">
                <a:solidFill>
                  <a:srgbClr val="0070C0"/>
                </a:solidFill>
              </a:rPr>
              <a:t>clear</a:t>
            </a:r>
            <a:r>
              <a:rPr lang="sv-SE" sz="1800" dirty="0" smtClean="0">
                <a:solidFill>
                  <a:srgbClr val="0070C0"/>
                </a:solidFill>
              </a:rPr>
              <a:t> </a:t>
            </a:r>
            <a:r>
              <a:rPr lang="sv-SE" sz="1800" dirty="0" err="1" smtClean="0">
                <a:solidFill>
                  <a:srgbClr val="0070C0"/>
                </a:solidFill>
              </a:rPr>
              <a:t>relationship</a:t>
            </a:r>
            <a:r>
              <a:rPr lang="sv-SE" sz="1800" dirty="0" smtClean="0">
                <a:solidFill>
                  <a:srgbClr val="0070C0"/>
                </a:solidFill>
              </a:rPr>
              <a:t> </a:t>
            </a:r>
            <a:r>
              <a:rPr lang="sv-SE" sz="1800" dirty="0" err="1" smtClean="0">
                <a:solidFill>
                  <a:srgbClr val="0070C0"/>
                </a:solidFill>
              </a:rPr>
              <a:t>was</a:t>
            </a:r>
            <a:r>
              <a:rPr lang="sv-SE" sz="1800" dirty="0" smtClean="0">
                <a:solidFill>
                  <a:srgbClr val="0070C0"/>
                </a:solidFill>
              </a:rPr>
              <a:t> </a:t>
            </a:r>
            <a:r>
              <a:rPr lang="sv-SE" sz="1800" dirty="0" err="1" smtClean="0">
                <a:solidFill>
                  <a:srgbClr val="0070C0"/>
                </a:solidFill>
              </a:rPr>
              <a:t>found</a:t>
            </a:r>
            <a:r>
              <a:rPr lang="sv-SE" sz="1800" dirty="0" smtClean="0">
                <a:solidFill>
                  <a:srgbClr val="0070C0"/>
                </a:solidFill>
              </a:rPr>
              <a:t> </a:t>
            </a:r>
            <a:r>
              <a:rPr lang="sv-SE" sz="1800" dirty="0" err="1" smtClean="0">
                <a:solidFill>
                  <a:srgbClr val="0070C0"/>
                </a:solidFill>
              </a:rPr>
              <a:t>between</a:t>
            </a:r>
            <a:r>
              <a:rPr lang="sv-SE" sz="1800" dirty="0" smtClean="0">
                <a:solidFill>
                  <a:srgbClr val="0070C0"/>
                </a:solidFill>
              </a:rPr>
              <a:t> </a:t>
            </a:r>
            <a:r>
              <a:rPr lang="sv-SE" sz="1800" dirty="0" err="1" smtClean="0">
                <a:solidFill>
                  <a:srgbClr val="0070C0"/>
                </a:solidFill>
              </a:rPr>
              <a:t>garbage</a:t>
            </a:r>
            <a:r>
              <a:rPr lang="sv-SE" sz="1800" dirty="0" smtClean="0">
                <a:solidFill>
                  <a:srgbClr val="0070C0"/>
                </a:solidFill>
              </a:rPr>
              <a:t> </a:t>
            </a:r>
            <a:r>
              <a:rPr lang="sv-SE" sz="1800" dirty="0" err="1" smtClean="0">
                <a:solidFill>
                  <a:srgbClr val="0070C0"/>
                </a:solidFill>
              </a:rPr>
              <a:t>dump</a:t>
            </a:r>
            <a:r>
              <a:rPr lang="sv-SE" sz="1800" dirty="0" smtClean="0">
                <a:solidFill>
                  <a:srgbClr val="0070C0"/>
                </a:solidFill>
              </a:rPr>
              <a:t> and </a:t>
            </a:r>
            <a:r>
              <a:rPr lang="sv-SE" sz="1800" dirty="0" err="1" smtClean="0">
                <a:solidFill>
                  <a:srgbClr val="0070C0"/>
                </a:solidFill>
              </a:rPr>
              <a:t>price</a:t>
            </a:r>
            <a:r>
              <a:rPr lang="sv-SE" sz="1800" dirty="0" smtClean="0">
                <a:solidFill>
                  <a:srgbClr val="0070C0"/>
                </a:solidFill>
              </a:rPr>
              <a:t> of </a:t>
            </a:r>
            <a:r>
              <a:rPr lang="sv-SE" sz="1800" dirty="0" err="1" smtClean="0">
                <a:solidFill>
                  <a:srgbClr val="0070C0"/>
                </a:solidFill>
              </a:rPr>
              <a:t>waste</a:t>
            </a:r>
            <a:r>
              <a:rPr lang="sv-SE" sz="1800" dirty="0" smtClean="0">
                <a:solidFill>
                  <a:srgbClr val="0070C0"/>
                </a:solidFill>
              </a:rPr>
              <a:t> </a:t>
            </a:r>
            <a:r>
              <a:rPr lang="sv-SE" sz="1800" dirty="0" err="1" smtClean="0">
                <a:solidFill>
                  <a:srgbClr val="0070C0"/>
                </a:solidFill>
              </a:rPr>
              <a:t>collection</a:t>
            </a:r>
            <a:r>
              <a:rPr lang="sv-SE" sz="1800" dirty="0" smtClean="0">
                <a:solidFill>
                  <a:srgbClr val="0070C0"/>
                </a:solidFill>
              </a:rPr>
              <a:t>.</a:t>
            </a:r>
            <a:endParaRPr lang="sv-SE" sz="1800" dirty="0">
              <a:solidFill>
                <a:srgbClr val="0070C0"/>
              </a:solidFill>
            </a:endParaRPr>
          </a:p>
        </p:txBody>
      </p:sp>
      <p:sp>
        <p:nvSpPr>
          <p:cNvPr id="9" name="Rectangle 8"/>
          <p:cNvSpPr/>
          <p:nvPr/>
        </p:nvSpPr>
        <p:spPr>
          <a:xfrm>
            <a:off x="4427984" y="3356992"/>
            <a:ext cx="2160240"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p:cNvSpPr/>
          <p:nvPr/>
        </p:nvSpPr>
        <p:spPr>
          <a:xfrm>
            <a:off x="3563888" y="3356992"/>
            <a:ext cx="360040" cy="8640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7" descr="kth_rgb_archi_built_env.jpg"/>
          <p:cNvPicPr/>
          <p:nvPr/>
        </p:nvPicPr>
        <p:blipFill>
          <a:blip r:embed="rId2"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a:latin typeface="Franklin Gothic Medium" pitchFamily="34" charset="0"/>
              </a:rPr>
              <a:t>Distribution of EWC</a:t>
            </a:r>
            <a:endParaRPr lang="sv-SE" sz="4000" dirty="0">
              <a:latin typeface="Franklin Gothic Medium" pitchFamily="34" charset="0"/>
            </a:endParaRPr>
          </a:p>
        </p:txBody>
      </p:sp>
      <p:sp>
        <p:nvSpPr>
          <p:cNvPr id="6145" name="Rectangle 1"/>
          <p:cNvSpPr>
            <a:spLocks noChangeArrowheads="1"/>
          </p:cNvSpPr>
          <p:nvPr/>
        </p:nvSpPr>
        <p:spPr bwMode="auto">
          <a:xfrm>
            <a:off x="2893499" y="5543654"/>
            <a:ext cx="335700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Data source: Police records  </a:t>
            </a:r>
            <a:r>
              <a:rPr kumimoji="0" lang="en-GB" sz="11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Västernorrland</a:t>
            </a:r>
            <a:r>
              <a:rPr lang="en-GB" sz="1100" dirty="0" smtClean="0">
                <a:latin typeface="Times New Roman" pitchFamily="18" charset="0"/>
                <a:ea typeface="Times New Roman" pitchFamily="18" charset="0"/>
                <a:cs typeface="Times New Roman" pitchFamily="18" charset="0"/>
              </a:rPr>
              <a:t>, </a:t>
            </a:r>
            <a:r>
              <a:rPr kumimoji="0" lang="en-GB"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2005-2008.</a:t>
            </a:r>
            <a:endParaRPr kumimoji="0" lang="en-GB" sz="1800" b="0" i="0" u="none" strike="noStrike" cap="none" normalizeH="0" baseline="0" dirty="0" smtClean="0">
              <a:ln>
                <a:noFill/>
              </a:ln>
              <a:solidFill>
                <a:schemeClr val="tx1"/>
              </a:solidFill>
              <a:effectLst/>
              <a:latin typeface="Arial" pitchFamily="34" charset="0"/>
            </a:endParaRPr>
          </a:p>
        </p:txBody>
      </p:sp>
      <p:pic>
        <p:nvPicPr>
          <p:cNvPr id="9" name="Picture 8" descr="Buffers&amp;GarbageMapWaste.jpg"/>
          <p:cNvPicPr/>
          <p:nvPr/>
        </p:nvPicPr>
        <p:blipFill>
          <a:blip r:embed="rId2" cstate="print"/>
          <a:srcRect/>
          <a:stretch>
            <a:fillRect/>
          </a:stretch>
        </p:blipFill>
        <p:spPr>
          <a:xfrm>
            <a:off x="1804300" y="1198983"/>
            <a:ext cx="5504004" cy="4293755"/>
          </a:xfrm>
          <a:prstGeom prst="rect">
            <a:avLst/>
          </a:prstGeom>
        </p:spPr>
      </p:pic>
      <p:sp>
        <p:nvSpPr>
          <p:cNvPr id="10" name="Subtitle 2"/>
          <p:cNvSpPr>
            <a:spLocks noGrp="1"/>
          </p:cNvSpPr>
          <p:nvPr>
            <p:ph type="subTitle" idx="1"/>
          </p:nvPr>
        </p:nvSpPr>
        <p:spPr>
          <a:xfrm>
            <a:off x="611560" y="5899720"/>
            <a:ext cx="7992888" cy="1345704"/>
          </a:xfrm>
        </p:spPr>
        <p:txBody>
          <a:bodyPr>
            <a:normAutofit/>
          </a:bodyPr>
          <a:lstStyle/>
          <a:p>
            <a:r>
              <a:rPr lang="sv-SE" sz="1800" dirty="0" smtClean="0">
                <a:solidFill>
                  <a:srgbClr val="0070C0"/>
                </a:solidFill>
              </a:rPr>
              <a:t>Police </a:t>
            </a:r>
            <a:r>
              <a:rPr lang="sv-SE" sz="1800" dirty="0" err="1" smtClean="0">
                <a:solidFill>
                  <a:srgbClr val="0070C0"/>
                </a:solidFill>
              </a:rPr>
              <a:t>records</a:t>
            </a:r>
            <a:r>
              <a:rPr lang="sv-SE" sz="1800" dirty="0" smtClean="0">
                <a:solidFill>
                  <a:srgbClr val="0070C0"/>
                </a:solidFill>
              </a:rPr>
              <a:t> </a:t>
            </a:r>
            <a:r>
              <a:rPr lang="sv-SE" sz="1800" dirty="0" err="1" smtClean="0">
                <a:solidFill>
                  <a:srgbClr val="0070C0"/>
                </a:solidFill>
              </a:rPr>
              <a:t>reflects</a:t>
            </a:r>
            <a:r>
              <a:rPr lang="sv-SE" sz="1800" dirty="0" smtClean="0">
                <a:solidFill>
                  <a:srgbClr val="0070C0"/>
                </a:solidFill>
              </a:rPr>
              <a:t> ”</a:t>
            </a:r>
            <a:r>
              <a:rPr lang="sv-SE" sz="1800" dirty="0" err="1" smtClean="0">
                <a:solidFill>
                  <a:srgbClr val="0070C0"/>
                </a:solidFill>
              </a:rPr>
              <a:t>places</a:t>
            </a:r>
            <a:r>
              <a:rPr lang="sv-SE" sz="1800" dirty="0" smtClean="0">
                <a:solidFill>
                  <a:srgbClr val="0070C0"/>
                </a:solidFill>
              </a:rPr>
              <a:t> of </a:t>
            </a:r>
            <a:r>
              <a:rPr lang="sv-SE" sz="1800" dirty="0" err="1" smtClean="0">
                <a:solidFill>
                  <a:srgbClr val="0070C0"/>
                </a:solidFill>
              </a:rPr>
              <a:t>detection</a:t>
            </a:r>
            <a:r>
              <a:rPr lang="sv-SE" sz="1800" dirty="0" smtClean="0">
                <a:solidFill>
                  <a:srgbClr val="0070C0"/>
                </a:solidFill>
              </a:rPr>
              <a:t>”- </a:t>
            </a:r>
            <a:r>
              <a:rPr lang="sv-SE" sz="1800" dirty="0" err="1" smtClean="0">
                <a:solidFill>
                  <a:srgbClr val="0070C0"/>
                </a:solidFill>
              </a:rPr>
              <a:t>along</a:t>
            </a:r>
            <a:r>
              <a:rPr lang="sv-SE" sz="1800" dirty="0" smtClean="0">
                <a:solidFill>
                  <a:srgbClr val="0070C0"/>
                </a:solidFill>
              </a:rPr>
              <a:t> </a:t>
            </a:r>
            <a:r>
              <a:rPr lang="sv-SE" sz="1800" dirty="0" err="1" smtClean="0">
                <a:solidFill>
                  <a:srgbClr val="0070C0"/>
                </a:solidFill>
              </a:rPr>
              <a:t>places</a:t>
            </a:r>
            <a:r>
              <a:rPr lang="sv-SE" sz="1800" dirty="0" smtClean="0">
                <a:solidFill>
                  <a:srgbClr val="0070C0"/>
                </a:solidFill>
              </a:rPr>
              <a:t> </a:t>
            </a:r>
            <a:r>
              <a:rPr lang="sv-SE" sz="1800" dirty="0" err="1" smtClean="0">
                <a:solidFill>
                  <a:srgbClr val="0070C0"/>
                </a:solidFill>
              </a:rPr>
              <a:t>where</a:t>
            </a:r>
            <a:r>
              <a:rPr lang="sv-SE" sz="1800" dirty="0" smtClean="0">
                <a:solidFill>
                  <a:srgbClr val="0070C0"/>
                </a:solidFill>
              </a:rPr>
              <a:t> </a:t>
            </a:r>
            <a:r>
              <a:rPr lang="sv-SE" sz="1800" dirty="0" err="1" smtClean="0">
                <a:solidFill>
                  <a:srgbClr val="0070C0"/>
                </a:solidFill>
              </a:rPr>
              <a:t>people</a:t>
            </a:r>
            <a:r>
              <a:rPr lang="sv-SE" sz="1800" dirty="0" smtClean="0">
                <a:solidFill>
                  <a:srgbClr val="0070C0"/>
                </a:solidFill>
              </a:rPr>
              <a:t> </a:t>
            </a:r>
            <a:r>
              <a:rPr lang="sv-SE" sz="1800" dirty="0" err="1" smtClean="0">
                <a:solidFill>
                  <a:srgbClr val="0070C0"/>
                </a:solidFill>
              </a:rPr>
              <a:t>move</a:t>
            </a:r>
            <a:r>
              <a:rPr lang="sv-SE" sz="1800" dirty="0" smtClean="0">
                <a:solidFill>
                  <a:srgbClr val="0070C0"/>
                </a:solidFill>
              </a:rPr>
              <a:t> </a:t>
            </a:r>
            <a:r>
              <a:rPr lang="sv-SE" sz="1800" dirty="0" err="1" smtClean="0">
                <a:solidFill>
                  <a:srgbClr val="0070C0"/>
                </a:solidFill>
              </a:rPr>
              <a:t>around</a:t>
            </a:r>
            <a:r>
              <a:rPr lang="sv-SE" sz="1800" dirty="0" smtClean="0">
                <a:solidFill>
                  <a:srgbClr val="0070C0"/>
                </a:solidFill>
              </a:rPr>
              <a:t>.</a:t>
            </a:r>
            <a:endParaRPr lang="sv-SE" sz="1800" dirty="0">
              <a:solidFill>
                <a:srgbClr val="0070C0"/>
              </a:solidFill>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Summing up</a:t>
            </a:r>
            <a:endParaRPr lang="sv-SE" sz="4000" dirty="0">
              <a:latin typeface="Franklin Gothic Medium" pitchFamily="34" charset="0"/>
            </a:endParaRPr>
          </a:p>
        </p:txBody>
      </p:sp>
      <p:sp>
        <p:nvSpPr>
          <p:cNvPr id="7" name="Subtitle 2"/>
          <p:cNvSpPr>
            <a:spLocks noGrp="1"/>
          </p:cNvSpPr>
          <p:nvPr>
            <p:ph type="subTitle" idx="1"/>
          </p:nvPr>
        </p:nvSpPr>
        <p:spPr>
          <a:xfrm>
            <a:off x="251520" y="1219200"/>
            <a:ext cx="8928992" cy="5638800"/>
          </a:xfrm>
        </p:spPr>
        <p:txBody>
          <a:bodyPr>
            <a:noAutofit/>
          </a:bodyPr>
          <a:lstStyle/>
          <a:p>
            <a:pPr algn="l">
              <a:buFont typeface="Arial" pitchFamily="34" charset="0"/>
              <a:buChar char="•"/>
            </a:pPr>
            <a:r>
              <a:rPr lang="sv-SE" sz="2200" dirty="0" smtClean="0">
                <a:solidFill>
                  <a:schemeClr val="tx1"/>
                </a:solidFill>
              </a:rPr>
              <a:t> </a:t>
            </a:r>
            <a:r>
              <a:rPr lang="en-GB" sz="2200" b="1" dirty="0" smtClean="0">
                <a:solidFill>
                  <a:schemeClr val="tx2"/>
                </a:solidFill>
              </a:rPr>
              <a:t>increase</a:t>
            </a:r>
            <a:r>
              <a:rPr lang="en-GB" sz="2200" dirty="0" smtClean="0">
                <a:solidFill>
                  <a:schemeClr val="tx1"/>
                </a:solidFill>
              </a:rPr>
              <a:t> in both police recorded EWCs and media coverage in the last decade. </a:t>
            </a:r>
          </a:p>
          <a:p>
            <a:pPr algn="l">
              <a:spcBef>
                <a:spcPts val="0"/>
              </a:spcBef>
            </a:pPr>
            <a:endParaRPr lang="sv-SE" sz="2200" dirty="0" smtClean="0">
              <a:solidFill>
                <a:schemeClr val="tx1"/>
              </a:solidFill>
            </a:endParaRPr>
          </a:p>
          <a:p>
            <a:pPr algn="l">
              <a:buFont typeface="Arial" pitchFamily="34" charset="0"/>
              <a:buChar char="•"/>
            </a:pPr>
            <a:r>
              <a:rPr lang="sv-SE" sz="2200" dirty="0" smtClean="0">
                <a:solidFill>
                  <a:schemeClr val="tx1"/>
                </a:solidFill>
              </a:rPr>
              <a:t> </a:t>
            </a:r>
            <a:r>
              <a:rPr lang="en-GB" sz="2200" b="1" dirty="0" smtClean="0">
                <a:solidFill>
                  <a:schemeClr val="tx2"/>
                </a:solidFill>
              </a:rPr>
              <a:t>rural areas</a:t>
            </a:r>
            <a:r>
              <a:rPr lang="en-GB" sz="2200" dirty="0" smtClean="0">
                <a:solidFill>
                  <a:schemeClr val="tx1"/>
                </a:solidFill>
              </a:rPr>
              <a:t>: unlawful handling of chemicals and nature and wildlife  </a:t>
            </a:r>
            <a:r>
              <a:rPr lang="en-GB" sz="2200" dirty="0" smtClean="0">
                <a:solidFill>
                  <a:schemeClr val="tx1"/>
                </a:solidFill>
              </a:rPr>
              <a:t>crimes </a:t>
            </a:r>
            <a:endParaRPr lang="en-GB" sz="2200" dirty="0" smtClean="0">
              <a:solidFill>
                <a:schemeClr val="tx1"/>
              </a:solidFill>
            </a:endParaRPr>
          </a:p>
          <a:p>
            <a:pPr algn="l"/>
            <a:r>
              <a:rPr lang="en-GB" sz="2200" dirty="0" smtClean="0">
                <a:solidFill>
                  <a:schemeClr val="tx1"/>
                </a:solidFill>
              </a:rPr>
              <a:t>  </a:t>
            </a:r>
            <a:r>
              <a:rPr lang="en-GB" sz="2200" b="1" dirty="0" smtClean="0">
                <a:solidFill>
                  <a:schemeClr val="tx2"/>
                </a:solidFill>
              </a:rPr>
              <a:t>urban </a:t>
            </a:r>
            <a:r>
              <a:rPr lang="en-GB" sz="2200" b="1" dirty="0" smtClean="0">
                <a:solidFill>
                  <a:schemeClr val="tx2"/>
                </a:solidFill>
              </a:rPr>
              <a:t>areas</a:t>
            </a:r>
            <a:r>
              <a:rPr lang="en-GB" sz="2200" dirty="0" smtClean="0">
                <a:solidFill>
                  <a:schemeClr val="tx1"/>
                </a:solidFill>
              </a:rPr>
              <a:t>: dumping and other minor </a:t>
            </a:r>
            <a:r>
              <a:rPr lang="en-GB" sz="2200" dirty="0" smtClean="0">
                <a:solidFill>
                  <a:schemeClr val="tx1"/>
                </a:solidFill>
              </a:rPr>
              <a:t>EWCs.</a:t>
            </a:r>
            <a:endParaRPr lang="en-GB" sz="2200" dirty="0" smtClean="0">
              <a:solidFill>
                <a:schemeClr val="tx1"/>
              </a:solidFill>
            </a:endParaRPr>
          </a:p>
          <a:p>
            <a:pPr algn="l">
              <a:spcBef>
                <a:spcPts val="0"/>
              </a:spcBef>
            </a:pPr>
            <a:endParaRPr lang="sv-SE" sz="2200" dirty="0" smtClean="0">
              <a:solidFill>
                <a:schemeClr val="tx1"/>
              </a:solidFill>
            </a:endParaRPr>
          </a:p>
          <a:p>
            <a:pPr algn="l">
              <a:buFont typeface="Arial" pitchFamily="34" charset="0"/>
              <a:buChar char="•"/>
            </a:pPr>
            <a:r>
              <a:rPr lang="en-GB" sz="2200" dirty="0" smtClean="0">
                <a:solidFill>
                  <a:schemeClr val="tx1"/>
                </a:solidFill>
              </a:rPr>
              <a:t> police recorded data is </a:t>
            </a:r>
            <a:r>
              <a:rPr lang="en-GB" sz="2200" b="1" dirty="0" smtClean="0">
                <a:solidFill>
                  <a:schemeClr val="tx2"/>
                </a:solidFill>
              </a:rPr>
              <a:t>limited to detection </a:t>
            </a:r>
            <a:r>
              <a:rPr lang="en-GB" sz="2200" dirty="0" smtClean="0">
                <a:solidFill>
                  <a:schemeClr val="tx1"/>
                </a:solidFill>
              </a:rPr>
              <a:t>of </a:t>
            </a:r>
            <a:r>
              <a:rPr lang="en-GB" sz="2200" dirty="0" smtClean="0">
                <a:solidFill>
                  <a:schemeClr val="tx1"/>
                </a:solidFill>
              </a:rPr>
              <a:t>EWC. </a:t>
            </a:r>
            <a:endParaRPr lang="en-GB" sz="2200" dirty="0" smtClean="0">
              <a:solidFill>
                <a:schemeClr val="tx1"/>
              </a:solidFill>
            </a:endParaRPr>
          </a:p>
          <a:p>
            <a:pPr algn="l"/>
            <a:r>
              <a:rPr lang="en-GB" sz="2200" dirty="0" smtClean="0">
                <a:solidFill>
                  <a:schemeClr val="tx1"/>
                </a:solidFill>
              </a:rPr>
              <a:t>Which </a:t>
            </a:r>
            <a:r>
              <a:rPr lang="en-GB" sz="2200" dirty="0" smtClean="0">
                <a:solidFill>
                  <a:schemeClr val="tx1"/>
                </a:solidFill>
              </a:rPr>
              <a:t>in turn is dependent on </a:t>
            </a:r>
            <a:r>
              <a:rPr lang="en-GB" sz="2200" b="1" dirty="0" smtClean="0">
                <a:solidFill>
                  <a:schemeClr val="tx2"/>
                </a:solidFill>
              </a:rPr>
              <a:t>people’s movements </a:t>
            </a:r>
            <a:r>
              <a:rPr lang="en-GB" sz="2200" dirty="0" smtClean="0">
                <a:solidFill>
                  <a:schemeClr val="tx1"/>
                </a:solidFill>
              </a:rPr>
              <a:t>and accessibility</a:t>
            </a:r>
          </a:p>
          <a:p>
            <a:pPr algn="l"/>
            <a:r>
              <a:rPr lang="en-GB" sz="2200" i="1" dirty="0" smtClean="0">
                <a:solidFill>
                  <a:schemeClr val="tx1"/>
                </a:solidFill>
              </a:rPr>
              <a:t>Most detected cases are close the roads </a:t>
            </a:r>
            <a:r>
              <a:rPr lang="en-GB" sz="2200" i="1" dirty="0" smtClean="0">
                <a:solidFill>
                  <a:schemeClr val="tx1"/>
                </a:solidFill>
              </a:rPr>
              <a:t>(75 %)</a:t>
            </a:r>
            <a:endParaRPr lang="en-GB" sz="2200" i="1" dirty="0" smtClean="0">
              <a:solidFill>
                <a:schemeClr val="tx1"/>
              </a:solidFill>
            </a:endParaRPr>
          </a:p>
          <a:p>
            <a:pPr algn="l"/>
            <a:r>
              <a:rPr lang="en-GB" sz="2200" dirty="0" smtClean="0">
                <a:solidFill>
                  <a:schemeClr val="tx1"/>
                </a:solidFill>
              </a:rPr>
              <a:t> </a:t>
            </a:r>
            <a:endParaRPr lang="sv-SE" sz="2200" dirty="0">
              <a:solidFill>
                <a:schemeClr val="tx1"/>
              </a:solidFill>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Summing up</a:t>
            </a:r>
            <a:endParaRPr lang="sv-SE" sz="4000" dirty="0">
              <a:latin typeface="Franklin Gothic Medium" pitchFamily="34" charset="0"/>
            </a:endParaRPr>
          </a:p>
        </p:txBody>
      </p:sp>
      <p:sp>
        <p:nvSpPr>
          <p:cNvPr id="7" name="Subtitle 2"/>
          <p:cNvSpPr>
            <a:spLocks noGrp="1"/>
          </p:cNvSpPr>
          <p:nvPr>
            <p:ph type="subTitle" idx="1"/>
          </p:nvPr>
        </p:nvSpPr>
        <p:spPr>
          <a:xfrm>
            <a:off x="467544" y="1219200"/>
            <a:ext cx="8424936" cy="5638800"/>
          </a:xfrm>
        </p:spPr>
        <p:txBody>
          <a:bodyPr>
            <a:noAutofit/>
          </a:bodyPr>
          <a:lstStyle/>
          <a:p>
            <a:pPr algn="l">
              <a:buFont typeface="Arial" pitchFamily="34" charset="0"/>
              <a:buChar char="•"/>
            </a:pPr>
            <a:r>
              <a:rPr lang="en-US" sz="2200" dirty="0" smtClean="0">
                <a:solidFill>
                  <a:schemeClr val="tx1"/>
                </a:solidFill>
              </a:rPr>
              <a:t> focus of media coverage </a:t>
            </a:r>
            <a:r>
              <a:rPr lang="en-US" sz="2200" b="1" dirty="0" smtClean="0">
                <a:solidFill>
                  <a:schemeClr val="tx2"/>
                </a:solidFill>
              </a:rPr>
              <a:t>has lead to thorough police</a:t>
            </a:r>
            <a:r>
              <a:rPr lang="en-US" sz="2200" b="1" dirty="0" smtClean="0">
                <a:solidFill>
                  <a:schemeClr val="tx1"/>
                </a:solidFill>
              </a:rPr>
              <a:t> </a:t>
            </a:r>
            <a:r>
              <a:rPr lang="en-US" sz="2200" b="1" dirty="0" smtClean="0">
                <a:solidFill>
                  <a:schemeClr val="tx2"/>
                </a:solidFill>
              </a:rPr>
              <a:t>investigations</a:t>
            </a:r>
          </a:p>
          <a:p>
            <a:pPr algn="l">
              <a:buFont typeface="Arial" pitchFamily="34" charset="0"/>
              <a:buChar char="•"/>
            </a:pPr>
            <a:endParaRPr lang="sv-SE" sz="2200" dirty="0" smtClean="0">
              <a:solidFill>
                <a:schemeClr val="tx1"/>
              </a:solidFill>
            </a:endParaRPr>
          </a:p>
          <a:p>
            <a:pPr algn="l">
              <a:buFont typeface="Arial" pitchFamily="34" charset="0"/>
              <a:buChar char="•"/>
            </a:pPr>
            <a:r>
              <a:rPr lang="en-GB" sz="2200" dirty="0" smtClean="0">
                <a:solidFill>
                  <a:schemeClr val="tx1"/>
                </a:solidFill>
              </a:rPr>
              <a:t> </a:t>
            </a:r>
            <a:r>
              <a:rPr lang="en-GB" sz="2200" b="1" dirty="0" smtClean="0">
                <a:solidFill>
                  <a:schemeClr val="tx2"/>
                </a:solidFill>
              </a:rPr>
              <a:t>media</a:t>
            </a:r>
            <a:r>
              <a:rPr lang="en-GB" sz="2200" dirty="0" smtClean="0">
                <a:solidFill>
                  <a:schemeClr val="tx1"/>
                </a:solidFill>
              </a:rPr>
              <a:t> ‘ignores’ minor EWCs: underreported compared to records</a:t>
            </a:r>
          </a:p>
          <a:p>
            <a:pPr algn="l"/>
            <a:endParaRPr lang="en-GB" sz="2200" dirty="0" smtClean="0">
              <a:solidFill>
                <a:schemeClr val="tx1"/>
              </a:solidFill>
            </a:endParaRPr>
          </a:p>
          <a:p>
            <a:pPr algn="l">
              <a:buFont typeface="Arial" pitchFamily="34" charset="0"/>
              <a:buChar char="•"/>
            </a:pPr>
            <a:r>
              <a:rPr lang="en-GB" sz="2200" dirty="0" smtClean="0">
                <a:solidFill>
                  <a:schemeClr val="tx1"/>
                </a:solidFill>
              </a:rPr>
              <a:t> media foremost interested in ‘the discovery’: can positively affect detection of EWC and </a:t>
            </a:r>
            <a:r>
              <a:rPr lang="en-GB" sz="2200" b="1" dirty="0" smtClean="0">
                <a:solidFill>
                  <a:schemeClr val="tx2"/>
                </a:solidFill>
              </a:rPr>
              <a:t>awareness</a:t>
            </a:r>
          </a:p>
          <a:p>
            <a:pPr algn="l"/>
            <a:endParaRPr lang="en-GB" sz="2200" dirty="0" smtClean="0">
              <a:solidFill>
                <a:schemeClr val="tx2"/>
              </a:solidFill>
            </a:endParaRPr>
          </a:p>
          <a:p>
            <a:pPr algn="l">
              <a:buFont typeface="Arial" pitchFamily="34" charset="0"/>
              <a:buChar char="•"/>
            </a:pPr>
            <a:r>
              <a:rPr lang="en-GB" sz="2200" dirty="0" smtClean="0">
                <a:solidFill>
                  <a:schemeClr val="tx1"/>
                </a:solidFill>
              </a:rPr>
              <a:t> </a:t>
            </a:r>
            <a:r>
              <a:rPr lang="en-GB" sz="2200" b="1" dirty="0" smtClean="0">
                <a:solidFill>
                  <a:schemeClr val="tx2"/>
                </a:solidFill>
              </a:rPr>
              <a:t>NEXT STEP </a:t>
            </a:r>
            <a:r>
              <a:rPr lang="en-GB" sz="2200" dirty="0" smtClean="0">
                <a:solidFill>
                  <a:schemeClr val="tx2"/>
                </a:solidFill>
              </a:rPr>
              <a:t>– WHY SOME COUNTIES ARE BETTER IN EWC DETECTION?</a:t>
            </a:r>
          </a:p>
          <a:p>
            <a:pPr algn="l"/>
            <a:r>
              <a:rPr lang="en-GB" sz="2200" dirty="0">
                <a:solidFill>
                  <a:schemeClr val="tx2"/>
                </a:solidFill>
              </a:rPr>
              <a:t>	 </a:t>
            </a:r>
            <a:r>
              <a:rPr lang="en-GB" sz="2200" dirty="0" smtClean="0">
                <a:solidFill>
                  <a:schemeClr val="tx2"/>
                </a:solidFill>
              </a:rPr>
              <a:t>            WHICH ARE THE UNDERLYING FACTORS THAT</a:t>
            </a:r>
          </a:p>
          <a:p>
            <a:pPr algn="l"/>
            <a:r>
              <a:rPr lang="en-GB" sz="2200" dirty="0">
                <a:solidFill>
                  <a:schemeClr val="tx2"/>
                </a:solidFill>
              </a:rPr>
              <a:t> </a:t>
            </a:r>
            <a:r>
              <a:rPr lang="en-GB" sz="2200" dirty="0" smtClean="0">
                <a:solidFill>
                  <a:schemeClr val="tx2"/>
                </a:solidFill>
              </a:rPr>
              <a:t>                            EXPLAIN THE </a:t>
            </a:r>
            <a:r>
              <a:rPr lang="en-GB" sz="2200" dirty="0">
                <a:solidFill>
                  <a:schemeClr val="tx2"/>
                </a:solidFill>
              </a:rPr>
              <a:t>GEOGRAPHY OF </a:t>
            </a:r>
            <a:r>
              <a:rPr lang="en-GB" sz="2200" dirty="0" smtClean="0">
                <a:solidFill>
                  <a:schemeClr val="tx2"/>
                </a:solidFill>
              </a:rPr>
              <a:t>EWC?</a:t>
            </a:r>
            <a:endParaRPr lang="sv-SE" sz="2200" dirty="0">
              <a:solidFill>
                <a:schemeClr val="tx1"/>
              </a:solidFill>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7" name="Subtitle 2"/>
          <p:cNvSpPr>
            <a:spLocks noGrp="1"/>
          </p:cNvSpPr>
          <p:nvPr>
            <p:ph type="subTitle" idx="1"/>
          </p:nvPr>
        </p:nvSpPr>
        <p:spPr>
          <a:xfrm>
            <a:off x="467544" y="1219200"/>
            <a:ext cx="8424936" cy="5638800"/>
          </a:xfrm>
        </p:spPr>
        <p:txBody>
          <a:bodyPr>
            <a:noAutofit/>
          </a:bodyPr>
          <a:lstStyle/>
          <a:p>
            <a:endParaRPr lang="sv-SE" sz="4800" dirty="0" smtClean="0">
              <a:solidFill>
                <a:schemeClr val="tx1"/>
              </a:solidFill>
            </a:endParaRPr>
          </a:p>
          <a:p>
            <a:r>
              <a:rPr lang="sv-SE" sz="4800" dirty="0" err="1" smtClean="0">
                <a:solidFill>
                  <a:schemeClr val="tx1"/>
                </a:solidFill>
              </a:rPr>
              <a:t>Thank</a:t>
            </a:r>
            <a:r>
              <a:rPr lang="sv-SE" sz="4800" dirty="0" smtClean="0">
                <a:solidFill>
                  <a:schemeClr val="tx1"/>
                </a:solidFill>
              </a:rPr>
              <a:t> </a:t>
            </a:r>
            <a:r>
              <a:rPr lang="sv-SE" sz="4800" dirty="0" err="1" smtClean="0">
                <a:solidFill>
                  <a:schemeClr val="tx1"/>
                </a:solidFill>
              </a:rPr>
              <a:t>you</a:t>
            </a:r>
            <a:r>
              <a:rPr lang="sv-SE" sz="4800" dirty="0" smtClean="0">
                <a:solidFill>
                  <a:schemeClr val="tx1"/>
                </a:solidFill>
              </a:rPr>
              <a:t> for </a:t>
            </a:r>
            <a:r>
              <a:rPr lang="sv-SE" sz="4800" dirty="0" err="1" smtClean="0">
                <a:solidFill>
                  <a:schemeClr val="tx1"/>
                </a:solidFill>
              </a:rPr>
              <a:t>your</a:t>
            </a:r>
            <a:r>
              <a:rPr lang="sv-SE" sz="4800" dirty="0" smtClean="0">
                <a:solidFill>
                  <a:schemeClr val="tx1"/>
                </a:solidFill>
              </a:rPr>
              <a:t> attention!</a:t>
            </a:r>
            <a:endParaRPr lang="sv-SE" sz="4800" dirty="0">
              <a:solidFill>
                <a:schemeClr val="tx1"/>
              </a:solidFill>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extLst>
      <p:ext uri="{BB962C8B-B14F-4D97-AF65-F5344CB8AC3E}">
        <p14:creationId xmlns:p14="http://schemas.microsoft.com/office/powerpoint/2010/main" val="1741183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1219200"/>
            <a:ext cx="8496944" cy="4586064"/>
          </a:xfrm>
        </p:spPr>
        <p:txBody>
          <a:bodyPr/>
          <a:lstStyle/>
          <a:p>
            <a:pPr algn="l">
              <a:buFont typeface="Arial" pitchFamily="34" charset="0"/>
              <a:buChar char="•"/>
            </a:pPr>
            <a:r>
              <a:rPr lang="sv-SE" dirty="0" smtClean="0">
                <a:solidFill>
                  <a:schemeClr val="tx1"/>
                </a:solidFill>
              </a:rPr>
              <a:t> </a:t>
            </a:r>
            <a:r>
              <a:rPr lang="sv-SE" dirty="0" err="1" smtClean="0">
                <a:solidFill>
                  <a:schemeClr val="tx1"/>
                </a:solidFill>
              </a:rPr>
              <a:t>Objective</a:t>
            </a:r>
            <a:endParaRPr lang="sv-SE" dirty="0" smtClean="0">
              <a:solidFill>
                <a:schemeClr val="tx1"/>
              </a:solidFill>
            </a:endParaRPr>
          </a:p>
          <a:p>
            <a:pPr algn="l">
              <a:buFont typeface="Arial" pitchFamily="34" charset="0"/>
              <a:buChar char="•"/>
            </a:pPr>
            <a:endParaRPr lang="sv-SE" sz="2000" dirty="0" smtClean="0">
              <a:solidFill>
                <a:schemeClr val="tx1"/>
              </a:solidFill>
            </a:endParaRPr>
          </a:p>
          <a:p>
            <a:pPr algn="l">
              <a:buFont typeface="Arial" pitchFamily="34" charset="0"/>
              <a:buChar char="•"/>
            </a:pPr>
            <a:r>
              <a:rPr lang="sv-SE" dirty="0">
                <a:solidFill>
                  <a:schemeClr val="tx1"/>
                </a:solidFill>
              </a:rPr>
              <a:t> </a:t>
            </a:r>
            <a:r>
              <a:rPr lang="sv-SE" dirty="0" smtClean="0">
                <a:solidFill>
                  <a:schemeClr val="tx1"/>
                </a:solidFill>
              </a:rPr>
              <a:t>Data and </a:t>
            </a:r>
            <a:r>
              <a:rPr lang="sv-SE" dirty="0" err="1" smtClean="0">
                <a:solidFill>
                  <a:schemeClr val="tx1"/>
                </a:solidFill>
              </a:rPr>
              <a:t>Methodology</a:t>
            </a:r>
            <a:endParaRPr lang="sv-SE" dirty="0" smtClean="0">
              <a:solidFill>
                <a:schemeClr val="tx1"/>
              </a:solidFill>
            </a:endParaRPr>
          </a:p>
          <a:p>
            <a:pPr algn="l">
              <a:buFont typeface="Arial" pitchFamily="34" charset="0"/>
              <a:buChar char="•"/>
            </a:pPr>
            <a:endParaRPr lang="sv-SE" sz="2000" dirty="0">
              <a:solidFill>
                <a:schemeClr val="tx1"/>
              </a:solidFill>
            </a:endParaRPr>
          </a:p>
          <a:p>
            <a:pPr algn="l">
              <a:buFont typeface="Arial" pitchFamily="34" charset="0"/>
              <a:buChar char="•"/>
            </a:pPr>
            <a:r>
              <a:rPr lang="sv-SE" dirty="0" smtClean="0">
                <a:solidFill>
                  <a:schemeClr val="tx1"/>
                </a:solidFill>
              </a:rPr>
              <a:t> </a:t>
            </a:r>
            <a:r>
              <a:rPr lang="sv-SE" dirty="0" smtClean="0">
                <a:solidFill>
                  <a:schemeClr val="tx1"/>
                </a:solidFill>
              </a:rPr>
              <a:t>The </a:t>
            </a:r>
            <a:r>
              <a:rPr lang="sv-SE" dirty="0" err="1" smtClean="0">
                <a:solidFill>
                  <a:schemeClr val="tx1"/>
                </a:solidFill>
              </a:rPr>
              <a:t>nature</a:t>
            </a:r>
            <a:r>
              <a:rPr lang="sv-SE" dirty="0" smtClean="0">
                <a:solidFill>
                  <a:schemeClr val="tx1"/>
                </a:solidFill>
              </a:rPr>
              <a:t> </a:t>
            </a:r>
            <a:r>
              <a:rPr lang="sv-SE" dirty="0" err="1" smtClean="0">
                <a:solidFill>
                  <a:schemeClr val="tx1"/>
                </a:solidFill>
              </a:rPr>
              <a:t>of</a:t>
            </a:r>
            <a:r>
              <a:rPr lang="sv-SE" dirty="0" smtClean="0">
                <a:solidFill>
                  <a:schemeClr val="tx1"/>
                </a:solidFill>
              </a:rPr>
              <a:t> </a:t>
            </a:r>
            <a:r>
              <a:rPr lang="sv-SE" dirty="0" err="1" smtClean="0">
                <a:solidFill>
                  <a:schemeClr val="tx1"/>
                </a:solidFill>
              </a:rPr>
              <a:t>EWCs</a:t>
            </a:r>
            <a:r>
              <a:rPr lang="sv-SE" dirty="0" smtClean="0">
                <a:solidFill>
                  <a:schemeClr val="tx1"/>
                </a:solidFill>
              </a:rPr>
              <a:t> in </a:t>
            </a:r>
            <a:r>
              <a:rPr lang="sv-SE" dirty="0" smtClean="0">
                <a:solidFill>
                  <a:schemeClr val="tx1"/>
                </a:solidFill>
              </a:rPr>
              <a:t>Sweden</a:t>
            </a:r>
          </a:p>
          <a:p>
            <a:pPr algn="l">
              <a:buFont typeface="Arial" pitchFamily="34" charset="0"/>
              <a:buChar char="•"/>
            </a:pPr>
            <a:endParaRPr lang="sv-SE" sz="2000" dirty="0" smtClean="0">
              <a:solidFill>
                <a:schemeClr val="tx1"/>
              </a:solidFill>
            </a:endParaRPr>
          </a:p>
          <a:p>
            <a:pPr algn="l">
              <a:buFont typeface="Arial" pitchFamily="34" charset="0"/>
              <a:buChar char="•"/>
            </a:pPr>
            <a:r>
              <a:rPr lang="sv-SE" dirty="0" smtClean="0">
                <a:solidFill>
                  <a:schemeClr val="tx1"/>
                </a:solidFill>
              </a:rPr>
              <a:t> </a:t>
            </a:r>
            <a:r>
              <a:rPr lang="sv-SE" dirty="0" err="1" smtClean="0">
                <a:solidFill>
                  <a:schemeClr val="tx1"/>
                </a:solidFill>
              </a:rPr>
              <a:t>Summing</a:t>
            </a:r>
            <a:r>
              <a:rPr lang="sv-SE" dirty="0" smtClean="0">
                <a:solidFill>
                  <a:schemeClr val="tx1"/>
                </a:solidFill>
              </a:rPr>
              <a:t> up</a:t>
            </a:r>
            <a:endParaRPr lang="sv-SE" dirty="0">
              <a:solidFill>
                <a:schemeClr val="tx1"/>
              </a:solidFill>
            </a:endParaRPr>
          </a:p>
        </p:txBody>
      </p:sp>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Outline</a:t>
            </a:r>
            <a:endParaRPr lang="sv-SE" sz="4000" dirty="0">
              <a:latin typeface="Franklin Gothic Medium" pitchFamily="34" charset="0"/>
            </a:endParaRPr>
          </a:p>
        </p:txBody>
      </p:sp>
      <p:sp>
        <p:nvSpPr>
          <p:cNvPr id="10" name="TextBox 9"/>
          <p:cNvSpPr txBox="1"/>
          <p:nvPr/>
        </p:nvSpPr>
        <p:spPr>
          <a:xfrm>
            <a:off x="3635896" y="3914760"/>
            <a:ext cx="5508104" cy="2754600"/>
          </a:xfrm>
          <a:prstGeom prst="rect">
            <a:avLst/>
          </a:prstGeom>
          <a:solidFill>
            <a:schemeClr val="bg1">
              <a:lumMod val="85000"/>
            </a:schemeClr>
          </a:solidFill>
        </p:spPr>
        <p:txBody>
          <a:bodyPr wrap="square" rtlCol="0">
            <a:spAutoFit/>
          </a:bodyPr>
          <a:lstStyle/>
          <a:p>
            <a:r>
              <a:rPr lang="en-US" dirty="0" smtClean="0"/>
              <a:t>”</a:t>
            </a:r>
            <a:r>
              <a:rPr lang="en-US" i="1" dirty="0" smtClean="0"/>
              <a:t>How can one release waste water in </a:t>
            </a:r>
            <a:r>
              <a:rPr lang="en-US" i="1" dirty="0" err="1" smtClean="0"/>
              <a:t>Hamstasjön</a:t>
            </a:r>
            <a:r>
              <a:rPr lang="en-US" i="1" dirty="0" smtClean="0"/>
              <a:t>? Obviously that is an environmental crime (…) School kids are taught not to dump waste in nature, but what will they think if the municipality directs wastewater into the lake. (…) Wake up and act! Several village residents are protesting against this stupid decision. The environmentally friendly municipality? I doubt it!” </a:t>
            </a:r>
            <a:r>
              <a:rPr lang="en-GB" dirty="0" smtClean="0"/>
              <a:t>(</a:t>
            </a:r>
            <a:r>
              <a:rPr lang="en-GB" dirty="0" err="1" smtClean="0"/>
              <a:t>Sundsvalls</a:t>
            </a:r>
            <a:r>
              <a:rPr lang="en-GB" dirty="0" smtClean="0"/>
              <a:t> </a:t>
            </a:r>
            <a:r>
              <a:rPr lang="en-GB" dirty="0" err="1" smtClean="0"/>
              <a:t>Tidning</a:t>
            </a:r>
            <a:r>
              <a:rPr lang="en-GB" dirty="0" smtClean="0"/>
              <a:t>, 07 February 2010)</a:t>
            </a:r>
            <a:endParaRPr lang="sv-SE" dirty="0" smtClean="0"/>
          </a:p>
          <a:p>
            <a:r>
              <a:rPr lang="en-GB" sz="1100" u="sng" dirty="0" smtClean="0">
                <a:hlinkClick r:id="rId3"/>
              </a:rPr>
              <a:t>http://st.nu/opinion/ordetfritt/1.1786188-avloppsvatten-gar-ut-i-hamstasjon</a:t>
            </a:r>
            <a:r>
              <a:rPr lang="en-GB" sz="1100" dirty="0" smtClean="0"/>
              <a:t> </a:t>
            </a:r>
            <a:endParaRPr lang="sv-SE" sz="1100" dirty="0" smtClean="0"/>
          </a:p>
          <a:p>
            <a:endParaRPr lang="sv-SE" dirty="0"/>
          </a:p>
        </p:txBody>
      </p:sp>
      <p:pic>
        <p:nvPicPr>
          <p:cNvPr id="7" name="Bildobjekt 7" descr="kth_rgb_archi_built_env.jpg"/>
          <p:cNvPicPr/>
          <p:nvPr/>
        </p:nvPicPr>
        <p:blipFill>
          <a:blip r:embed="rId4"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The Study</a:t>
            </a:r>
            <a:endParaRPr lang="sv-SE" sz="4000" dirty="0">
              <a:latin typeface="Franklin Gothic Medium" pitchFamily="34" charset="0"/>
            </a:endParaRPr>
          </a:p>
        </p:txBody>
      </p:sp>
      <p:sp>
        <p:nvSpPr>
          <p:cNvPr id="7" name="Subtitle 2"/>
          <p:cNvSpPr txBox="1">
            <a:spLocks/>
          </p:cNvSpPr>
          <p:nvPr/>
        </p:nvSpPr>
        <p:spPr>
          <a:xfrm>
            <a:off x="467544" y="1219200"/>
            <a:ext cx="8208912" cy="516212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tabLst/>
              <a:defRPr/>
            </a:pPr>
            <a:r>
              <a:rPr kumimoji="0" lang="sv-SE" sz="3200" b="0" i="0" u="none" strike="noStrike" kern="1200" cap="none" spc="0" normalizeH="0" baseline="0" noProof="0" dirty="0" err="1" smtClean="0">
                <a:ln>
                  <a:noFill/>
                </a:ln>
                <a:solidFill>
                  <a:schemeClr val="tx1"/>
                </a:solidFill>
                <a:effectLst/>
                <a:uLnTx/>
                <a:uFillTx/>
                <a:latin typeface="+mn-lt"/>
                <a:ea typeface="+mn-ea"/>
                <a:cs typeface="+mn-cs"/>
              </a:rPr>
              <a:t>Objectives</a:t>
            </a:r>
            <a:endParaRPr kumimoji="0" lang="sv-SE" sz="3200" b="0" i="0" u="none" strike="noStrike" kern="1200" cap="none" spc="0" normalizeH="0" baseline="0" noProof="0" dirty="0" smtClean="0">
              <a:ln>
                <a:noFill/>
              </a:ln>
              <a:solidFill>
                <a:schemeClr val="tx1"/>
              </a:solidFill>
              <a:effectLst/>
              <a:uLnTx/>
              <a:uFillTx/>
              <a:latin typeface="+mn-lt"/>
              <a:ea typeface="+mn-ea"/>
              <a:cs typeface="+mn-cs"/>
            </a:endParaRPr>
          </a:p>
          <a:p>
            <a:pPr lvl="0">
              <a:spcBef>
                <a:spcPct val="20000"/>
              </a:spcBef>
            </a:pPr>
            <a:r>
              <a:rPr lang="sv-SE" sz="3200" dirty="0" smtClean="0"/>
              <a:t>	</a:t>
            </a:r>
            <a:r>
              <a:rPr lang="sv-SE" sz="2600" dirty="0" smtClean="0"/>
              <a:t>1. </a:t>
            </a:r>
            <a:r>
              <a:rPr lang="sv-SE" sz="2600" dirty="0"/>
              <a:t>T</a:t>
            </a:r>
            <a:r>
              <a:rPr lang="sv-SE" sz="2600" dirty="0" smtClean="0"/>
              <a:t>o </a:t>
            </a:r>
            <a:r>
              <a:rPr lang="en-US" sz="2600" dirty="0" smtClean="0"/>
              <a:t>investigate the nature of environmental and 	wildlife crimes (EWC) in </a:t>
            </a:r>
            <a:r>
              <a:rPr lang="en-US" sz="2600" dirty="0" smtClean="0"/>
              <a:t>Sweden</a:t>
            </a:r>
          </a:p>
          <a:p>
            <a:pPr lvl="0">
              <a:spcBef>
                <a:spcPct val="20000"/>
              </a:spcBef>
            </a:pPr>
            <a:endParaRPr lang="en-US" sz="2600" dirty="0" smtClean="0"/>
          </a:p>
          <a:p>
            <a:pPr>
              <a:spcBef>
                <a:spcPct val="20000"/>
              </a:spcBef>
            </a:pPr>
            <a:r>
              <a:rPr lang="en-US" sz="2600" dirty="0" smtClean="0"/>
              <a:t>           </a:t>
            </a:r>
            <a:r>
              <a:rPr lang="en-US" sz="2600" dirty="0" smtClean="0"/>
              <a:t> </a:t>
            </a:r>
            <a:r>
              <a:rPr lang="en-US" sz="2600" dirty="0" smtClean="0"/>
              <a:t>2. </a:t>
            </a:r>
            <a:r>
              <a:rPr lang="en-US" sz="2600" dirty="0" smtClean="0"/>
              <a:t>To </a:t>
            </a:r>
            <a:r>
              <a:rPr lang="en-US" sz="2600" dirty="0"/>
              <a:t>assess the regional distribution of </a:t>
            </a:r>
            <a:r>
              <a:rPr lang="en-US" sz="2600" dirty="0" smtClean="0"/>
              <a:t>crimes</a:t>
            </a:r>
          </a:p>
          <a:p>
            <a:pPr>
              <a:spcBef>
                <a:spcPct val="20000"/>
              </a:spcBef>
            </a:pPr>
            <a:endParaRPr lang="sv-SE" sz="2600" dirty="0"/>
          </a:p>
          <a:p>
            <a:pPr lvl="0">
              <a:spcBef>
                <a:spcPct val="20000"/>
              </a:spcBef>
            </a:pPr>
            <a:r>
              <a:rPr lang="en-US" sz="2600" dirty="0" smtClean="0"/>
              <a:t>	3. </a:t>
            </a:r>
            <a:r>
              <a:rPr lang="en-US" sz="2600" dirty="0" smtClean="0"/>
              <a:t>To </a:t>
            </a:r>
            <a:r>
              <a:rPr lang="en-US" sz="2600" dirty="0" smtClean="0"/>
              <a:t>evaluate the use of media reports as a data </a:t>
            </a:r>
            <a:r>
              <a:rPr lang="en-US" sz="2600" dirty="0" smtClean="0"/>
              <a:t>	source </a:t>
            </a:r>
            <a:r>
              <a:rPr lang="en-US" sz="2600" dirty="0" smtClean="0"/>
              <a:t>and police </a:t>
            </a:r>
            <a:r>
              <a:rPr lang="en-US" sz="2600" dirty="0" smtClean="0"/>
              <a:t>statistics</a:t>
            </a:r>
            <a:endParaRPr kumimoji="0" lang="sv-SE" b="0" i="1" u="none" strike="noStrike" kern="1200" cap="none" spc="0" normalizeH="0" noProof="0" dirty="0" smtClean="0">
              <a:ln>
                <a:noFill/>
              </a:ln>
              <a:solidFill>
                <a:schemeClr val="tx1"/>
              </a:solidFill>
              <a:effectLst/>
              <a:uLnTx/>
              <a:uFillTx/>
              <a:latin typeface="+mn-lt"/>
              <a:ea typeface="+mn-ea"/>
              <a:cs typeface="+mn-cs"/>
            </a:endParaRPr>
          </a:p>
        </p:txBody>
      </p:sp>
      <p:pic>
        <p:nvPicPr>
          <p:cNvPr id="8" name="Bildobjekt 7" descr="kth_rgb_archi_built_env.jpg"/>
          <p:cNvPicPr/>
          <p:nvPr/>
        </p:nvPicPr>
        <p:blipFill>
          <a:blip r:embed="rId2"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19672" y="908720"/>
            <a:ext cx="5555267" cy="5998918"/>
          </a:xfrm>
          <a:prstGeom prst="rect">
            <a:avLst/>
          </a:prstGeom>
        </p:spPr>
      </p:pic>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The Study</a:t>
            </a:r>
            <a:endParaRPr lang="sv-SE" sz="4000" dirty="0">
              <a:latin typeface="Franklin Gothic Medium" pitchFamily="34" charset="0"/>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extLst>
      <p:ext uri="{BB962C8B-B14F-4D97-AF65-F5344CB8AC3E}">
        <p14:creationId xmlns:p14="http://schemas.microsoft.com/office/powerpoint/2010/main" val="4079728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Data</a:t>
            </a:r>
            <a:endParaRPr lang="sv-SE" sz="4000" dirty="0">
              <a:latin typeface="Franklin Gothic Medium" pitchFamily="34" charset="0"/>
            </a:endParaRPr>
          </a:p>
        </p:txBody>
      </p:sp>
      <p:sp>
        <p:nvSpPr>
          <p:cNvPr id="7" name="Subtitle 2"/>
          <p:cNvSpPr>
            <a:spLocks noGrp="1"/>
          </p:cNvSpPr>
          <p:nvPr>
            <p:ph type="subTitle" idx="1"/>
          </p:nvPr>
        </p:nvSpPr>
        <p:spPr>
          <a:xfrm>
            <a:off x="467544" y="1219200"/>
            <a:ext cx="8568952" cy="5306144"/>
          </a:xfrm>
        </p:spPr>
        <p:txBody>
          <a:bodyPr>
            <a:normAutofit/>
          </a:bodyPr>
          <a:lstStyle/>
          <a:p>
            <a:pPr algn="l"/>
            <a:r>
              <a:rPr lang="en-US" sz="2800" dirty="0" smtClean="0">
                <a:solidFill>
                  <a:srgbClr val="0070C0"/>
                </a:solidFill>
              </a:rPr>
              <a:t>11 years of police records &amp; </a:t>
            </a:r>
          </a:p>
          <a:p>
            <a:pPr algn="l"/>
            <a:r>
              <a:rPr lang="en-US" sz="2800" dirty="0" smtClean="0">
                <a:solidFill>
                  <a:srgbClr val="0070C0"/>
                </a:solidFill>
              </a:rPr>
              <a:t>			newspaper articles (Media archives)</a:t>
            </a:r>
            <a:endParaRPr lang="sv-SE" sz="2800" dirty="0" smtClean="0">
              <a:solidFill>
                <a:srgbClr val="0070C0"/>
              </a:solidFill>
            </a:endParaRPr>
          </a:p>
          <a:p>
            <a:pPr algn="l"/>
            <a:r>
              <a:rPr lang="sv-SE" dirty="0" err="1" smtClean="0">
                <a:solidFill>
                  <a:schemeClr val="tx1"/>
                </a:solidFill>
              </a:rPr>
              <a:t>Primary</a:t>
            </a:r>
            <a:r>
              <a:rPr lang="sv-SE" dirty="0" smtClean="0">
                <a:solidFill>
                  <a:schemeClr val="tx1"/>
                </a:solidFill>
              </a:rPr>
              <a:t> Data</a:t>
            </a:r>
          </a:p>
          <a:p>
            <a:pPr algn="l">
              <a:buFont typeface="Arial" pitchFamily="34" charset="0"/>
              <a:buChar char="•"/>
            </a:pPr>
            <a:r>
              <a:rPr lang="sv-SE" dirty="0" smtClean="0">
                <a:solidFill>
                  <a:schemeClr val="tx1"/>
                </a:solidFill>
              </a:rPr>
              <a:t> Media </a:t>
            </a:r>
            <a:r>
              <a:rPr lang="sv-SE" dirty="0" err="1" smtClean="0">
                <a:solidFill>
                  <a:schemeClr val="tx1"/>
                </a:solidFill>
              </a:rPr>
              <a:t>archives</a:t>
            </a:r>
            <a:r>
              <a:rPr lang="sv-SE" dirty="0" smtClean="0">
                <a:solidFill>
                  <a:schemeClr val="tx1"/>
                </a:solidFill>
              </a:rPr>
              <a:t> </a:t>
            </a:r>
            <a:r>
              <a:rPr lang="sv-SE" dirty="0" smtClean="0">
                <a:solidFill>
                  <a:schemeClr val="tx1"/>
                </a:solidFill>
              </a:rPr>
              <a:t>from </a:t>
            </a:r>
            <a:r>
              <a:rPr lang="sv-SE" i="1" dirty="0" smtClean="0">
                <a:solidFill>
                  <a:schemeClr val="tx1"/>
                </a:solidFill>
              </a:rPr>
              <a:t>”Retriever” </a:t>
            </a:r>
            <a:r>
              <a:rPr lang="sv-SE" i="1" dirty="0" smtClean="0">
                <a:solidFill>
                  <a:schemeClr val="tx1"/>
                </a:solidFill>
              </a:rPr>
              <a:t>(Mediearkivet)</a:t>
            </a:r>
          </a:p>
          <a:p>
            <a:pPr algn="l">
              <a:buFont typeface="Arial" pitchFamily="34" charset="0"/>
              <a:buChar char="•"/>
            </a:pPr>
            <a:endParaRPr lang="sv-SE" dirty="0" smtClean="0">
              <a:solidFill>
                <a:schemeClr val="tx1"/>
              </a:solidFill>
            </a:endParaRPr>
          </a:p>
          <a:p>
            <a:pPr algn="l"/>
            <a:r>
              <a:rPr lang="sv-SE" dirty="0" err="1" smtClean="0">
                <a:solidFill>
                  <a:schemeClr val="tx1"/>
                </a:solidFill>
              </a:rPr>
              <a:t>Secondary</a:t>
            </a:r>
            <a:r>
              <a:rPr lang="sv-SE" dirty="0" smtClean="0">
                <a:solidFill>
                  <a:schemeClr val="tx1"/>
                </a:solidFill>
              </a:rPr>
              <a:t> Data</a:t>
            </a:r>
          </a:p>
          <a:p>
            <a:pPr algn="l">
              <a:buFont typeface="Arial" pitchFamily="34" charset="0"/>
              <a:buChar char="•"/>
            </a:pPr>
            <a:r>
              <a:rPr lang="sv-SE" dirty="0" smtClean="0">
                <a:solidFill>
                  <a:schemeClr val="tx1"/>
                </a:solidFill>
              </a:rPr>
              <a:t> EWC </a:t>
            </a:r>
            <a:r>
              <a:rPr lang="sv-SE" dirty="0" err="1" smtClean="0">
                <a:solidFill>
                  <a:schemeClr val="tx1"/>
                </a:solidFill>
              </a:rPr>
              <a:t>records</a:t>
            </a:r>
            <a:r>
              <a:rPr lang="sv-SE" dirty="0" smtClean="0">
                <a:solidFill>
                  <a:schemeClr val="tx1"/>
                </a:solidFill>
              </a:rPr>
              <a:t> (2000-2011) from the</a:t>
            </a:r>
            <a:r>
              <a:rPr lang="sv-SE" dirty="0" smtClean="0">
                <a:solidFill>
                  <a:schemeClr val="tx1"/>
                </a:solidFill>
              </a:rPr>
              <a:t> </a:t>
            </a:r>
            <a:r>
              <a:rPr lang="sv-SE" i="1" dirty="0">
                <a:solidFill>
                  <a:schemeClr val="tx1"/>
                </a:solidFill>
              </a:rPr>
              <a:t>Swedish National Council </a:t>
            </a:r>
            <a:r>
              <a:rPr lang="sv-SE" i="1" dirty="0" err="1">
                <a:solidFill>
                  <a:schemeClr val="tx1"/>
                </a:solidFill>
              </a:rPr>
              <a:t>of</a:t>
            </a:r>
            <a:r>
              <a:rPr lang="sv-SE" i="1" dirty="0">
                <a:solidFill>
                  <a:schemeClr val="tx1"/>
                </a:solidFill>
              </a:rPr>
              <a:t> </a:t>
            </a:r>
            <a:r>
              <a:rPr lang="sv-SE" i="1" dirty="0" err="1">
                <a:solidFill>
                  <a:schemeClr val="tx1"/>
                </a:solidFill>
              </a:rPr>
              <a:t>Crime</a:t>
            </a:r>
            <a:r>
              <a:rPr lang="sv-SE" i="1" dirty="0">
                <a:solidFill>
                  <a:schemeClr val="tx1"/>
                </a:solidFill>
              </a:rPr>
              <a:t> </a:t>
            </a:r>
            <a:r>
              <a:rPr lang="sv-SE" i="1" dirty="0" smtClean="0">
                <a:solidFill>
                  <a:schemeClr val="tx1"/>
                </a:solidFill>
              </a:rPr>
              <a:t>Prevention (BRÅ)</a:t>
            </a:r>
            <a:endParaRPr lang="sv-SE" i="1" dirty="0" smtClean="0">
              <a:solidFill>
                <a:schemeClr val="tx1"/>
              </a:solidFill>
            </a:endParaRPr>
          </a:p>
          <a:p>
            <a:pPr algn="l"/>
            <a:endParaRPr lang="sv-SE" dirty="0" smtClean="0">
              <a:solidFill>
                <a:schemeClr val="tx1"/>
              </a:solidFill>
            </a:endParaRPr>
          </a:p>
        </p:txBody>
      </p:sp>
      <p:pic>
        <p:nvPicPr>
          <p:cNvPr id="8" name="Bildobjekt 7" descr="kth_rgb_archi_built_env.jpg"/>
          <p:cNvPicPr/>
          <p:nvPr/>
        </p:nvPicPr>
        <p:blipFill>
          <a:blip r:embed="rId3"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pic>
        <p:nvPicPr>
          <p:cNvPr id="2052" name="Picture 4"/>
          <p:cNvPicPr>
            <a:picLocks noChangeAspect="1" noChangeArrowheads="1"/>
          </p:cNvPicPr>
          <p:nvPr/>
        </p:nvPicPr>
        <p:blipFill>
          <a:blip r:embed="rId2" cstate="print"/>
          <a:srcRect/>
          <a:stretch>
            <a:fillRect/>
          </a:stretch>
        </p:blipFill>
        <p:spPr bwMode="auto">
          <a:xfrm>
            <a:off x="1475656" y="476672"/>
            <a:ext cx="5760640" cy="5760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4963" y="1052736"/>
            <a:ext cx="3671394" cy="513995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603699" y="1700808"/>
            <a:ext cx="3827624" cy="5139952"/>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4644008" y="1052736"/>
            <a:ext cx="3744416" cy="560851"/>
          </a:xfrm>
          <a:prstGeom prst="rect">
            <a:avLst/>
          </a:prstGeom>
          <a:noFill/>
          <a:ln w="9525">
            <a:noFill/>
            <a:miter lim="800000"/>
            <a:headEnd/>
            <a:tailEnd/>
          </a:ln>
        </p:spPr>
      </p:pic>
      <p:pic>
        <p:nvPicPr>
          <p:cNvPr id="8" name="Bildobjekt 7" descr="kth_rgb_archi_built_env.jpg"/>
          <p:cNvPicPr/>
          <p:nvPr/>
        </p:nvPicPr>
        <p:blipFill>
          <a:blip r:embed="rId6"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323528" y="260649"/>
            <a:ext cx="8676456" cy="584775"/>
          </a:xfrm>
          <a:prstGeom prst="rect">
            <a:avLst/>
          </a:prstGeom>
          <a:noFill/>
          <a:ln w="9525">
            <a:noFill/>
            <a:miter lim="800000"/>
            <a:headEnd/>
            <a:tailEnd/>
          </a:ln>
          <a:effectLst/>
        </p:spPr>
        <p:txBody>
          <a:bodyPr wrap="square">
            <a:spAutoFit/>
          </a:bodyPr>
          <a:lstStyle/>
          <a:p>
            <a:pPr algn="ctr"/>
            <a:r>
              <a:rPr lang="en-GB" sz="3200" b="1" dirty="0" smtClean="0">
                <a:latin typeface="Franklin Gothic Medium" pitchFamily="34" charset="0"/>
              </a:rPr>
              <a:t>Correlation between Police &amp; media data</a:t>
            </a:r>
            <a:endParaRPr lang="sv-SE" sz="3200" dirty="0">
              <a:latin typeface="Franklin Gothic Medium" pitchFamily="34" charset="0"/>
            </a:endParaRPr>
          </a:p>
        </p:txBody>
      </p:sp>
      <p:pic>
        <p:nvPicPr>
          <p:cNvPr id="3074" name="Picture 2"/>
          <p:cNvPicPr>
            <a:picLocks noChangeAspect="1" noChangeArrowheads="1"/>
          </p:cNvPicPr>
          <p:nvPr/>
        </p:nvPicPr>
        <p:blipFill>
          <a:blip r:embed="rId3" cstate="print"/>
          <a:srcRect r="32762"/>
          <a:stretch>
            <a:fillRect/>
          </a:stretch>
        </p:blipFill>
        <p:spPr bwMode="auto">
          <a:xfrm>
            <a:off x="1475656" y="1124744"/>
            <a:ext cx="6084168" cy="3278187"/>
          </a:xfrm>
          <a:prstGeom prst="rect">
            <a:avLst/>
          </a:prstGeom>
          <a:noFill/>
          <a:ln w="9525">
            <a:noFill/>
            <a:miter lim="800000"/>
            <a:headEnd/>
            <a:tailEnd/>
          </a:ln>
          <a:effectLst/>
        </p:spPr>
      </p:pic>
      <p:sp>
        <p:nvSpPr>
          <p:cNvPr id="9" name="Subtitle 2"/>
          <p:cNvSpPr>
            <a:spLocks noGrp="1"/>
          </p:cNvSpPr>
          <p:nvPr>
            <p:ph type="subTitle" idx="1"/>
          </p:nvPr>
        </p:nvSpPr>
        <p:spPr>
          <a:xfrm>
            <a:off x="1403648" y="4005064"/>
            <a:ext cx="7992888" cy="1345704"/>
          </a:xfrm>
        </p:spPr>
        <p:txBody>
          <a:bodyPr>
            <a:normAutofit/>
          </a:bodyPr>
          <a:lstStyle/>
          <a:p>
            <a:pPr algn="l"/>
            <a:r>
              <a:rPr lang="sv-SE" sz="1400" i="1" dirty="0" err="1" smtClean="0">
                <a:solidFill>
                  <a:schemeClr val="tx1"/>
                </a:solidFill>
              </a:rPr>
              <a:t>Categories</a:t>
            </a:r>
            <a:r>
              <a:rPr lang="sv-SE" sz="1400" i="1" dirty="0" smtClean="0">
                <a:solidFill>
                  <a:schemeClr val="tx1"/>
                </a:solidFill>
              </a:rPr>
              <a:t> of </a:t>
            </a:r>
            <a:r>
              <a:rPr lang="sv-SE" sz="1400" i="1" dirty="0" err="1" smtClean="0">
                <a:solidFill>
                  <a:schemeClr val="tx1"/>
                </a:solidFill>
              </a:rPr>
              <a:t>EWCs</a:t>
            </a:r>
            <a:r>
              <a:rPr lang="sv-SE" sz="1400" i="1" dirty="0" smtClean="0">
                <a:solidFill>
                  <a:schemeClr val="tx1"/>
                </a:solidFill>
              </a:rPr>
              <a:t> for </a:t>
            </a:r>
            <a:r>
              <a:rPr lang="sv-SE" sz="1400" i="1" dirty="0" err="1" smtClean="0">
                <a:solidFill>
                  <a:schemeClr val="tx1"/>
                </a:solidFill>
              </a:rPr>
              <a:t>police</a:t>
            </a:r>
            <a:r>
              <a:rPr lang="sv-SE" sz="1400" i="1" dirty="0" smtClean="0">
                <a:solidFill>
                  <a:schemeClr val="tx1"/>
                </a:solidFill>
              </a:rPr>
              <a:t> and media data</a:t>
            </a:r>
            <a:endParaRPr lang="sv-SE" sz="1400" i="1" dirty="0">
              <a:solidFill>
                <a:schemeClr val="tx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04263135"/>
              </p:ext>
            </p:extLst>
          </p:nvPr>
        </p:nvGraphicFramePr>
        <p:xfrm>
          <a:off x="1404664" y="4699992"/>
          <a:ext cx="5762624" cy="1511176"/>
        </p:xfrm>
        <a:graphic>
          <a:graphicData uri="http://schemas.openxmlformats.org/drawingml/2006/table">
            <a:tbl>
              <a:tblPr/>
              <a:tblGrid>
                <a:gridCol w="1074549"/>
                <a:gridCol w="722705"/>
                <a:gridCol w="539493"/>
                <a:gridCol w="628881"/>
                <a:gridCol w="628881"/>
                <a:gridCol w="722705"/>
                <a:gridCol w="722705"/>
                <a:gridCol w="722705"/>
              </a:tblGrid>
              <a:tr h="495176">
                <a:tc>
                  <a:txBody>
                    <a:bodyPr/>
                    <a:lstStyle/>
                    <a:p>
                      <a:pPr marL="38100" marR="38100" algn="ctr">
                        <a:lnSpc>
                          <a:spcPts val="1600"/>
                        </a:lnSpc>
                        <a:spcAft>
                          <a:spcPts val="0"/>
                        </a:spcAft>
                      </a:pPr>
                      <a:endParaRPr lang="en-GB" sz="1100" dirty="0">
                        <a:solidFill>
                          <a:srgbClr val="000000"/>
                        </a:solidFill>
                        <a:latin typeface="Times New Roman"/>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dirty="0">
                          <a:solidFill>
                            <a:srgbClr val="000000"/>
                          </a:solidFill>
                          <a:latin typeface="Times New Roman"/>
                          <a:ea typeface="Times New Roman"/>
                          <a:cs typeface="Times New Roman"/>
                        </a:rPr>
                        <a:t>Media </a:t>
                      </a:r>
                      <a:endParaRPr lang="sv-SE" sz="1100" dirty="0">
                        <a:latin typeface="Calibri"/>
                        <a:ea typeface="Times New Roman"/>
                        <a:cs typeface="Times New Roman"/>
                      </a:endParaRPr>
                    </a:p>
                    <a:p>
                      <a:pPr marL="38100" marR="38100" algn="ctr">
                        <a:lnSpc>
                          <a:spcPts val="1600"/>
                        </a:lnSpc>
                        <a:spcAft>
                          <a:spcPts val="0"/>
                        </a:spcAft>
                      </a:pPr>
                      <a:r>
                        <a:rPr lang="en-GB" sz="1100" dirty="0">
                          <a:solidFill>
                            <a:srgbClr val="000000"/>
                          </a:solidFill>
                          <a:latin typeface="Times New Roman"/>
                          <a:ea typeface="Times New Roman"/>
                          <a:cs typeface="Times New Roman"/>
                        </a:rPr>
                        <a:t>Total</a:t>
                      </a:r>
                      <a:endParaRPr lang="sv-SE" sz="1100" dirty="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 </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Air</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 Soil</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 </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Water</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 </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Minor</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 </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Nature</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100">
                          <a:solidFill>
                            <a:srgbClr val="000000"/>
                          </a:solidFill>
                          <a:latin typeface="Times New Roman"/>
                          <a:ea typeface="Times New Roman"/>
                          <a:cs typeface="Times New Roman"/>
                        </a:rPr>
                        <a:t>Media </a:t>
                      </a:r>
                      <a:endParaRPr lang="sv-SE" sz="1100">
                        <a:latin typeface="Calibri"/>
                        <a:ea typeface="Times New Roman"/>
                        <a:cs typeface="Times New Roman"/>
                      </a:endParaRPr>
                    </a:p>
                    <a:p>
                      <a:pPr marL="38100" marR="38100" algn="ctr">
                        <a:lnSpc>
                          <a:spcPts val="1600"/>
                        </a:lnSpc>
                        <a:spcAft>
                          <a:spcPts val="0"/>
                        </a:spcAft>
                      </a:pPr>
                      <a:r>
                        <a:rPr lang="en-GB" sz="1100">
                          <a:solidFill>
                            <a:srgbClr val="000000"/>
                          </a:solidFill>
                          <a:latin typeface="Times New Roman"/>
                          <a:ea typeface="Times New Roman"/>
                          <a:cs typeface="Times New Roman"/>
                        </a:rPr>
                        <a:t>Chemicals</a:t>
                      </a:r>
                      <a:endParaRPr lang="sv-SE" sz="1100">
                        <a:latin typeface="Calibri"/>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Police Total</a:t>
                      </a:r>
                      <a:endParaRPr lang="sv-SE" sz="11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330</a:t>
                      </a:r>
                      <a:r>
                        <a:rPr lang="en-GB" sz="1200" dirty="0" smtClean="0">
                          <a:solidFill>
                            <a:srgbClr val="000000"/>
                          </a:solidFill>
                          <a:latin typeface="Times New Roman"/>
                          <a:ea typeface="Times New Roman"/>
                          <a:cs typeface="Times New Roman"/>
                        </a:rPr>
                        <a:t>***</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accent6">
                        <a:lumMod val="60000"/>
                        <a:lumOff val="40000"/>
                      </a:schemeClr>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172***</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262***</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213***</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163***</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.160***</a:t>
                      </a:r>
                      <a:endParaRPr lang="sv-SE" sz="110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247***</a:t>
                      </a:r>
                      <a:endParaRPr lang="sv-SE" sz="1100" dirty="0">
                        <a:latin typeface="Calibri"/>
                        <a:ea typeface="Times New Roman"/>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Police Serious</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328</a:t>
                      </a:r>
                      <a:r>
                        <a:rPr lang="en-GB" sz="1200" dirty="0" smtClean="0">
                          <a:solidFill>
                            <a:srgbClr val="000000"/>
                          </a:solidFill>
                          <a:latin typeface="Times New Roman"/>
                          <a:ea typeface="Times New Roman"/>
                          <a:cs typeface="Times New Roman"/>
                        </a:rPr>
                        <a:t>***</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.130**</a:t>
                      </a:r>
                      <a:endParaRPr lang="sv-SE" sz="1100" dirty="0">
                        <a:latin typeface="Calibri"/>
                        <a:ea typeface="Times New Roman"/>
                        <a:cs typeface="Times New Roman"/>
                      </a:endParaRPr>
                    </a:p>
                  </a:txBody>
                  <a:tcPr marL="0" marR="0" marT="0" marB="0" anchor="ctr">
                    <a:lnL>
                      <a:noFill/>
                    </a:lnL>
                    <a:lnR>
                      <a:noFill/>
                    </a:lnR>
                    <a:lnT>
                      <a:noFill/>
                    </a:lnT>
                    <a:lnB>
                      <a:noFill/>
                    </a:lnB>
                    <a:solidFill>
                      <a:srgbClr val="FAC090"/>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.260***</a:t>
                      </a:r>
                      <a:endParaRPr lang="sv-SE" sz="1100">
                        <a:latin typeface="Calibri"/>
                        <a:ea typeface="Times New Roman"/>
                        <a:cs typeface="Times New Roman"/>
                      </a:endParaRPr>
                    </a:p>
                  </a:txBody>
                  <a:tcPr marL="0" marR="0" marT="0" marB="0" anchor="ctr">
                    <a:lnL>
                      <a:noFill/>
                    </a:lnL>
                    <a:lnR>
                      <a:noFill/>
                    </a:lnR>
                    <a:lnT>
                      <a:noFill/>
                    </a:lnT>
                    <a:lnB>
                      <a:noFill/>
                    </a:lnB>
                    <a:solidFill>
                      <a:srgbClr val="FAC090"/>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226***</a:t>
                      </a:r>
                      <a:endParaRPr lang="sv-SE" sz="1100" dirty="0">
                        <a:latin typeface="Calibri"/>
                        <a:ea typeface="Times New Roman"/>
                        <a:cs typeface="Times New Roman"/>
                      </a:endParaRPr>
                    </a:p>
                  </a:txBody>
                  <a:tcPr marL="0" marR="0" marT="0" marB="0" anchor="ctr">
                    <a:lnL>
                      <a:noFill/>
                    </a:lnL>
                    <a:lnR>
                      <a:noFill/>
                    </a:lnR>
                    <a:lnT>
                      <a:noFill/>
                    </a:lnT>
                    <a:lnB>
                      <a:noFill/>
                    </a:lnB>
                    <a:solidFill>
                      <a:srgbClr val="FAC090"/>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193***</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.103*</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238***</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Police Minor </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234***</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236***</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178***</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.139**</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.119**</a:t>
                      </a:r>
                      <a:endParaRPr lang="sv-SE" sz="1100" dirty="0">
                        <a:latin typeface="Calibri"/>
                        <a:ea typeface="Times New Roman"/>
                        <a:cs typeface="Times New Roman"/>
                      </a:endParaRPr>
                    </a:p>
                  </a:txBody>
                  <a:tcPr marL="0" marR="0" marT="0" marB="0" anchor="ctr">
                    <a:lnL>
                      <a:noFill/>
                    </a:lnL>
                    <a:lnR>
                      <a:noFill/>
                    </a:lnR>
                    <a:lnT>
                      <a:noFill/>
                    </a:lnT>
                    <a:lnB>
                      <a:noFill/>
                    </a:lnB>
                    <a:solidFill>
                      <a:srgbClr val="FAC090"/>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.075</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245***</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Police Nature</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340***</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.096</a:t>
                      </a:r>
                      <a:endParaRPr lang="sv-SE"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246***</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252***</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.181***</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177***</a:t>
                      </a:r>
                      <a:endParaRPr lang="sv-SE" sz="1100" dirty="0">
                        <a:latin typeface="Calibri"/>
                        <a:ea typeface="Times New Roman"/>
                        <a:cs typeface="Times New Roman"/>
                      </a:endParaRPr>
                    </a:p>
                  </a:txBody>
                  <a:tcPr marL="0" marR="0" marT="0" marB="0" anchor="ctr">
                    <a:lnL>
                      <a:noFill/>
                    </a:lnL>
                    <a:lnR>
                      <a:noFill/>
                    </a:lnR>
                    <a:lnT>
                      <a:noFill/>
                    </a:lnT>
                    <a:lnB>
                      <a:noFill/>
                    </a:lnB>
                    <a:solidFill>
                      <a:srgbClr val="FAC090"/>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154***</a:t>
                      </a:r>
                      <a:endParaRPr lang="sv-SE"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38100" marR="38100">
                        <a:lnSpc>
                          <a:spcPts val="1600"/>
                        </a:lnSpc>
                        <a:spcAft>
                          <a:spcPts val="0"/>
                        </a:spcAft>
                      </a:pPr>
                      <a:r>
                        <a:rPr lang="en-GB" sz="1100">
                          <a:solidFill>
                            <a:srgbClr val="000000"/>
                          </a:solidFill>
                          <a:latin typeface="Times New Roman"/>
                          <a:ea typeface="Times New Roman"/>
                          <a:cs typeface="Times New Roman"/>
                        </a:rPr>
                        <a:t>Police Chemical</a:t>
                      </a:r>
                      <a:endParaRPr lang="sv-SE" sz="110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397***</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.149**</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304***</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265***</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186***</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223***</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nSpc>
                          <a:spcPts val="1600"/>
                        </a:lnSpc>
                        <a:spcAft>
                          <a:spcPts val="0"/>
                        </a:spcAft>
                      </a:pPr>
                      <a:r>
                        <a:rPr lang="en-GB" sz="1100" dirty="0">
                          <a:solidFill>
                            <a:srgbClr val="000000"/>
                          </a:solidFill>
                          <a:latin typeface="Times New Roman"/>
                          <a:ea typeface="Times New Roman"/>
                          <a:cs typeface="Times New Roman"/>
                        </a:rPr>
                        <a:t>.</a:t>
                      </a:r>
                      <a:r>
                        <a:rPr lang="en-GB" sz="1100" dirty="0" smtClean="0">
                          <a:solidFill>
                            <a:srgbClr val="000000"/>
                          </a:solidFill>
                          <a:latin typeface="Times New Roman"/>
                          <a:ea typeface="Times New Roman"/>
                          <a:cs typeface="Times New Roman"/>
                        </a:rPr>
                        <a:t>278***</a:t>
                      </a:r>
                      <a:endParaRPr lang="sv-SE" sz="1100" dirty="0">
                        <a:latin typeface="Calibri"/>
                        <a:ea typeface="Times New Roman"/>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AC090"/>
                    </a:solidFill>
                  </a:tcPr>
                </a:tc>
              </a:tr>
            </a:tbl>
          </a:graphicData>
        </a:graphic>
      </p:graphicFrame>
      <p:sp>
        <p:nvSpPr>
          <p:cNvPr id="3075" name="Rectangle 3"/>
          <p:cNvSpPr>
            <a:spLocks noChangeArrowheads="1"/>
          </p:cNvSpPr>
          <p:nvPr/>
        </p:nvSpPr>
        <p:spPr bwMode="auto">
          <a:xfrm>
            <a:off x="1332656" y="6068144"/>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p-value &lt; 0.100 significant at 10% level, ** p-value &lt; 0.050 significant at 5% level, *** p-value &lt; 0.010 significant at 1% level.</a:t>
            </a:r>
            <a:endParaRPr kumimoji="0" lang="en-GB" sz="1800" b="0" i="0" u="none" strike="noStrike" cap="none" normalizeH="0" baseline="0" dirty="0" smtClean="0">
              <a:ln>
                <a:noFill/>
              </a:ln>
              <a:solidFill>
                <a:schemeClr val="tx1"/>
              </a:solidFill>
              <a:effectLst/>
              <a:latin typeface="Arial" pitchFamily="34" charset="0"/>
            </a:endParaRPr>
          </a:p>
        </p:txBody>
      </p:sp>
      <p:pic>
        <p:nvPicPr>
          <p:cNvPr id="11" name="Bildobjekt 7" descr="kth_rgb_archi_built_env.jpg"/>
          <p:cNvPicPr/>
          <p:nvPr/>
        </p:nvPicPr>
        <p:blipFill>
          <a:blip r:embed="rId4"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smtClean="0">
                <a:latin typeface="Franklin Gothic Medium" pitchFamily="34" charset="0"/>
              </a:rPr>
              <a:t>Trends - EWC</a:t>
            </a:r>
            <a:endParaRPr lang="sv-SE" sz="4000" dirty="0">
              <a:latin typeface="Franklin Gothic Medium" pitchFamily="34" charset="0"/>
            </a:endParaRPr>
          </a:p>
        </p:txBody>
      </p:sp>
      <p:pic>
        <p:nvPicPr>
          <p:cNvPr id="9" name="Picture 8"/>
          <p:cNvPicPr/>
          <p:nvPr/>
        </p:nvPicPr>
        <p:blipFill>
          <a:blip r:embed="rId2" cstate="print"/>
          <a:srcRect/>
          <a:stretch>
            <a:fillRect/>
          </a:stretch>
        </p:blipFill>
        <p:spPr bwMode="auto">
          <a:xfrm>
            <a:off x="144016" y="1730735"/>
            <a:ext cx="4499992" cy="2778385"/>
          </a:xfrm>
          <a:prstGeom prst="rect">
            <a:avLst/>
          </a:prstGeom>
          <a:noFill/>
          <a:ln w="9525">
            <a:noFill/>
            <a:miter lim="800000"/>
            <a:headEnd/>
            <a:tailEnd/>
          </a:ln>
        </p:spPr>
      </p:pic>
      <p:pic>
        <p:nvPicPr>
          <p:cNvPr id="10" name="Picture 9"/>
          <p:cNvPicPr/>
          <p:nvPr/>
        </p:nvPicPr>
        <p:blipFill>
          <a:blip r:embed="rId3" cstate="print"/>
          <a:srcRect/>
          <a:stretch>
            <a:fillRect/>
          </a:stretch>
        </p:blipFill>
        <p:spPr bwMode="auto">
          <a:xfrm>
            <a:off x="4464496" y="1802743"/>
            <a:ext cx="4499992" cy="2654351"/>
          </a:xfrm>
          <a:prstGeom prst="rect">
            <a:avLst/>
          </a:prstGeom>
          <a:noFill/>
          <a:ln w="9525">
            <a:noFill/>
            <a:miter lim="800000"/>
            <a:headEnd/>
            <a:tailEnd/>
          </a:ln>
        </p:spPr>
      </p:pic>
      <p:sp>
        <p:nvSpPr>
          <p:cNvPr id="11" name="Subtitle 2"/>
          <p:cNvSpPr>
            <a:spLocks noGrp="1"/>
          </p:cNvSpPr>
          <p:nvPr>
            <p:ph type="subTitle" idx="1"/>
          </p:nvPr>
        </p:nvSpPr>
        <p:spPr>
          <a:xfrm>
            <a:off x="395536" y="4509120"/>
            <a:ext cx="3024336" cy="576064"/>
          </a:xfrm>
        </p:spPr>
        <p:txBody>
          <a:bodyPr>
            <a:normAutofit/>
          </a:bodyPr>
          <a:lstStyle/>
          <a:p>
            <a:pPr algn="l"/>
            <a:r>
              <a:rPr lang="sv-SE" sz="2000" dirty="0" smtClean="0">
                <a:solidFill>
                  <a:schemeClr val="tx1"/>
                </a:solidFill>
              </a:rPr>
              <a:t>EWC trends in Sweden</a:t>
            </a:r>
            <a:endParaRPr lang="sv-SE" sz="2000" dirty="0">
              <a:solidFill>
                <a:schemeClr val="tx1"/>
              </a:solidFill>
            </a:endParaRPr>
          </a:p>
        </p:txBody>
      </p:sp>
      <p:sp>
        <p:nvSpPr>
          <p:cNvPr id="12" name="Subtitle 2"/>
          <p:cNvSpPr txBox="1">
            <a:spLocks/>
          </p:cNvSpPr>
          <p:nvPr/>
        </p:nvSpPr>
        <p:spPr>
          <a:xfrm>
            <a:off x="4716016" y="4509120"/>
            <a:ext cx="4032448" cy="5760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mn-lt"/>
                <a:ea typeface="+mn-ea"/>
                <a:cs typeface="+mn-cs"/>
              </a:rPr>
              <a:t>EWC trends in Västernorrland</a:t>
            </a:r>
            <a:endParaRPr kumimoji="0" lang="sv-SE"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Bildobjekt 7" descr="kth_rgb_archi_built_env.jpg"/>
          <p:cNvPicPr/>
          <p:nvPr/>
        </p:nvPicPr>
        <p:blipFill>
          <a:blip r:embed="rId4" cstate="print"/>
          <a:stretch>
            <a:fillRect/>
          </a:stretch>
        </p:blipFill>
        <p:spPr>
          <a:xfrm>
            <a:off x="0" y="0"/>
            <a:ext cx="920585" cy="1053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
            <a:ext cx="9144000" cy="620688"/>
          </a:xfrm>
          <a:prstGeom prst="rect">
            <a:avLst/>
          </a:prstGeom>
          <a:solidFill>
            <a:srgbClr val="DDDDDD"/>
          </a:solidFill>
          <a:ln w="9525">
            <a:noFill/>
            <a:miter lim="800000"/>
            <a:headEnd/>
            <a:tailEnd/>
          </a:ln>
          <a:effectLst/>
        </p:spPr>
        <p:txBody>
          <a:bodyPr wrap="none" anchor="ctr"/>
          <a:lstStyle/>
          <a:p>
            <a:endParaRPr lang="en-GB"/>
          </a:p>
        </p:txBody>
      </p:sp>
      <p:sp>
        <p:nvSpPr>
          <p:cNvPr id="6" name="Rectangle 13"/>
          <p:cNvSpPr>
            <a:spLocks noChangeArrowheads="1"/>
          </p:cNvSpPr>
          <p:nvPr/>
        </p:nvSpPr>
        <p:spPr bwMode="auto">
          <a:xfrm>
            <a:off x="0" y="260649"/>
            <a:ext cx="8675688" cy="792088"/>
          </a:xfrm>
          <a:prstGeom prst="rect">
            <a:avLst/>
          </a:prstGeom>
          <a:solidFill>
            <a:srgbClr val="FFCC66"/>
          </a:solidFill>
          <a:ln w="9525">
            <a:noFill/>
            <a:miter lim="800000"/>
            <a:headEnd/>
            <a:tailEnd/>
          </a:ln>
          <a:effectLst/>
        </p:spPr>
        <p:txBody>
          <a:bodyPr wrap="none" anchor="ctr"/>
          <a:lstStyle/>
          <a:p>
            <a:endParaRPr lang="en-GB"/>
          </a:p>
        </p:txBody>
      </p:sp>
      <p:sp>
        <p:nvSpPr>
          <p:cNvPr id="4" name="Text Box 11"/>
          <p:cNvSpPr txBox="1">
            <a:spLocks noChangeArrowheads="1"/>
          </p:cNvSpPr>
          <p:nvPr/>
        </p:nvSpPr>
        <p:spPr bwMode="auto">
          <a:xfrm>
            <a:off x="0" y="344850"/>
            <a:ext cx="8676456" cy="707886"/>
          </a:xfrm>
          <a:prstGeom prst="rect">
            <a:avLst/>
          </a:prstGeom>
          <a:noFill/>
          <a:ln w="9525">
            <a:noFill/>
            <a:miter lim="800000"/>
            <a:headEnd/>
            <a:tailEnd/>
          </a:ln>
          <a:effectLst/>
        </p:spPr>
        <p:txBody>
          <a:bodyPr wrap="square">
            <a:spAutoFit/>
          </a:bodyPr>
          <a:lstStyle/>
          <a:p>
            <a:pPr algn="ctr"/>
            <a:r>
              <a:rPr lang="en-GB" sz="4000" b="1" dirty="0">
                <a:latin typeface="Franklin Gothic Medium" pitchFamily="34" charset="0"/>
              </a:rPr>
              <a:t>Distribution of EWC</a:t>
            </a:r>
            <a:endParaRPr lang="sv-SE" sz="4000" dirty="0">
              <a:latin typeface="Franklin Gothic Medium" pitchFamily="34" charset="0"/>
            </a:endParaRPr>
          </a:p>
        </p:txBody>
      </p:sp>
      <p:pic>
        <p:nvPicPr>
          <p:cNvPr id="7" name="Picture 6" descr="EC_police_LEG0718.JPG"/>
          <p:cNvPicPr/>
          <p:nvPr/>
        </p:nvPicPr>
        <p:blipFill>
          <a:blip r:embed="rId2" cstate="print"/>
          <a:srcRect/>
          <a:stretch>
            <a:fillRect/>
          </a:stretch>
        </p:blipFill>
        <p:spPr>
          <a:xfrm>
            <a:off x="292839" y="1268760"/>
            <a:ext cx="4351169" cy="4104456"/>
          </a:xfrm>
          <a:prstGeom prst="rect">
            <a:avLst/>
          </a:prstGeom>
        </p:spPr>
      </p:pic>
      <p:pic>
        <p:nvPicPr>
          <p:cNvPr id="8" name="Picture 7" descr="EC_media_LEG0718.JPG"/>
          <p:cNvPicPr/>
          <p:nvPr/>
        </p:nvPicPr>
        <p:blipFill>
          <a:blip r:embed="rId3" cstate="print"/>
          <a:srcRect l="3967" t="980" b="10621"/>
          <a:stretch>
            <a:fillRect/>
          </a:stretch>
        </p:blipFill>
        <p:spPr>
          <a:xfrm>
            <a:off x="4628565" y="1268760"/>
            <a:ext cx="4407931" cy="4104456"/>
          </a:xfrm>
          <a:prstGeom prst="rect">
            <a:avLst/>
          </a:prstGeom>
        </p:spPr>
      </p:pic>
      <p:pic>
        <p:nvPicPr>
          <p:cNvPr id="9" name="Picture 8"/>
          <p:cNvPicPr/>
          <p:nvPr/>
        </p:nvPicPr>
        <p:blipFill>
          <a:blip r:embed="rId4" cstate="print">
            <a:grayscl/>
            <a:lum/>
          </a:blip>
          <a:srcRect l="2251" t="14465" r="965" b="13837"/>
          <a:stretch>
            <a:fillRect/>
          </a:stretch>
        </p:blipFill>
        <p:spPr bwMode="auto">
          <a:xfrm>
            <a:off x="179512" y="4951159"/>
            <a:ext cx="8781501" cy="1906841"/>
          </a:xfrm>
          <a:prstGeom prst="rect">
            <a:avLst/>
          </a:prstGeom>
          <a:noFill/>
          <a:ln w="9525">
            <a:noFill/>
            <a:miter lim="800000"/>
            <a:headEnd/>
            <a:tailEnd/>
          </a:ln>
        </p:spPr>
      </p:pic>
      <p:pic>
        <p:nvPicPr>
          <p:cNvPr id="10" name="Bildobjekt 7" descr="kth_rgb_archi_built_env.jpg"/>
          <p:cNvPicPr/>
          <p:nvPr/>
        </p:nvPicPr>
        <p:blipFill>
          <a:blip r:embed="rId5" cstate="print"/>
          <a:stretch>
            <a:fillRect/>
          </a:stretch>
        </p:blipFill>
        <p:spPr>
          <a:xfrm>
            <a:off x="0" y="0"/>
            <a:ext cx="920585" cy="1053728"/>
          </a:xfrm>
          <a:prstGeom prst="rect">
            <a:avLst/>
          </a:prstGeom>
        </p:spPr>
      </p:pic>
      <p:sp>
        <p:nvSpPr>
          <p:cNvPr id="2" name="Oval 1"/>
          <p:cNvSpPr/>
          <p:nvPr/>
        </p:nvSpPr>
        <p:spPr>
          <a:xfrm>
            <a:off x="5364088" y="2996952"/>
            <a:ext cx="432048" cy="504056"/>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043608" y="2996952"/>
            <a:ext cx="432048" cy="504056"/>
          </a:xfrm>
          <a:prstGeom prst="ellipse">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780</Words>
  <Application>Microsoft Macintosh PowerPoint</Application>
  <PresentationFormat>On-screen Show (4:3)</PresentationFormat>
  <Paragraphs>175</Paragraphs>
  <Slides>14</Slides>
  <Notes>6</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Office-tema</vt:lpstr>
      <vt:lpstr>Environmental and wildlife crimes in Sweden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and wildlife crime (EWC) in Sweden</dc:title>
  <dc:creator>Vania A Ceccato</dc:creator>
  <cp:lastModifiedBy>Cornelis Uittenbogaard</cp:lastModifiedBy>
  <cp:revision>31</cp:revision>
  <dcterms:modified xsi:type="dcterms:W3CDTF">2014-09-17T18:31:19Z</dcterms:modified>
</cp:coreProperties>
</file>