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7" r:id="rId2"/>
    <p:sldId id="288" r:id="rId3"/>
    <p:sldId id="282" r:id="rId4"/>
    <p:sldId id="272" r:id="rId5"/>
    <p:sldId id="284" r:id="rId6"/>
    <p:sldId id="277" r:id="rId7"/>
    <p:sldId id="274" r:id="rId8"/>
    <p:sldId id="285" r:id="rId9"/>
    <p:sldId id="278" r:id="rId10"/>
    <p:sldId id="293" r:id="rId11"/>
    <p:sldId id="292" r:id="rId12"/>
    <p:sldId id="290" r:id="rId13"/>
    <p:sldId id="280" r:id="rId14"/>
    <p:sldId id="281" r:id="rId15"/>
    <p:sldId id="289" r:id="rId16"/>
  </p:sldIdLst>
  <p:sldSz cx="9144000" cy="6858000" type="screen4x3"/>
  <p:notesSz cx="6669088" cy="987266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2BD4A-4817-49CF-8061-15ADDFAFCF42}" type="datetimeFigureOut">
              <a:rPr lang="en-GB" smtClean="0"/>
              <a:pPr/>
              <a:t>29/09/2014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313AC-8EE1-40E7-A54D-79CA8421A7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05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245B-77FB-472E-AB2B-E16357288B75}" type="datetimeFigureOut">
              <a:rPr lang="en-GB" smtClean="0"/>
              <a:pPr/>
              <a:t>29/09/2014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9D00-7E4B-4884-BF5C-03CE99CF4B9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245B-77FB-472E-AB2B-E16357288B75}" type="datetimeFigureOut">
              <a:rPr lang="en-GB" smtClean="0"/>
              <a:pPr/>
              <a:t>29/09/2014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9D00-7E4B-4884-BF5C-03CE99CF4B9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245B-77FB-472E-AB2B-E16357288B75}" type="datetimeFigureOut">
              <a:rPr lang="en-GB" smtClean="0"/>
              <a:pPr/>
              <a:t>29/09/2014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9D00-7E4B-4884-BF5C-03CE99CF4B9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245B-77FB-472E-AB2B-E16357288B75}" type="datetimeFigureOut">
              <a:rPr lang="en-GB" smtClean="0"/>
              <a:pPr/>
              <a:t>29/09/2014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9D00-7E4B-4884-BF5C-03CE99CF4B9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245B-77FB-472E-AB2B-E16357288B75}" type="datetimeFigureOut">
              <a:rPr lang="en-GB" smtClean="0"/>
              <a:pPr/>
              <a:t>29/09/2014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9D00-7E4B-4884-BF5C-03CE99CF4B9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245B-77FB-472E-AB2B-E16357288B75}" type="datetimeFigureOut">
              <a:rPr lang="en-GB" smtClean="0"/>
              <a:pPr/>
              <a:t>29/09/2014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9D00-7E4B-4884-BF5C-03CE99CF4B9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245B-77FB-472E-AB2B-E16357288B75}" type="datetimeFigureOut">
              <a:rPr lang="en-GB" smtClean="0"/>
              <a:pPr/>
              <a:t>29/09/2014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9D00-7E4B-4884-BF5C-03CE99CF4B9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245B-77FB-472E-AB2B-E16357288B75}" type="datetimeFigureOut">
              <a:rPr lang="en-GB" smtClean="0"/>
              <a:pPr/>
              <a:t>29/09/2014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9D00-7E4B-4884-BF5C-03CE99CF4B9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245B-77FB-472E-AB2B-E16357288B75}" type="datetimeFigureOut">
              <a:rPr lang="en-GB" smtClean="0"/>
              <a:pPr/>
              <a:t>29/09/2014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9D00-7E4B-4884-BF5C-03CE99CF4B9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245B-77FB-472E-AB2B-E16357288B75}" type="datetimeFigureOut">
              <a:rPr lang="en-GB" smtClean="0"/>
              <a:pPr/>
              <a:t>29/09/2014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9D00-7E4B-4884-BF5C-03CE99CF4B9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245B-77FB-472E-AB2B-E16357288B75}" type="datetimeFigureOut">
              <a:rPr lang="en-GB" smtClean="0"/>
              <a:pPr/>
              <a:t>29/09/2014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9D00-7E4B-4884-BF5C-03CE99CF4B9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6245B-77FB-472E-AB2B-E16357288B75}" type="datetimeFigureOut">
              <a:rPr lang="en-GB" smtClean="0"/>
              <a:pPr/>
              <a:t>29/09/2014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9D00-7E4B-4884-BF5C-03CE99CF4B9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hyperlink" Target="http://www.forte.se/sv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hyperlink" Target="http://www.forte.se/sv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se/url?sa=i&amp;rct=j&amp;q=&amp;esrc=s&amp;frm=1&amp;source=images&amp;cd=&amp;cad=rja&amp;uact=8&amp;docid=xqMepf_vDIgqYM&amp;tbnid=dRgYASQ6P3h3WM:&amp;ved=0CAcQjRw&amp;url=http://bengt-livethrdaskola.blogspot.com/2010/08/illegal-jakt-pa-vargar-okar.html&amp;ei=0HEVVI6DHIO9ygOOo4GYDA&amp;bvm=bv.75097201,d.bGQ&amp;psig=AFQjCNF0J8ueB2kv7-0x-lKwyNXmxPUPXQ&amp;ust=1410777903260008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8.jpeg"/><Relationship Id="rId10" Type="http://schemas.openxmlformats.org/officeDocument/2006/relationships/image" Target="../media/image11.jpeg"/><Relationship Id="rId4" Type="http://schemas.openxmlformats.org/officeDocument/2006/relationships/hyperlink" Target="http://www.google.se/url?sa=i&amp;rct=j&amp;q=&amp;esrc=s&amp;frm=1&amp;source=images&amp;cd=&amp;cad=rja&amp;uact=8&amp;docid=g41erYcEFGpPTM&amp;tbnid=ThySLNjTwizHzM:&amp;ved=0CAcQjRw&amp;url=http://stjernlilja.soclog.se/&amp;ei=7nAVVIeNL-q_ygOHl4GwBg&amp;psig=AFQjCNFSsz2y0Uz56xXXuJzN7gPhXVt7Ug&amp;ust=1410777574348363" TargetMode="External"/><Relationship Id="rId9" Type="http://schemas.openxmlformats.org/officeDocument/2006/relationships/hyperlink" Target="http://www.google.se/url?sa=i&amp;rct=j&amp;q=&amp;esrc=s&amp;frm=1&amp;source=images&amp;cd=&amp;cad=rja&amp;uact=8&amp;docid=ssbzuU9hjc6C0M&amp;tbnid=slCz7tY-2noM-M:&amp;ved=0CAcQjRw&amp;url=http://www.skogsgruppen.se/&amp;ei=PXMVVOXYFsHnygPLo4G4DA&amp;bvm=bv.75097201,d.bGQ&amp;psig=AFQjCNHl1ZX9DvzrYa0R032t0dnSeW8WiA&amp;ust=141077826561360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383" y="2204864"/>
            <a:ext cx="8460432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Rural crime &amp; community safety</a:t>
            </a:r>
            <a:endParaRPr lang="en-GB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l_fi" descr="http://intra.kth.se/polopoly_fs/1.102442!/image/kth_rg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692696"/>
            <a:ext cx="1304783" cy="131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83568" y="3969932"/>
            <a:ext cx="80648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Albertus" pitchFamily="18" charset="0"/>
                <a:ea typeface="Times New Roman" pitchFamily="18" charset="0"/>
              </a:rPr>
              <a:t>Housing &amp; Safety</a:t>
            </a:r>
            <a:r>
              <a:rPr lang="en-US" sz="2400" dirty="0">
                <a:latin typeface="Albertus" pitchFamily="18" charset="0"/>
                <a:ea typeface="Times New Roman" pitchFamily="18" charset="0"/>
              </a:rPr>
              <a:t> </a:t>
            </a:r>
            <a:r>
              <a:rPr lang="en-US" sz="2400" dirty="0" smtClean="0">
                <a:latin typeface="Albertus" pitchFamily="18" charset="0"/>
                <a:ea typeface="Times New Roman" pitchFamily="18" charset="0"/>
              </a:rPr>
              <a:t>Research Group,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Albertus" pitchFamily="18" charset="0"/>
                <a:ea typeface="Times New Roman" pitchFamily="18" charset="0"/>
              </a:rPr>
              <a:t>CEFIN ABE/KTH</a:t>
            </a:r>
            <a:endParaRPr kumimoji="0" lang="sv-SE" sz="1400" i="0" u="none" strike="noStrike" cap="none" normalizeH="0" baseline="0" dirty="0" smtClean="0">
              <a:ln>
                <a:noFill/>
              </a:ln>
              <a:effectLst/>
              <a:latin typeface="Albertus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sz="1600" dirty="0" smtClean="0">
              <a:latin typeface="Albertus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600" dirty="0" smtClean="0">
                <a:latin typeface="Albertus" pitchFamily="18" charset="0"/>
              </a:rPr>
              <a:t>Sponsored by:</a:t>
            </a:r>
            <a:endParaRPr kumimoji="0" lang="sv-SE" sz="4000" b="0" i="0" u="none" strike="noStrike" cap="none" normalizeH="0" baseline="0" dirty="0" smtClean="0">
              <a:ln>
                <a:noFill/>
              </a:ln>
              <a:effectLst/>
              <a:latin typeface="Albertus" pitchFamily="18" charset="0"/>
            </a:endParaRPr>
          </a:p>
        </p:txBody>
      </p:sp>
      <p:pic>
        <p:nvPicPr>
          <p:cNvPr id="11266" name="Picture 2" descr="LogotypVR_staende_farg_web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5514921"/>
            <a:ext cx="1417692" cy="134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www.forte.se/pagefiles/1/logo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924" y="5856381"/>
            <a:ext cx="982246" cy="48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5798" y="404664"/>
            <a:ext cx="785022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sv-SE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sv-SE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an </a:t>
            </a:r>
            <a:r>
              <a:rPr lang="sv-SE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r>
              <a:rPr lang="sv-SE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</a:p>
          <a:p>
            <a:r>
              <a:rPr lang="sv-SE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a </a:t>
            </a:r>
            <a:r>
              <a:rPr lang="sv-SE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commodity</a:t>
            </a:r>
            <a:r>
              <a:rPr lang="sv-SE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sv-SE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035" y="2564904"/>
            <a:ext cx="8063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sv-SE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sv-S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calls for a </a:t>
            </a:r>
            <a:r>
              <a:rPr lang="sv-SE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perspective</a:t>
            </a:r>
            <a:r>
              <a:rPr lang="sv-S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sv-SE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sv-S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sv-S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takes</a:t>
            </a:r>
            <a:r>
              <a:rPr lang="sv-S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sv-S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r>
              <a:rPr lang="sv-S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principles of ’distributive </a:t>
            </a:r>
            <a:r>
              <a:rPr lang="sv-SE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justice</a:t>
            </a:r>
            <a:r>
              <a:rPr lang="sv-S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(Rawls, 1971) </a:t>
            </a:r>
            <a:r>
              <a:rPr lang="sv-SE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sv-S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urban and rural areas</a:t>
            </a:r>
            <a:endParaRPr lang="sv-S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680" y="3933056"/>
            <a:ext cx="5769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sv-S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central dimension of </a:t>
            </a:r>
            <a:r>
              <a:rPr lang="sv-SE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sv-S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</a:t>
            </a:r>
            <a:r>
              <a:rPr lang="sv-S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areas</a:t>
            </a:r>
          </a:p>
        </p:txBody>
      </p:sp>
    </p:spTree>
    <p:extLst>
      <p:ext uri="{BB962C8B-B14F-4D97-AF65-F5344CB8AC3E}">
        <p14:creationId xmlns:p14="http://schemas.microsoft.com/office/powerpoint/2010/main" val="334830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3528" y="2132856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Finally, </a:t>
            </a:r>
            <a:b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care about </a:t>
            </a:r>
            <a:r>
              <a:rPr lang="en-US" sz="6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crime</a:t>
            </a:r>
            <a:br>
              <a:rPr lang="en-US" sz="6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rural?</a:t>
            </a:r>
            <a:endParaRPr lang="sv-SE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0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149080"/>
            <a:ext cx="8229600" cy="1143000"/>
          </a:xfrm>
        </p:spPr>
        <p:txBody>
          <a:bodyPr>
            <a:noAutofit/>
          </a:bodyPr>
          <a:lstStyle/>
          <a:p>
            <a:r>
              <a:rPr lang="sv-SE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sv-SE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sv-SE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sv-SE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rural areas</a:t>
            </a:r>
            <a:r>
              <a:rPr lang="sv-SE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sv-SE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589240"/>
            <a:ext cx="9144001" cy="96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sv-S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sv-S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calls for a </a:t>
            </a:r>
            <a:r>
              <a:rPr lang="sv-S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sv-S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research and </a:t>
            </a:r>
            <a:r>
              <a:rPr lang="sv-S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r>
              <a:rPr lang="sv-S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sv-S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rural &amp; </a:t>
            </a:r>
            <a:r>
              <a:rPr lang="sv-S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sv-S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</a:p>
          <a:p>
            <a:pPr>
              <a:lnSpc>
                <a:spcPct val="150000"/>
              </a:lnSpc>
            </a:pPr>
            <a:r>
              <a:rPr lang="sv-S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rural areas </a:t>
            </a:r>
            <a:r>
              <a:rPr lang="sv-SE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sv-S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goes </a:t>
            </a:r>
            <a:r>
              <a:rPr lang="sv-SE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beyond</a:t>
            </a:r>
            <a:r>
              <a:rPr lang="sv-S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borders</a:t>
            </a:r>
            <a:r>
              <a:rPr lang="sv-S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sv-SE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fields</a:t>
            </a:r>
            <a:r>
              <a:rPr lang="sv-S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v-SE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disciplines</a:t>
            </a:r>
            <a:r>
              <a:rPr lang="sv-S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sv-SE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sv-S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perspectives</a:t>
            </a:r>
            <a:r>
              <a:rPr lang="sv-S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v-S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27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IMG_002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7241"/>
          <a:stretch>
            <a:fillRect/>
          </a:stretch>
        </p:blipFill>
        <p:spPr bwMode="auto">
          <a:xfrm>
            <a:off x="-104527" y="-165962"/>
            <a:ext cx="9248527" cy="756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2249" y="1715518"/>
            <a:ext cx="8629350" cy="5493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illustrate 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research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rural communities and safety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an issue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relevance to scholars and experts working with rural and regional development,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crime and safety, policing, and sustainability.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 a dialogue between participants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departing from different disciplinary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traditions to ‘rural’ and ‘crime’ – with different paradigms &amp; methodological approaches –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embracing examples of research that are gender informed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show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from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Scandinavia,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Australia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Brazil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3419872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36" y="-31863"/>
            <a:ext cx="8229600" cy="1143000"/>
          </a:xfrm>
        </p:spPr>
        <p:txBody>
          <a:bodyPr>
            <a:noAutofit/>
          </a:bodyPr>
          <a:lstStyle/>
          <a:p>
            <a:r>
              <a:rPr lang="sv-SE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</a:t>
            </a:r>
            <a:r>
              <a:rPr lang="sv-SE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workshop</a:t>
            </a:r>
            <a:endParaRPr lang="sv-SE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LogotypVR_staende_farg_web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992448"/>
            <a:ext cx="913636" cy="8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http://www.forte.se/pagefiles/1/logo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80" y="6304930"/>
            <a:ext cx="982246" cy="48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78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Opening</a:t>
            </a:r>
            <a:endParaRPr lang="sv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980564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Woods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at </a:t>
            </a:r>
            <a:r>
              <a:rPr lang="sv-S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Aberystwyth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University, Wales,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moderator </a:t>
            </a:r>
          </a:p>
          <a:p>
            <a:pPr lv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Staffan Nilsson,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chairman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organization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Swedish Village Action Movement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member of European Economic and Social Committee (Sweden)</a:t>
            </a:r>
          </a:p>
          <a:p>
            <a:pPr lv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Charlotta Gustafsson,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researcher from The Swedish National Council for Crime Prevention (BRÅ)</a:t>
            </a:r>
            <a:endParaRPr lang="sv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32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PROGRAM</a:t>
            </a: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168308" cy="374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517232"/>
            <a:ext cx="1939677" cy="109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6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3528" y="3429000"/>
            <a:ext cx="8229600" cy="114300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WELCOME!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Vania Ceccato, chairman</a:t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Albertus" pitchFamily="18" charset="0"/>
                <a:ea typeface="Times New Roman" pitchFamily="18" charset="0"/>
              </a:rPr>
              <a:t>Housing &amp; Safety Research Group, </a:t>
            </a:r>
            <a:br>
              <a:rPr lang="en-US" sz="2800" dirty="0" smtClean="0">
                <a:latin typeface="Albertus" pitchFamily="18" charset="0"/>
                <a:ea typeface="Times New Roman" pitchFamily="18" charset="0"/>
              </a:rPr>
            </a:br>
            <a:r>
              <a:rPr lang="en-US" sz="2800" dirty="0" smtClean="0">
                <a:latin typeface="Albertus" pitchFamily="18" charset="0"/>
                <a:ea typeface="Times New Roman" pitchFamily="18" charset="0"/>
              </a:rPr>
              <a:t>CEFIN ABE/KTH</a:t>
            </a:r>
            <a:r>
              <a:rPr lang="sv-SE" sz="1600" dirty="0" smtClean="0">
                <a:latin typeface="Albertus" pitchFamily="18" charset="0"/>
              </a:rPr>
              <a:t/>
            </a:r>
            <a:br>
              <a:rPr lang="sv-SE" sz="1600" dirty="0" smtClean="0">
                <a:latin typeface="Albertus" pitchFamily="18" charset="0"/>
              </a:rPr>
            </a:br>
            <a:endParaRPr lang="sv-S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l_fi" descr="http://intra.kth.se/polopoly_fs/1.102442!/image/kth_rg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6041" y="404664"/>
            <a:ext cx="1304783" cy="131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15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3528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 about </a:t>
            </a:r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crime </a:t>
            </a:r>
            <a:r>
              <a:rPr lang="en-US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</a:t>
            </a:r>
            <a:r>
              <a:rPr lang="en-US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rural areas?</a:t>
            </a:r>
            <a:endParaRPr lang="sv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3808" y="3933056"/>
            <a:ext cx="32627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sv-SE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reasons</a:t>
            </a:r>
            <a:r>
              <a:rPr lang="sv-SE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sv-SE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69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19175"/>
            <a:ext cx="8496944" cy="3229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Crime is an ‘urban problem’</a:t>
            </a:r>
          </a:p>
          <a:p>
            <a:endParaRPr lang="en-GB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1188798" cy="182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1680" y="4248993"/>
            <a:ext cx="4005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Adventure of the Copper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Beeches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Sherlock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Holmes stories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written Arthur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Conan Doyle</a:t>
            </a:r>
            <a:endParaRPr lang="sv-S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4008" y="6146355"/>
            <a:ext cx="6552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calls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more nuanced view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crime in rural areas</a:t>
            </a:r>
            <a:endParaRPr lang="sv-S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4454" y="5069137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crime rates in rural areas –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sign’ that there is no problem 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(Yarwood, 2001: 206)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257687"/>
            <a:ext cx="10188624" cy="1143000"/>
          </a:xfrm>
        </p:spPr>
        <p:txBody>
          <a:bodyPr>
            <a:normAutofit/>
          </a:bodyPr>
          <a:lstStyle/>
          <a:p>
            <a:pPr algn="l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Rural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areas are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homogenous entities</a:t>
            </a:r>
            <a:endParaRPr lang="sv-SE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vace\Pictures\rural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" y="2564904"/>
            <a:ext cx="5678416" cy="4085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0340771">
            <a:off x="1199937" y="4498428"/>
            <a:ext cx="4115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Far from </a:t>
            </a:r>
          </a:p>
          <a:p>
            <a:pPr algn="ctr"/>
            <a:r>
              <a:rPr lang="sv-SE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an </a:t>
            </a:r>
            <a:r>
              <a:rPr lang="sv-SE" sz="2400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homogeneous</a:t>
            </a:r>
            <a:r>
              <a:rPr lang="sv-SE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sv-SE" sz="2400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entity</a:t>
            </a:r>
            <a:endParaRPr lang="sv-SE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400687"/>
            <a:ext cx="80495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..but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for a singular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rural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illusory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Halfacree, 1997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4910" y="4389205"/>
            <a:ext cx="29177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v-S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endParaRPr lang="sv-S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sv-S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</a:t>
            </a: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over </a:t>
            </a:r>
            <a:r>
              <a:rPr lang="sv-S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space</a:t>
            </a:r>
          </a:p>
          <a:p>
            <a:pPr marL="285750" indent="-285750">
              <a:buFontTx/>
              <a:buChar char="-"/>
            </a:pPr>
            <a:r>
              <a:rPr lang="sv-S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Tanglible</a:t>
            </a: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sv-S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imaginary</a:t>
            </a: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sv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2276872"/>
            <a:ext cx="8596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“although crime rates in rural areas are often lower than the rates for large cities, it is a mistake to assume that patterns of crime are homogeneous across rural areas”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(Wells and Weisheit, 2004) </a:t>
            </a:r>
          </a:p>
        </p:txBody>
      </p:sp>
      <p:sp>
        <p:nvSpPr>
          <p:cNvPr id="8" name="Rectangle 7"/>
          <p:cNvSpPr/>
          <p:nvPr/>
        </p:nvSpPr>
        <p:spPr>
          <a:xfrm>
            <a:off x="5556946" y="6061337"/>
            <a:ext cx="4055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calls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more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plural rural</a:t>
            </a:r>
            <a:endParaRPr lang="sv-S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16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ace\Pictures\rur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65" y="1369927"/>
            <a:ext cx="2959034" cy="22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65104"/>
            <a:ext cx="3084190" cy="198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s://encrypted-tbn1.gstatic.com/images?q=tbn:ANd9GcS4wLuT9vjYRWCJspu3ZS9tUE0fvDENUwQ25MEMN4kLAhES0fRU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502" y="1763713"/>
            <a:ext cx="2970706" cy="206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s://encrypted-tbn0.gstatic.com/images?q=tbn:ANd9GcQe02xx-1B5oZ7zh5d2qmUemq7b8tjV52b6qyBmlBfXqa_ECkMeR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276" y="3465043"/>
            <a:ext cx="2784366" cy="191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://www.lansforsakringar.se/globalassets/aa-global/bilder/topp/artikelsida/inbrott-dorr-005891-desktop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18150" y="-1265238"/>
            <a:ext cx="10858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://www.lansforsakringar.se/globalassets/aa-global/bilder/topp/artikelsida/inbrott-dorr-005891-desktop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65750" y="-1112838"/>
            <a:ext cx="10858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http://www.lansforsakringar.se/globalassets/aa-global/bilder/topp/artikelsida/inbrott-dorr-005891-desktop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13350" y="-960438"/>
            <a:ext cx="10858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http://www.lansforsakringar.se/globalassets/aa-global/bilder/topp/artikelsida/inbrott-dorr-005891-desktop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60950" y="-808038"/>
            <a:ext cx="10858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http://www.lansforsakringar.se/globalassets/aa-global/bilder/topp/artikelsida/inbrott-dorr-005891-desktop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08550" y="-655638"/>
            <a:ext cx="10858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https://encrypted-tbn3.gstatic.com/images?q=tbn:ANd9GcRyHQR3ZH9LXQpV8llYS4Ea3-ypNgkF7x8H46ZMeIhkd7Tdnmz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21" y="3589202"/>
            <a:ext cx="2816536" cy="187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 descr="http://jancarloz.files.wordpress.com/2014/04/untitled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73" y="1988840"/>
            <a:ext cx="2460340" cy="147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610" y="130120"/>
            <a:ext cx="87559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v-SE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sv-SE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sv-SE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rural areas ’</a:t>
            </a:r>
            <a:r>
              <a:rPr lang="sv-SE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influences</a:t>
            </a:r>
            <a:r>
              <a:rPr lang="sv-SE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  <a:p>
            <a:r>
              <a:rPr lang="sv-SE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crime</a:t>
            </a:r>
            <a:r>
              <a:rPr lang="sv-SE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sv-SE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6855" y="57120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…this calls for better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of the nature of crime in rural areas</a:t>
            </a:r>
            <a:endParaRPr lang="sv-S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2719" y="1178938"/>
            <a:ext cx="544771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Barclay et al. (2007), Mawby and Yarwood (2011),</a:t>
            </a:r>
          </a:p>
          <a:p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Ceccato and Dolmen (2011), DeKeseredy and Renninson (2013)</a:t>
            </a:r>
            <a:endParaRPr lang="sv-S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36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0063" y="191910"/>
            <a:ext cx="10009112" cy="1143000"/>
          </a:xfrm>
        </p:spPr>
        <p:txBody>
          <a:bodyPr>
            <a:noAutofit/>
          </a:bodyPr>
          <a:lstStyle/>
          <a:p>
            <a:r>
              <a:rPr lang="sv-SE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R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ural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areas are in constant transformation</a:t>
            </a:r>
            <a:endParaRPr lang="sv-SE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1340768"/>
            <a:ext cx="84604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 Woods (2004, 2011);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Carrington et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 (2010);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Donnermeyer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DeKeseredy (2013)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(transformations) happen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various scales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the rural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Donnermeyer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2013)</a:t>
            </a:r>
            <a:endParaRPr lang="sv-S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[composite photo of an iceberg, both exposed tip and submerged bulk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54558"/>
            <a:ext cx="1733178" cy="207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3568" y="5221565"/>
            <a:ext cx="9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groups in society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affected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these changes in different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ways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ICT have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meant new opportunities but also new dangers.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91680" y="5960229"/>
            <a:ext cx="7452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calls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analysis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rural context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rural globalized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endParaRPr lang="sv-S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63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1877040" y="4978115"/>
            <a:ext cx="331236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877040" y="2025787"/>
            <a:ext cx="0" cy="29523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237080" y="2601851"/>
            <a:ext cx="2448272" cy="12961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37080" y="3897995"/>
            <a:ext cx="0" cy="108012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85352" y="2601851"/>
            <a:ext cx="0" cy="237626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159365" y="3348062"/>
            <a:ext cx="2827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Total </a:t>
            </a:r>
            <a:r>
              <a:rPr lang="sv-SE" sz="1400" dirty="0" err="1" smtClean="0"/>
              <a:t>number</a:t>
            </a:r>
            <a:r>
              <a:rPr lang="sv-SE" sz="1400" dirty="0" smtClean="0"/>
              <a:t> of </a:t>
            </a:r>
            <a:r>
              <a:rPr lang="sv-SE" sz="1400" dirty="0" err="1" smtClean="0"/>
              <a:t>security</a:t>
            </a:r>
            <a:r>
              <a:rPr lang="sv-SE" sz="1400" dirty="0" smtClean="0"/>
              <a:t> </a:t>
            </a:r>
            <a:r>
              <a:rPr lang="sv-SE" sz="1400" dirty="0" err="1" smtClean="0"/>
              <a:t>enterprises</a:t>
            </a:r>
            <a:endParaRPr lang="sv-SE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877040" y="4978115"/>
            <a:ext cx="3130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1993                                      2013</a:t>
            </a:r>
            <a:endParaRPr lang="sv-SE" dirty="0"/>
          </a:p>
        </p:txBody>
      </p:sp>
      <p:sp>
        <p:nvSpPr>
          <p:cNvPr id="17" name="Rectangle 16"/>
          <p:cNvSpPr/>
          <p:nvPr/>
        </p:nvSpPr>
        <p:spPr>
          <a:xfrm>
            <a:off x="1403648" y="5358931"/>
            <a:ext cx="35576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Source: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Företagsregister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Statistics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Sweden, 2013</a:t>
            </a:r>
            <a:endParaRPr lang="sv-S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69218" y="344095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350</a:t>
            </a:r>
            <a:endParaRPr lang="sv-SE" sz="1400" dirty="0"/>
          </a:p>
        </p:txBody>
      </p:sp>
      <p:sp>
        <p:nvSpPr>
          <p:cNvPr id="19" name="Rectangle 18"/>
          <p:cNvSpPr/>
          <p:nvPr/>
        </p:nvSpPr>
        <p:spPr>
          <a:xfrm>
            <a:off x="4642861" y="2300080"/>
            <a:ext cx="4587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smtClean="0"/>
              <a:t>810</a:t>
            </a:r>
            <a:endParaRPr lang="sv-SE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5364088" y="2607857"/>
            <a:ext cx="28873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Commodification</a:t>
            </a:r>
            <a:r>
              <a:rPr lang="sv-SE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sv-SE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endParaRPr lang="sv-SE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in the countryside?</a:t>
            </a:r>
            <a:endParaRPr lang="sv-SE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798" y="404664"/>
            <a:ext cx="785022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sv-SE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sv-SE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an </a:t>
            </a:r>
            <a:r>
              <a:rPr lang="sv-SE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r>
              <a:rPr lang="sv-SE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</a:p>
          <a:p>
            <a:r>
              <a:rPr lang="sv-SE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a </a:t>
            </a:r>
            <a:r>
              <a:rPr lang="sv-SE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commodity</a:t>
            </a:r>
            <a:r>
              <a:rPr lang="sv-SE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sv-SE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28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" y="548680"/>
            <a:ext cx="7412033" cy="542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899592" y="692696"/>
            <a:ext cx="1809181" cy="5404621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v-SE" sz="8800" dirty="0">
                <a:solidFill>
                  <a:srgbClr val="FF0000"/>
                </a:solidFill>
              </a:rPr>
              <a:t>U</a:t>
            </a:r>
            <a:r>
              <a:rPr lang="sv-SE" sz="8800" dirty="0" smtClean="0">
                <a:solidFill>
                  <a:srgbClr val="FF0000"/>
                </a:solidFill>
              </a:rPr>
              <a:t>rban</a:t>
            </a:r>
            <a:endParaRPr lang="sv-SE" sz="8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7057" y="179348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Number of police officers &amp;</a:t>
            </a:r>
            <a:r>
              <a:rPr lang="en-US" b="1" dirty="0" smtClean="0"/>
              <a:t> </a:t>
            </a:r>
            <a:r>
              <a:rPr lang="en-US" b="1" dirty="0"/>
              <a:t>increase (%), 2000–2012 by county</a:t>
            </a:r>
            <a:r>
              <a:rPr lang="en-US" dirty="0" smtClean="0"/>
              <a:t>.</a:t>
            </a:r>
            <a:endParaRPr lang="sv-SE" dirty="0"/>
          </a:p>
        </p:txBody>
      </p:sp>
      <p:sp>
        <p:nvSpPr>
          <p:cNvPr id="7" name="Oval 6"/>
          <p:cNvSpPr/>
          <p:nvPr/>
        </p:nvSpPr>
        <p:spPr>
          <a:xfrm rot="5400000">
            <a:off x="4462827" y="1853175"/>
            <a:ext cx="1485673" cy="5789454"/>
          </a:xfrm>
          <a:prstGeom prst="ellipse">
            <a:avLst/>
          </a:prstGeom>
          <a:solidFill>
            <a:schemeClr val="tx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v-SE" sz="6600" dirty="0" smtClean="0">
                <a:solidFill>
                  <a:srgbClr val="0070C0"/>
                </a:solidFill>
              </a:rPr>
              <a:t>RURAL</a:t>
            </a:r>
            <a:endParaRPr lang="sv-SE" sz="6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7104" y="1588150"/>
            <a:ext cx="4457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</a:t>
            </a:r>
            <a:r>
              <a:rPr lang="sv-S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sv-S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placed</a:t>
            </a:r>
            <a:r>
              <a:rPr lang="sv-S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sv-S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”the problem” is!</a:t>
            </a:r>
            <a:endParaRPr lang="sv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2310936" y="1772816"/>
            <a:ext cx="66616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2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2257</TotalTime>
  <Words>591</Words>
  <Application>Microsoft Office PowerPoint</Application>
  <PresentationFormat>On-screen Show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Rural crime &amp; community safety</vt:lpstr>
      <vt:lpstr> WELCOME!  Vania Ceccato, chairman Housing &amp; Safety Research Group,  CEFIN ABE/KTH </vt:lpstr>
      <vt:lpstr>Why care about crime &amp; safety  in rural areas?</vt:lpstr>
      <vt:lpstr>PowerPoint Presentation</vt:lpstr>
      <vt:lpstr> 2. Rural areas are not homogenous entities</vt:lpstr>
      <vt:lpstr>PowerPoint Presentation</vt:lpstr>
      <vt:lpstr>4. Rural areas are in constant transformation</vt:lpstr>
      <vt:lpstr>PowerPoint Presentation</vt:lpstr>
      <vt:lpstr>PowerPoint Presentation</vt:lpstr>
      <vt:lpstr>PowerPoint Presentation</vt:lpstr>
      <vt:lpstr>Finally,  why care about crime in the rural?</vt:lpstr>
      <vt:lpstr>We care about rural areas!</vt:lpstr>
      <vt:lpstr>Aim of the workshop</vt:lpstr>
      <vt:lpstr>Opening</vt:lpstr>
      <vt:lpstr>PROGRAM</vt:lpstr>
    </vt:vector>
  </TitlesOfParts>
  <Company>KTH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in Transit Environments</dc:title>
  <dc:creator>xuser</dc:creator>
  <cp:lastModifiedBy>Maria Hult</cp:lastModifiedBy>
  <cp:revision>531</cp:revision>
  <dcterms:created xsi:type="dcterms:W3CDTF">2013-10-08T12:49:36Z</dcterms:created>
  <dcterms:modified xsi:type="dcterms:W3CDTF">2014-09-29T09:07:01Z</dcterms:modified>
</cp:coreProperties>
</file>