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7" r:id="rId1"/>
  </p:sldMasterIdLst>
  <p:notesMasterIdLst>
    <p:notesMasterId r:id="rId18"/>
  </p:notesMasterIdLst>
  <p:handoutMasterIdLst>
    <p:handoutMasterId r:id="rId19"/>
  </p:handoutMasterIdLst>
  <p:sldIdLst>
    <p:sldId id="1118" r:id="rId2"/>
    <p:sldId id="1119" r:id="rId3"/>
    <p:sldId id="1129" r:id="rId4"/>
    <p:sldId id="1120" r:id="rId5"/>
    <p:sldId id="1128" r:id="rId6"/>
    <p:sldId id="1131" r:id="rId7"/>
    <p:sldId id="1132" r:id="rId8"/>
    <p:sldId id="1133" r:id="rId9"/>
    <p:sldId id="1135" r:id="rId10"/>
    <p:sldId id="1139" r:id="rId11"/>
    <p:sldId id="1138" r:id="rId12"/>
    <p:sldId id="1134" r:id="rId13"/>
    <p:sldId id="1130" r:id="rId14"/>
    <p:sldId id="1140" r:id="rId15"/>
    <p:sldId id="1137" r:id="rId16"/>
    <p:sldId id="1136" r:id="rId17"/>
  </p:sldIdLst>
  <p:sldSz cx="9144000" cy="6858000" type="screen4x3"/>
  <p:notesSz cx="7302500" cy="9586913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D5F1CF"/>
    <a:srgbClr val="990000"/>
    <a:srgbClr val="F6F5BD"/>
    <a:srgbClr val="F1C7C7"/>
    <a:srgbClr val="EDEA77"/>
    <a:srgbClr val="BEBFBE"/>
    <a:srgbClr val="DCFCD8"/>
    <a:srgbClr val="9BFF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406" autoAdjust="0"/>
  </p:normalViewPr>
  <p:slideViewPr>
    <p:cSldViewPr snapToObjects="1">
      <p:cViewPr varScale="1">
        <p:scale>
          <a:sx n="150" d="100"/>
          <a:sy n="150" d="100"/>
        </p:scale>
        <p:origin x="-12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376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tags" Target="tags/tag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dirty="0"/>
              <a:t>Music Understanding: Research and Applications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32EB077-29A9-B742-8C4E-C9AA1FC713D7}" type="datetime1">
              <a:rPr lang="en-US"/>
              <a:pPr>
                <a:defRPr/>
              </a:pPr>
              <a:t>5/25/18</a:t>
            </a:fld>
            <a:endParaRPr lang="en-US" dirty="0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dirty="0"/>
              <a:t>Roger B. Dannenberg, (c) 2009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960CD26-EBB5-D240-BDFC-9D6596D0E4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2548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r>
              <a:rPr lang="en-US" dirty="0"/>
              <a:t>Music Understanding: Research and Applications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fld id="{D56F996B-0FA6-1143-BDD2-0CCC34E66127}" type="datetime1">
              <a:rPr lang="en-US"/>
              <a:pPr>
                <a:defRPr/>
              </a:pPr>
              <a:t>5/25/18</a:t>
            </a:fld>
            <a:endParaRPr lang="en-US" dirty="0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0"/>
            <a:r>
              <a:rPr lang="en-US" noProof="0"/>
              <a:t>Second level</a:t>
            </a:r>
          </a:p>
          <a:p>
            <a:pPr lvl="0"/>
            <a:r>
              <a:rPr lang="en-US" noProof="0"/>
              <a:t>Third level</a:t>
            </a:r>
          </a:p>
          <a:p>
            <a:pPr lvl="0"/>
            <a:r>
              <a:rPr lang="en-US" noProof="0"/>
              <a:t>Fourth level</a:t>
            </a:r>
          </a:p>
          <a:p>
            <a:pPr lvl="0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r>
              <a:rPr lang="en-US" dirty="0"/>
              <a:t>Roger B. Dannenberg, (c) 2009</a:t>
            </a:r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fld id="{A9F00027-971F-2849-8CB4-FDF248F46D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78540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84" charset="-128"/>
        <a:cs typeface="ＭＳ Ｐゴシック" pitchFamily="84" charset="-128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84" charset="-128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84" charset="-128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84" charset="-128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8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252538" y="715963"/>
            <a:ext cx="4770437" cy="3578225"/>
          </a:xfrm>
          <a:solidFill>
            <a:srgbClr val="FFFFFF"/>
          </a:solidFill>
          <a:ln/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4533900"/>
            <a:ext cx="5375275" cy="437356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180" tIns="47590" rIns="95180" bIns="47590"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82CDCE-F1F7-F642-B037-7738282D1F68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198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198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68756-20F4-B341-9BE7-24268FBE13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95654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56CC07-8B23-784B-AF96-B301D5E999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92136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13488" y="371475"/>
            <a:ext cx="1979612" cy="5962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4650" y="371475"/>
            <a:ext cx="5786438" cy="5962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C9AE1-E475-3B45-A9FD-6F0D5D3B9B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81069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74650" y="371475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6875" y="1362075"/>
            <a:ext cx="3871913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4211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96875" y="3924300"/>
            <a:ext cx="3871913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211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54D89-9A78-A74A-8C02-8C9EBFCD32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98572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371475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68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4211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4211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02FCA-99BF-854F-871F-B135882439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81331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AF56F-AB4C-5E41-BF07-A98816969C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0113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E10E7-8305-CF47-8D65-E0223186CB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72938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68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11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1D070-D26B-8D46-9980-4377A790FD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05167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85AB3-AE56-9A47-A601-5BBE5C33D1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54068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D04DC-F5EC-334F-9926-886328D20E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9391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1840B-16F9-2840-AFE5-2F1AA47315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83424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05600-3A5F-364C-89EE-47C033F3CA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2517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618AF-601D-BE48-B29A-AAADFA23B8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45438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endParaRPr lang="en-US" b="0" dirty="0">
              <a:latin typeface="Arial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543800" y="-26988"/>
            <a:ext cx="1663700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 eaLnBrk="0" hangingPunct="0">
              <a:defRPr/>
            </a:pPr>
            <a:r>
              <a:rPr lang="en-US" sz="1200" dirty="0" smtClean="0">
                <a:solidFill>
                  <a:schemeClr val="bg1"/>
                </a:solidFill>
                <a:latin typeface="Arial" charset="0"/>
              </a:rPr>
              <a:t>Carnegie Mellon</a:t>
            </a:r>
          </a:p>
        </p:txBody>
      </p:sp>
      <p:sp>
        <p:nvSpPr>
          <p:cNvPr id="25604" name="Rectangle 8"/>
          <p:cNvSpPr>
            <a:spLocks noChangeArrowheads="1"/>
          </p:cNvSpPr>
          <p:nvPr/>
        </p:nvSpPr>
        <p:spPr bwMode="auto">
          <a:xfrm>
            <a:off x="8683625" y="6626225"/>
            <a:ext cx="457200" cy="228600"/>
          </a:xfrm>
          <a:prstGeom prst="rect">
            <a:avLst/>
          </a:pr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endParaRPr lang="en-US" b="0" dirty="0">
              <a:latin typeface="Arial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5363" y="6592888"/>
            <a:ext cx="492125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ABE87232-1F88-4449-942C-7E25CD0FDD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6875" y="6400800"/>
            <a:ext cx="5470525" cy="26511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600" b="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  <p:pic>
        <p:nvPicPr>
          <p:cNvPr id="11" name="Picture 10" descr="logo.jpg"/>
          <p:cNvPicPr>
            <a:picLocks noChangeAspect="1"/>
          </p:cNvPicPr>
          <p:nvPr userDrawn="1"/>
        </p:nvPicPr>
        <p:blipFill rotWithShape="1">
          <a:blip r:embed="rId15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96" t="30662" r="29005" b="25177"/>
          <a:stretch/>
        </p:blipFill>
        <p:spPr>
          <a:xfrm>
            <a:off x="7941958" y="304800"/>
            <a:ext cx="1202042" cy="9048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</p:sldLayoutIdLst>
  <p:hf hdr="0" dt="0"/>
  <p:txStyles>
    <p:titleStyle>
      <a:lvl1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5762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6pPr>
      <a:lvl7pPr marL="10334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7pPr>
      <a:lvl8pPr marL="14906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8pPr>
      <a:lvl9pPr marL="19478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charset="0"/>
        <a:buChar char="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19150" y="1425575"/>
            <a:ext cx="7639050" cy="1143000"/>
          </a:xfrm>
        </p:spPr>
        <p:txBody>
          <a:bodyPr/>
          <a:lstStyle/>
          <a:p>
            <a:pPr algn="ctr"/>
            <a:r>
              <a:rPr lang="en-US" sz="5400" dirty="0"/>
              <a:t>O2: Rethinking Open Sound Control 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276600"/>
            <a:ext cx="7467600" cy="182245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b="1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b="1" dirty="0" smtClean="0">
                <a:latin typeface="Arial" charset="0"/>
                <a:ea typeface="ＭＳ Ｐゴシック" charset="0"/>
                <a:cs typeface="ＭＳ Ｐゴシック" charset="0"/>
              </a:rPr>
              <a:t>Roger </a:t>
            </a:r>
            <a:r>
              <a:rPr lang="en-US" b="1" dirty="0">
                <a:latin typeface="Arial" charset="0"/>
                <a:ea typeface="ＭＳ Ｐゴシック" charset="0"/>
                <a:cs typeface="ＭＳ Ｐゴシック" charset="0"/>
              </a:rPr>
              <a:t>B. </a:t>
            </a:r>
            <a:r>
              <a:rPr lang="en-US" b="1" dirty="0" smtClean="0">
                <a:latin typeface="Arial" charset="0"/>
                <a:ea typeface="ＭＳ Ｐゴシック" charset="0"/>
                <a:cs typeface="ＭＳ Ｐゴシック" charset="0"/>
              </a:rPr>
              <a:t>Dannenberg 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Carnegie Mellon University</a:t>
            </a:r>
          </a:p>
          <a:p>
            <a:pPr>
              <a:lnSpc>
                <a:spcPct val="90000"/>
              </a:lnSpc>
            </a:pPr>
            <a:endParaRPr lang="en-US" b="1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>
              <a:lnSpc>
                <a:spcPct val="90000"/>
              </a:lnSpc>
            </a:pPr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8458200" y="6477000"/>
            <a:ext cx="685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7696200" y="304800"/>
            <a:ext cx="1447800" cy="9144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Broadcast and Discovery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Discovery in O2 is built on UDP broadcast messages.</a:t>
            </a:r>
          </a:p>
          <a:p>
            <a:r>
              <a:rPr lang="en-US" dirty="0" smtClean="0"/>
              <a:t>No broadcast =&gt; no discovery!</a:t>
            </a:r>
          </a:p>
          <a:p>
            <a:r>
              <a:rPr lang="en-US" dirty="0" smtClean="0"/>
              <a:t>We added a new feature “hubs”</a:t>
            </a:r>
          </a:p>
          <a:p>
            <a:pPr lvl="1"/>
            <a:r>
              <a:rPr lang="en-US" dirty="0" smtClean="0"/>
              <a:t>If you identify an O2 process as your “hub” and provide its IP address and port number,</a:t>
            </a:r>
          </a:p>
          <a:p>
            <a:pPr lvl="1"/>
            <a:r>
              <a:rPr lang="en-US" dirty="0" smtClean="0"/>
              <a:t>The “hub” will share all its discovery information</a:t>
            </a:r>
          </a:p>
          <a:p>
            <a:r>
              <a:rPr lang="en-US" dirty="0" smtClean="0"/>
              <a:t>So instead of broadcast messages, you can share the address of </a:t>
            </a:r>
            <a:r>
              <a:rPr lang="en-US" i="1" dirty="0" smtClean="0"/>
              <a:t>one</a:t>
            </a:r>
            <a:r>
              <a:rPr lang="en-US" dirty="0" smtClean="0"/>
              <a:t> process, and all processes will interconnect.</a:t>
            </a:r>
          </a:p>
          <a:p>
            <a:r>
              <a:rPr lang="en-US" dirty="0" smtClean="0"/>
              <a:t>Supports wide-area networking too.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4AF56F-AB4C-5E41-BF07-A98816969C0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61122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Dominated by network stack in the OS kernel</a:t>
            </a:r>
          </a:p>
          <a:p>
            <a:r>
              <a:rPr lang="en-US" dirty="0" smtClean="0"/>
              <a:t>Compared with liblo OSC implementation,</a:t>
            </a:r>
          </a:p>
          <a:p>
            <a:pPr lvl="1"/>
            <a:r>
              <a:rPr lang="en-US" dirty="0" smtClean="0"/>
              <a:t>Extra time to process service names is negligible</a:t>
            </a:r>
          </a:p>
          <a:p>
            <a:pPr lvl="1"/>
            <a:r>
              <a:rPr lang="en-US" dirty="0" smtClean="0"/>
              <a:t>We got about 77K msgs/sec on a single laptop: </a:t>
            </a:r>
            <a:br>
              <a:rPr lang="en-US" dirty="0" smtClean="0"/>
            </a:br>
            <a:r>
              <a:rPr lang="en-US" dirty="0" smtClean="0"/>
              <a:t>2.4 </a:t>
            </a:r>
            <a:r>
              <a:rPr lang="en-US" dirty="0"/>
              <a:t>GHz Intel Core i7 </a:t>
            </a:r>
          </a:p>
          <a:p>
            <a:pPr lvl="1"/>
            <a:r>
              <a:rPr lang="el-GR" dirty="0" smtClean="0"/>
              <a:t>13</a:t>
            </a:r>
            <a:r>
              <a:rPr lang="el-GR" i="1" dirty="0" smtClean="0"/>
              <a:t>μ</a:t>
            </a:r>
            <a:r>
              <a:rPr lang="el-GR" dirty="0" smtClean="0"/>
              <a:t>s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4AF56F-AB4C-5E41-BF07-A98816969C0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119437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Open Sound Control?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receive and forward OSC messages from a particular O2 port to any named service</a:t>
            </a:r>
          </a:p>
          <a:p>
            <a:r>
              <a:rPr lang="en-US" dirty="0" smtClean="0"/>
              <a:t>You can forward O2 messages from a named O2 service to a particular OSC IP address and 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4AF56F-AB4C-5E41-BF07-A98816969C0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32141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6336478" y="3309849"/>
            <a:ext cx="2502721" cy="1719351"/>
          </a:xfrm>
          <a:prstGeom prst="round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rgbClr val="000000"/>
              </a:solidFill>
            </a:endParaRPr>
          </a:p>
          <a:p>
            <a:pPr algn="ctr"/>
            <a:endParaRPr lang="en-US" dirty="0">
              <a:solidFill>
                <a:srgbClr val="000000"/>
              </a:solidFill>
            </a:endParaRPr>
          </a:p>
          <a:p>
            <a:pPr algn="ctr"/>
            <a:endParaRPr lang="en-US" dirty="0" smtClean="0">
              <a:solidFill>
                <a:srgbClr val="000000"/>
              </a:solidFill>
            </a:endParaRP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6422399" y="3429000"/>
            <a:ext cx="2264401" cy="1310835"/>
          </a:xfrm>
          <a:prstGeom prst="ellipse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“Sensor” Service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34697" y="2743200"/>
            <a:ext cx="1118703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Bluetooth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616398" y="2494340"/>
            <a:ext cx="511174" cy="808242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30" idx="1"/>
          </p:cNvCxnSpPr>
          <p:nvPr/>
        </p:nvCxnSpPr>
        <p:spPr>
          <a:xfrm>
            <a:off x="2926333" y="5254341"/>
            <a:ext cx="1180598" cy="23020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7" idx="3"/>
          </p:cNvCxnSpPr>
          <p:nvPr/>
        </p:nvCxnSpPr>
        <p:spPr>
          <a:xfrm flipV="1">
            <a:off x="2926333" y="4706750"/>
            <a:ext cx="1226865" cy="340226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050859" y="5334000"/>
            <a:ext cx="1292541" cy="1200328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err="1" smtClean="0"/>
              <a:t>ZigBee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Serial, </a:t>
            </a:r>
            <a:br>
              <a:rPr lang="en-US" dirty="0" smtClean="0"/>
            </a:br>
            <a:r>
              <a:rPr lang="en-US" dirty="0" smtClean="0"/>
              <a:t>USB, etc.</a:t>
            </a:r>
            <a:endParaRPr lang="en-US" dirty="0"/>
          </a:p>
        </p:txBody>
      </p:sp>
      <p:sp>
        <p:nvSpPr>
          <p:cNvPr id="29" name="Rounded Rectangle 28"/>
          <p:cNvSpPr/>
          <p:nvPr/>
        </p:nvSpPr>
        <p:spPr>
          <a:xfrm>
            <a:off x="4130316" y="4504926"/>
            <a:ext cx="1508484" cy="471341"/>
          </a:xfrm>
          <a:prstGeom prst="round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rgbClr val="000000"/>
              </a:solidFill>
            </a:endParaRPr>
          </a:p>
          <a:p>
            <a:pPr algn="ctr"/>
            <a:r>
              <a:rPr lang="en-US" dirty="0" smtClean="0">
                <a:solidFill>
                  <a:srgbClr val="000000"/>
                </a:solidFill>
              </a:rPr>
              <a:t>Client 1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106931" y="5248870"/>
            <a:ext cx="1531869" cy="471341"/>
          </a:xfrm>
          <a:prstGeom prst="round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rgbClr val="000000"/>
              </a:solidFill>
            </a:endParaRPr>
          </a:p>
          <a:p>
            <a:pPr algn="ctr"/>
            <a:r>
              <a:rPr lang="en-US" dirty="0" smtClean="0">
                <a:solidFill>
                  <a:srgbClr val="000000"/>
                </a:solidFill>
              </a:rPr>
              <a:t>Client 2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3" name="Cloud 22"/>
          <p:cNvSpPr/>
          <p:nvPr/>
        </p:nvSpPr>
        <p:spPr>
          <a:xfrm>
            <a:off x="2667000" y="3048000"/>
            <a:ext cx="2970918" cy="1374184"/>
          </a:xfrm>
          <a:prstGeom prst="cloud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>
                    <a:lumMod val="75000"/>
                  </a:schemeClr>
                </a:solidFill>
              </a:rPr>
              <a:t>TCP/IP</a:t>
            </a:r>
            <a:endParaRPr lang="en-US" sz="1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09599" y="1295400"/>
            <a:ext cx="3971129" cy="176844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     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214466" y="1488475"/>
            <a:ext cx="2751609" cy="1304379"/>
          </a:xfrm>
          <a:prstGeom prst="round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rgbClr val="000000"/>
              </a:solidFill>
            </a:endParaRPr>
          </a:p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B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  <a:p>
            <a:pPr algn="ctr"/>
            <a:endParaRPr lang="en-US" dirty="0" smtClean="0">
              <a:solidFill>
                <a:srgbClr val="000000"/>
              </a:solidFill>
            </a:endParaRP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609600" y="4302752"/>
            <a:ext cx="2316733" cy="1488448"/>
          </a:xfrm>
          <a:prstGeom prst="round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C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  <a:p>
            <a:pPr algn="ctr"/>
            <a:endParaRPr lang="en-US" dirty="0" smtClean="0">
              <a:solidFill>
                <a:srgbClr val="000000"/>
              </a:solidFill>
            </a:endParaRP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2062572" y="1447800"/>
            <a:ext cx="2280828" cy="869587"/>
          </a:xfrm>
          <a:prstGeom prst="ellipse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Service 2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783250" y="2102213"/>
            <a:ext cx="2287748" cy="869587"/>
          </a:xfrm>
          <a:prstGeom prst="ellipse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Service 1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5334000" y="2037695"/>
            <a:ext cx="2472301" cy="629305"/>
          </a:xfrm>
          <a:prstGeom prst="ellipse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Service 3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838200" y="4857095"/>
            <a:ext cx="1944922" cy="629305"/>
          </a:xfrm>
          <a:prstGeom prst="ellipse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Service 4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35" name="Left-Right Arrow 34"/>
          <p:cNvSpPr/>
          <p:nvPr/>
        </p:nvSpPr>
        <p:spPr>
          <a:xfrm rot="19063585">
            <a:off x="2739595" y="4043101"/>
            <a:ext cx="675135" cy="331816"/>
          </a:xfrm>
          <a:prstGeom prst="leftRightArrow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Left-Right Arrow 35"/>
          <p:cNvSpPr/>
          <p:nvPr/>
        </p:nvSpPr>
        <p:spPr>
          <a:xfrm rot="3474945">
            <a:off x="3072446" y="2751465"/>
            <a:ext cx="593478" cy="331816"/>
          </a:xfrm>
          <a:prstGeom prst="leftRightArrow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Left-Right Arrow 36"/>
          <p:cNvSpPr/>
          <p:nvPr/>
        </p:nvSpPr>
        <p:spPr>
          <a:xfrm rot="19063585">
            <a:off x="4591210" y="2782430"/>
            <a:ext cx="777678" cy="331816"/>
          </a:xfrm>
          <a:prstGeom prst="leftRightArrow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92913" y="1447800"/>
            <a:ext cx="1400744" cy="461665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Process A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C1840B-16F9-2840-AFE5-2F1AA473156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042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CMU Laptop Orchestra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C1840B-16F9-2840-AFE5-2F1AA473156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videos at:</a:t>
            </a:r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b="1" dirty="0" smtClean="0"/>
              <a:t>2017: https</a:t>
            </a:r>
            <a:r>
              <a:rPr lang="en-US" b="1" dirty="0"/>
              <a:t>://youtu.be/icLUJMM-</a:t>
            </a:r>
            <a:r>
              <a:rPr lang="en-US" b="1" dirty="0" smtClean="0"/>
              <a:t>11M</a:t>
            </a:r>
          </a:p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b="1" dirty="0" smtClean="0"/>
              <a:t>2018: https</a:t>
            </a:r>
            <a:r>
              <a:rPr lang="en-US" b="1" dirty="0"/>
              <a:t>://</a:t>
            </a:r>
            <a:r>
              <a:rPr lang="en-US" b="1" dirty="0" err="1"/>
              <a:t>youtu.be</a:t>
            </a:r>
            <a:r>
              <a:rPr lang="en-US" b="1" dirty="0"/>
              <a:t>/L-Sar4D7lIY</a:t>
            </a:r>
          </a:p>
        </p:txBody>
      </p:sp>
    </p:spTree>
    <p:extLst>
      <p:ext uri="{BB962C8B-B14F-4D97-AF65-F5344CB8AC3E}">
        <p14:creationId xmlns:p14="http://schemas.microsoft.com/office/powerpoint/2010/main" val="33388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Adapt to MAX, Pd, Python, JavaScript, etc.</a:t>
            </a:r>
          </a:p>
          <a:p>
            <a:r>
              <a:rPr lang="en-US" dirty="0" smtClean="0"/>
              <a:t>Provide </a:t>
            </a:r>
            <a:r>
              <a:rPr lang="en-US" dirty="0"/>
              <a:t>“bridge” over Bluetooth, MIDI, ZigBee, etc., from O2 Process to embedded device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Multi-thread support to separate network operations from, say, real-time audio threads</a:t>
            </a:r>
            <a:endParaRPr lang="en-US" dirty="0"/>
          </a:p>
          <a:p>
            <a:r>
              <a:rPr lang="en-US" dirty="0" smtClean="0"/>
              <a:t>Work with </a:t>
            </a:r>
            <a:r>
              <a:rPr lang="en-US" dirty="0" err="1" smtClean="0"/>
              <a:t>Vesa</a:t>
            </a:r>
            <a:r>
              <a:rPr lang="en-US" dirty="0" smtClean="0"/>
              <a:t> </a:t>
            </a:r>
            <a:r>
              <a:rPr lang="en-US" dirty="0" err="1" smtClean="0"/>
              <a:t>Norilo</a:t>
            </a:r>
            <a:r>
              <a:rPr lang="en-US" dirty="0" smtClean="0"/>
              <a:t> on </a:t>
            </a:r>
            <a:r>
              <a:rPr lang="en-US" i="1" dirty="0" smtClean="0"/>
              <a:t>audio</a:t>
            </a:r>
            <a:r>
              <a:rPr lang="en-US" dirty="0" smtClean="0"/>
              <a:t> transport and audio (</a:t>
            </a:r>
            <a:r>
              <a:rPr lang="en-US" dirty="0" err="1" smtClean="0"/>
              <a:t>Kronos</a:t>
            </a:r>
            <a:r>
              <a:rPr lang="en-US" dirty="0" smtClean="0"/>
              <a:t>) server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4AF56F-AB4C-5E41-BF07-A98816969C0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622300" y="5334000"/>
            <a:ext cx="7239000" cy="6858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en-US" dirty="0">
                <a:latin typeface="Courier"/>
                <a:cs typeface="Courier"/>
              </a:rPr>
              <a:t>https://</a:t>
            </a:r>
            <a:r>
              <a:rPr lang="en-US" dirty="0" err="1">
                <a:latin typeface="Courier"/>
                <a:cs typeface="Courier"/>
              </a:rPr>
              <a:t>github.com</a:t>
            </a:r>
            <a:r>
              <a:rPr lang="en-US" dirty="0">
                <a:latin typeface="Courier"/>
                <a:cs typeface="Courier"/>
              </a:rPr>
              <a:t>/</a:t>
            </a:r>
            <a:r>
              <a:rPr lang="en-US" dirty="0" err="1">
                <a:latin typeface="Courier"/>
                <a:cs typeface="Courier"/>
              </a:rPr>
              <a:t>rbdannenberg</a:t>
            </a:r>
            <a:r>
              <a:rPr lang="en-US" dirty="0">
                <a:latin typeface="Courier"/>
                <a:cs typeface="Courier"/>
              </a:rPr>
              <a:t>/o2</a:t>
            </a:r>
          </a:p>
        </p:txBody>
      </p:sp>
    </p:spTree>
    <p:extLst>
      <p:ext uri="{BB962C8B-B14F-4D97-AF65-F5344CB8AC3E}">
        <p14:creationId xmlns:p14="http://schemas.microsoft.com/office/powerpoint/2010/main" val="3990119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O2 is a fast, flexible foundation for network and inter-process communication in music and media applications.</a:t>
            </a:r>
          </a:p>
          <a:p>
            <a:r>
              <a:rPr lang="en-US" dirty="0" smtClean="0"/>
              <a:t>Solves several problems of OSC:</a:t>
            </a:r>
          </a:p>
          <a:p>
            <a:pPr lvl="1"/>
            <a:r>
              <a:rPr lang="en-US" dirty="0" smtClean="0"/>
              <a:t>No more </a:t>
            </a:r>
            <a:r>
              <a:rPr lang="en-US" dirty="0"/>
              <a:t>manually </a:t>
            </a:r>
            <a:r>
              <a:rPr lang="en-US" dirty="0" smtClean="0"/>
              <a:t>typing in dynamic IP addresses to configure systems,</a:t>
            </a:r>
          </a:p>
          <a:p>
            <a:pPr lvl="1"/>
            <a:r>
              <a:rPr lang="en-US" dirty="0" smtClean="0"/>
              <a:t>No risk of dropped commands (“start”, “note-off”),</a:t>
            </a:r>
          </a:p>
          <a:p>
            <a:pPr lvl="1"/>
            <a:r>
              <a:rPr lang="en-US" dirty="0" smtClean="0"/>
              <a:t>Accurately timed message delivery – at last.</a:t>
            </a:r>
          </a:p>
          <a:p>
            <a:pPr lvl="1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C1840B-16F9-2840-AFE5-2F1AA473156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36041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Imagine</a:t>
            </a:r>
            <a:r>
              <a:rPr lang="is-IS" dirty="0" smtClean="0">
                <a:cs typeface="+mj-cs"/>
              </a:rPr>
              <a:t>…</a:t>
            </a:r>
            <a:endParaRPr lang="en-US" dirty="0" smtClean="0">
              <a:cs typeface="+mj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Distributed real-time music/media applications that</a:t>
            </a:r>
            <a:r>
              <a:rPr lang="is-IS" b="1" dirty="0" smtClean="0"/>
              <a:t>…</a:t>
            </a:r>
            <a:endParaRPr lang="en-US" b="1" dirty="0" smtClean="0"/>
          </a:p>
          <a:p>
            <a:endParaRPr lang="en-US" dirty="0"/>
          </a:p>
          <a:p>
            <a:r>
              <a:rPr lang="is-IS" dirty="0" smtClean="0"/>
              <a:t>... </a:t>
            </a:r>
            <a:r>
              <a:rPr lang="en-US" dirty="0" smtClean="0"/>
              <a:t>a</a:t>
            </a:r>
            <a:r>
              <a:rPr lang="is-IS" dirty="0" smtClean="0"/>
              <a:t>ddress “sevices” by name, not numbers,</a:t>
            </a:r>
          </a:p>
          <a:p>
            <a:r>
              <a:rPr lang="is-IS" dirty="0" smtClean="0"/>
              <a:t>… </a:t>
            </a:r>
            <a:r>
              <a:rPr lang="en-US" dirty="0" smtClean="0"/>
              <a:t>automatically find and connect themselves,</a:t>
            </a:r>
          </a:p>
          <a:p>
            <a:r>
              <a:rPr lang="is-IS" dirty="0" smtClean="0"/>
              <a:t>… establish an accurate shared time base,</a:t>
            </a:r>
          </a:p>
          <a:p>
            <a:r>
              <a:rPr lang="is-IS" dirty="0" smtClean="0"/>
              <a:t>... </a:t>
            </a:r>
            <a:r>
              <a:rPr lang="en-US" dirty="0" smtClean="0"/>
              <a:t>share low-latency, best-effort sensor data,</a:t>
            </a:r>
          </a:p>
          <a:p>
            <a:r>
              <a:rPr lang="is-IS" dirty="0" smtClean="0"/>
              <a:t>… send guaranteed-delivery commands.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A2DC8B67-8A5D-884F-93B1-4AC6024C88D9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44488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O2 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4AF56F-AB4C-5E41-BF07-A98816969C0D}" type="slidenum">
              <a:rPr lang="en-US" sz="1000" smtClean="0"/>
              <a:pPr>
                <a:defRPr/>
              </a:pPr>
              <a:t>3</a:t>
            </a:fld>
            <a:endParaRPr lang="en-U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  <p:sp>
        <p:nvSpPr>
          <p:cNvPr id="6" name="Cloud 5"/>
          <p:cNvSpPr/>
          <p:nvPr/>
        </p:nvSpPr>
        <p:spPr>
          <a:xfrm>
            <a:off x="2667000" y="3048000"/>
            <a:ext cx="2970918" cy="1374184"/>
          </a:xfrm>
          <a:prstGeom prst="cloud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>
                    <a:lumMod val="75000"/>
                  </a:schemeClr>
                </a:solidFill>
              </a:rPr>
              <a:t>TCP/IP</a:t>
            </a:r>
            <a:endParaRPr lang="en-US" sz="1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09599" y="1295400"/>
            <a:ext cx="3971129" cy="176844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     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214466" y="1488475"/>
            <a:ext cx="2751609" cy="1304379"/>
          </a:xfrm>
          <a:prstGeom prst="round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rgbClr val="000000"/>
              </a:solidFill>
            </a:endParaRPr>
          </a:p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B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  <a:p>
            <a:pPr algn="ctr"/>
            <a:endParaRPr lang="en-US" dirty="0" smtClean="0">
              <a:solidFill>
                <a:srgbClr val="000000"/>
              </a:solidFill>
            </a:endParaRP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09600" y="4302752"/>
            <a:ext cx="2316733" cy="1488448"/>
          </a:xfrm>
          <a:prstGeom prst="round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C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  <a:p>
            <a:pPr algn="ctr"/>
            <a:endParaRPr lang="en-US" dirty="0" smtClean="0">
              <a:solidFill>
                <a:srgbClr val="000000"/>
              </a:solidFill>
            </a:endParaRP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214972" y="1447800"/>
            <a:ext cx="2280828" cy="869587"/>
          </a:xfrm>
          <a:prstGeom prst="ellipse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Service 2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83250" y="2102213"/>
            <a:ext cx="2287748" cy="869587"/>
          </a:xfrm>
          <a:prstGeom prst="ellipse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Service 1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334000" y="2037695"/>
            <a:ext cx="2472301" cy="629305"/>
          </a:xfrm>
          <a:prstGeom prst="ellipse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Service 3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838200" y="4857095"/>
            <a:ext cx="1944922" cy="629305"/>
          </a:xfrm>
          <a:prstGeom prst="ellipse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Service 4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4" name="Left-Right Arrow 13"/>
          <p:cNvSpPr/>
          <p:nvPr/>
        </p:nvSpPr>
        <p:spPr>
          <a:xfrm rot="19063585">
            <a:off x="2739595" y="4043101"/>
            <a:ext cx="675135" cy="331816"/>
          </a:xfrm>
          <a:prstGeom prst="leftRightArrow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Left-Right Arrow 14"/>
          <p:cNvSpPr/>
          <p:nvPr/>
        </p:nvSpPr>
        <p:spPr>
          <a:xfrm rot="3474945">
            <a:off x="3072446" y="2751465"/>
            <a:ext cx="593478" cy="331816"/>
          </a:xfrm>
          <a:prstGeom prst="leftRightArrow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Left-Right Arrow 15"/>
          <p:cNvSpPr/>
          <p:nvPr/>
        </p:nvSpPr>
        <p:spPr>
          <a:xfrm rot="19063585">
            <a:off x="4591210" y="2782430"/>
            <a:ext cx="777678" cy="331816"/>
          </a:xfrm>
          <a:prstGeom prst="leftRightArrow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92913" y="1447800"/>
            <a:ext cx="1616398" cy="461665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Process</a:t>
            </a:r>
            <a:r>
              <a:rPr lang="en-US" dirty="0" smtClean="0">
                <a:solidFill>
                  <a:schemeClr val="tx1"/>
                </a:solidFill>
              </a:rPr>
              <a:t> A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214466" y="4422184"/>
            <a:ext cx="3548534" cy="15696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Key point: </a:t>
            </a:r>
            <a:r>
              <a:rPr lang="en-US" b="0" dirty="0" smtClean="0"/>
              <a:t>O2 assumes TCP/IP network; this allows greater functionality than OSC, which is network-agnostic.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969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507163"/>
            <a:ext cx="1638300" cy="35083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48973E0-4FA8-224A-97B7-B8B795363989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O2 Concepts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b="1" dirty="0" smtClean="0"/>
              <a:t>Host</a:t>
            </a:r>
            <a:r>
              <a:rPr lang="en-US" dirty="0" smtClean="0"/>
              <a:t>: A computer attached to a local area network</a:t>
            </a:r>
          </a:p>
          <a:p>
            <a:pPr>
              <a:lnSpc>
                <a:spcPct val="90000"/>
              </a:lnSpc>
              <a:defRPr/>
            </a:pPr>
            <a:r>
              <a:rPr lang="en-US" b="1" dirty="0" smtClean="0"/>
              <a:t>Process</a:t>
            </a:r>
            <a:r>
              <a:rPr lang="en-US" dirty="0" smtClean="0"/>
              <a:t>: A running program; there can multiple processes sharing a host</a:t>
            </a:r>
          </a:p>
          <a:p>
            <a:pPr>
              <a:lnSpc>
                <a:spcPct val="90000"/>
              </a:lnSpc>
              <a:defRPr/>
            </a:pPr>
            <a:r>
              <a:rPr lang="en-US" b="1" dirty="0" smtClean="0"/>
              <a:t>Application</a:t>
            </a:r>
            <a:r>
              <a:rPr lang="en-US" dirty="0" smtClean="0"/>
              <a:t>: A collection of cooperating O2 </a:t>
            </a:r>
            <a:r>
              <a:rPr lang="en-US" i="1" dirty="0" smtClean="0"/>
              <a:t>processes</a:t>
            </a:r>
            <a:r>
              <a:rPr lang="en-US" dirty="0" smtClean="0"/>
              <a:t>. Applications should have unique </a:t>
            </a:r>
            <a:r>
              <a:rPr lang="en-US" i="1" dirty="0" smtClean="0"/>
              <a:t>names, </a:t>
            </a:r>
            <a:r>
              <a:rPr lang="en-US" dirty="0" smtClean="0"/>
              <a:t>allowing multiple applications to operate independently on a single network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32125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507163"/>
            <a:ext cx="1638300" cy="35083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48973E0-4FA8-224A-97B7-B8B795363989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O2 Concepts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b="1" dirty="0" smtClean="0"/>
              <a:t> </a:t>
            </a:r>
            <a:r>
              <a:rPr lang="en-US" dirty="0" smtClean="0"/>
              <a:t>previous slide: </a:t>
            </a:r>
            <a:r>
              <a:rPr lang="en-US" b="1" dirty="0" smtClean="0"/>
              <a:t>Host, Process, Application</a:t>
            </a:r>
          </a:p>
          <a:p>
            <a:pPr>
              <a:lnSpc>
                <a:spcPct val="90000"/>
              </a:lnSpc>
              <a:defRPr/>
            </a:pPr>
            <a:r>
              <a:rPr lang="en-US" b="1" dirty="0" smtClean="0"/>
              <a:t>Service</a:t>
            </a:r>
            <a:r>
              <a:rPr lang="en-US" b="1" dirty="0"/>
              <a:t>: </a:t>
            </a:r>
            <a:r>
              <a:rPr lang="en-US" dirty="0"/>
              <a:t>Processes can offer </a:t>
            </a:r>
            <a:r>
              <a:rPr lang="en-US" dirty="0" smtClean="0"/>
              <a:t>one or more </a:t>
            </a:r>
            <a:r>
              <a:rPr lang="en-US" i="1" dirty="0" smtClean="0"/>
              <a:t>services</a:t>
            </a:r>
            <a:r>
              <a:rPr lang="en-US" dirty="0"/>
              <a:t>; each service in an application has a unique name and accepts </a:t>
            </a:r>
            <a:r>
              <a:rPr lang="en-US" i="1" dirty="0"/>
              <a:t>typed</a:t>
            </a:r>
            <a:r>
              <a:rPr lang="en-US" dirty="0"/>
              <a:t> </a:t>
            </a:r>
            <a:r>
              <a:rPr lang="en-US" i="1" dirty="0"/>
              <a:t>messages</a:t>
            </a:r>
            <a:r>
              <a:rPr lang="en-US" i="1" dirty="0" smtClean="0"/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b="1" dirty="0" smtClean="0"/>
              <a:t>Address:</a:t>
            </a:r>
            <a:r>
              <a:rPr lang="en-US" dirty="0" smtClean="0"/>
              <a:t> an O2 address has the form: 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smtClean="0">
                <a:latin typeface="Courier"/>
                <a:cs typeface="Courier"/>
              </a:rPr>
              <a:t>/</a:t>
            </a:r>
            <a:r>
              <a:rPr lang="en-US" i="1" dirty="0" smtClean="0">
                <a:latin typeface="Courier"/>
                <a:cs typeface="Courier"/>
              </a:rPr>
              <a:t>service_name/aaa/bbb/ccc</a:t>
            </a:r>
          </a:p>
          <a:p>
            <a:pPr>
              <a:lnSpc>
                <a:spcPct val="90000"/>
              </a:lnSpc>
              <a:defRPr/>
            </a:pPr>
            <a:r>
              <a:rPr lang="en-US" b="1" dirty="0" smtClean="0"/>
              <a:t>Message:</a:t>
            </a:r>
            <a:r>
              <a:rPr lang="en-US" dirty="0" smtClean="0"/>
              <a:t> an O2 address, timestamp, and list of typed parameters, e.g.</a:t>
            </a:r>
            <a:r>
              <a:rPr lang="en-US" b="1" dirty="0" smtClean="0"/>
              <a:t> </a:t>
            </a:r>
            <a:r>
              <a:rPr lang="en-US" dirty="0" smtClean="0"/>
              <a:t>we can write: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en-US" sz="1000" dirty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US" sz="2400" dirty="0" smtClean="0">
                <a:latin typeface="Courier"/>
                <a:cs typeface="Courier"/>
              </a:rPr>
              <a:t>     o2_send("/synth/</a:t>
            </a:r>
            <a:r>
              <a:rPr lang="en-US" sz="2400" dirty="0" err="1" smtClean="0">
                <a:latin typeface="Courier"/>
                <a:cs typeface="Courier"/>
              </a:rPr>
              <a:t>noteon</a:t>
            </a:r>
            <a:r>
              <a:rPr lang="en-US" sz="2400" dirty="0" smtClean="0">
                <a:latin typeface="Courier"/>
                <a:cs typeface="Courier"/>
              </a:rPr>
              <a:t>", 3.27, 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US" sz="2400" dirty="0">
                <a:latin typeface="Courier"/>
                <a:cs typeface="Courier"/>
              </a:rPr>
              <a:t> </a:t>
            </a:r>
            <a:r>
              <a:rPr lang="en-US" sz="2400" dirty="0" smtClean="0">
                <a:latin typeface="Courier"/>
                <a:cs typeface="Courier"/>
              </a:rPr>
              <a:t>            </a:t>
            </a:r>
            <a:r>
              <a:rPr lang="en-US" sz="2400" dirty="0">
                <a:latin typeface="Courier"/>
                <a:cs typeface="Courier"/>
              </a:rPr>
              <a:t>"</a:t>
            </a:r>
            <a:r>
              <a:rPr lang="en-US" sz="2400" dirty="0" smtClean="0">
                <a:latin typeface="Courier"/>
                <a:cs typeface="Courier"/>
              </a:rPr>
              <a:t>iii</a:t>
            </a:r>
            <a:r>
              <a:rPr lang="en-US" sz="2400" dirty="0">
                <a:latin typeface="Courier"/>
                <a:cs typeface="Courier"/>
              </a:rPr>
              <a:t>", </a:t>
            </a:r>
            <a:r>
              <a:rPr lang="en-US" sz="2400" dirty="0" smtClean="0">
                <a:latin typeface="Courier"/>
                <a:cs typeface="Courier"/>
              </a:rPr>
              <a:t>1, 60, 100)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9218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It Together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396875" y="1362074"/>
            <a:ext cx="8518525" cy="5038725"/>
          </a:xfrm>
        </p:spPr>
        <p:txBody>
          <a:bodyPr/>
          <a:lstStyle/>
          <a:p>
            <a:r>
              <a:rPr lang="en-US" i="1" dirty="0"/>
              <a:t>o2_initialize</a:t>
            </a:r>
            <a:r>
              <a:rPr lang="en-US" dirty="0"/>
              <a:t>(“</a:t>
            </a:r>
            <a:r>
              <a:rPr lang="en-US" i="1" dirty="0"/>
              <a:t>application</a:t>
            </a:r>
            <a:r>
              <a:rPr lang="en-US" dirty="0"/>
              <a:t>”); </a:t>
            </a:r>
            <a:r>
              <a:rPr lang="en-US" i="1" dirty="0"/>
              <a:t>// one-time startup </a:t>
            </a:r>
          </a:p>
          <a:p>
            <a:r>
              <a:rPr lang="en-US" i="1" dirty="0"/>
              <a:t>o2_add_service</a:t>
            </a:r>
            <a:r>
              <a:rPr lang="en-US" dirty="0"/>
              <a:t>(“</a:t>
            </a:r>
            <a:r>
              <a:rPr lang="en-US" i="1" dirty="0"/>
              <a:t>service</a:t>
            </a:r>
            <a:r>
              <a:rPr lang="en-US" dirty="0"/>
              <a:t>”); </a:t>
            </a:r>
            <a:r>
              <a:rPr lang="en-US" i="1" dirty="0"/>
              <a:t>// per-service startup </a:t>
            </a:r>
          </a:p>
          <a:p>
            <a:r>
              <a:rPr lang="en-US" i="1" dirty="0"/>
              <a:t>o2_add_method</a:t>
            </a:r>
            <a:r>
              <a:rPr lang="en-US" dirty="0"/>
              <a:t>(“</a:t>
            </a:r>
            <a:r>
              <a:rPr lang="en-US" i="1" dirty="0"/>
              <a:t>address</a:t>
            </a:r>
            <a:r>
              <a:rPr lang="en-US" dirty="0"/>
              <a:t>”, “</a:t>
            </a:r>
            <a:r>
              <a:rPr lang="en-US" i="1" dirty="0"/>
              <a:t>types</a:t>
            </a:r>
            <a:r>
              <a:rPr lang="en-US" dirty="0"/>
              <a:t>”, </a:t>
            </a:r>
            <a:r>
              <a:rPr lang="en-US" i="1" dirty="0"/>
              <a:t>handler, data</a:t>
            </a:r>
            <a:r>
              <a:rPr lang="en-US" dirty="0"/>
              <a:t>);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  <a:p>
            <a:r>
              <a:rPr lang="en-US" i="1" dirty="0" smtClean="0"/>
              <a:t>o2_set_clock</a:t>
            </a:r>
            <a:r>
              <a:rPr lang="en-US" dirty="0"/>
              <a:t>(</a:t>
            </a:r>
            <a:r>
              <a:rPr lang="en-US" i="1" dirty="0"/>
              <a:t>clock_callback_fn</a:t>
            </a:r>
            <a:r>
              <a:rPr lang="en-US" dirty="0"/>
              <a:t>, </a:t>
            </a:r>
            <a:r>
              <a:rPr lang="en-US" i="1" dirty="0"/>
              <a:t>info_ptr</a:t>
            </a:r>
            <a:r>
              <a:rPr lang="en-US" dirty="0"/>
              <a:t>)</a:t>
            </a:r>
            <a:r>
              <a:rPr lang="en-US" dirty="0" smtClean="0"/>
              <a:t>;</a:t>
            </a:r>
            <a:endParaRPr lang="en-US" dirty="0"/>
          </a:p>
          <a:p>
            <a:endParaRPr lang="en-US" dirty="0"/>
          </a:p>
          <a:p>
            <a:r>
              <a:rPr lang="en-US" i="1" dirty="0"/>
              <a:t>o2_send </a:t>
            </a:r>
            <a:r>
              <a:rPr lang="en-US" dirty="0"/>
              <a:t>(“</a:t>
            </a:r>
            <a:r>
              <a:rPr lang="en-US" i="1" dirty="0"/>
              <a:t>address</a:t>
            </a:r>
            <a:r>
              <a:rPr lang="en-US" dirty="0"/>
              <a:t>”, </a:t>
            </a:r>
            <a:r>
              <a:rPr lang="en-US" i="1" dirty="0"/>
              <a:t>time, </a:t>
            </a:r>
            <a:r>
              <a:rPr lang="en-US" dirty="0"/>
              <a:t>“</a:t>
            </a:r>
            <a:r>
              <a:rPr lang="en-US" i="1" dirty="0"/>
              <a:t>types</a:t>
            </a:r>
            <a:r>
              <a:rPr lang="en-US" dirty="0"/>
              <a:t>”, </a:t>
            </a:r>
            <a:r>
              <a:rPr lang="en-US" i="1" dirty="0"/>
              <a:t>val1</a:t>
            </a:r>
            <a:r>
              <a:rPr lang="en-US" dirty="0"/>
              <a:t>, </a:t>
            </a:r>
            <a:r>
              <a:rPr lang="en-US" i="1" dirty="0"/>
              <a:t>val2</a:t>
            </a:r>
            <a:r>
              <a:rPr lang="en-US" dirty="0"/>
              <a:t>, ...)</a:t>
            </a:r>
            <a:r>
              <a:rPr lang="en-US" dirty="0" smtClean="0"/>
              <a:t>;</a:t>
            </a:r>
          </a:p>
          <a:p>
            <a:r>
              <a:rPr lang="en-US" i="1" dirty="0" smtClean="0"/>
              <a:t>o2_send_cmd </a:t>
            </a:r>
            <a:r>
              <a:rPr lang="en-US" dirty="0"/>
              <a:t>(“</a:t>
            </a:r>
            <a:r>
              <a:rPr lang="en-US" i="1" dirty="0"/>
              <a:t>address</a:t>
            </a:r>
            <a:r>
              <a:rPr lang="en-US" dirty="0"/>
              <a:t>”, </a:t>
            </a:r>
            <a:r>
              <a:rPr lang="en-US" i="1" dirty="0"/>
              <a:t>time, </a:t>
            </a:r>
            <a:r>
              <a:rPr lang="en-US" dirty="0"/>
              <a:t>“</a:t>
            </a:r>
            <a:r>
              <a:rPr lang="en-US" i="1" dirty="0"/>
              <a:t>types</a:t>
            </a:r>
            <a:r>
              <a:rPr lang="en-US" dirty="0"/>
              <a:t>”, </a:t>
            </a:r>
            <a:r>
              <a:rPr lang="en-US" i="1" dirty="0"/>
              <a:t>val1</a:t>
            </a:r>
            <a:r>
              <a:rPr lang="en-US" dirty="0" smtClean="0"/>
              <a:t>, </a:t>
            </a:r>
            <a:r>
              <a:rPr lang="en-US" dirty="0"/>
              <a:t>...);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4AF56F-AB4C-5E41-BF07-A98816969C0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22925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Discovery:</a:t>
            </a:r>
          </a:p>
          <a:p>
            <a:pPr lvl="1"/>
            <a:r>
              <a:rPr lang="en-US" dirty="0" smtClean="0"/>
              <a:t>All processes broadcast UDP “discovery” messages with IP address and port number</a:t>
            </a:r>
          </a:p>
          <a:p>
            <a:pPr lvl="1"/>
            <a:r>
              <a:rPr lang="en-US" dirty="0" smtClean="0"/>
              <a:t>Receiver makes a TCP connection</a:t>
            </a:r>
          </a:p>
          <a:p>
            <a:pPr lvl="1"/>
            <a:r>
              <a:rPr lang="en-US" dirty="0" smtClean="0"/>
              <a:t>Eventually, every process connects to every process</a:t>
            </a:r>
          </a:p>
          <a:p>
            <a:r>
              <a:rPr lang="en-US" dirty="0" smtClean="0"/>
              <a:t>Service Directory</a:t>
            </a:r>
          </a:p>
          <a:p>
            <a:pPr lvl="1"/>
            <a:r>
              <a:rPr lang="en-US" dirty="0" smtClean="0"/>
              <a:t>Every process sends its service list to every discovered process (reliably over TCP).</a:t>
            </a:r>
          </a:p>
          <a:p>
            <a:pPr lvl="1"/>
            <a:r>
              <a:rPr lang="en-US" dirty="0" smtClean="0"/>
              <a:t>Retransmit the list when it changes.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4AF56F-AB4C-5E41-BF07-A98816969C0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72565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Clock </a:t>
            </a:r>
            <a:r>
              <a:rPr lang="en-US" dirty="0" smtClean="0"/>
              <a:t>Synchronization:</a:t>
            </a:r>
          </a:p>
          <a:p>
            <a:pPr lvl="1"/>
            <a:r>
              <a:rPr lang="en-US" dirty="0" smtClean="0"/>
              <a:t>Master provides a service: “</a:t>
            </a:r>
            <a:r>
              <a:rPr lang="en-US" dirty="0" smtClean="0">
                <a:latin typeface="Courier"/>
                <a:cs typeface="Courier"/>
              </a:rPr>
              <a:t>_cs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Others send their reply address to “</a:t>
            </a:r>
            <a:r>
              <a:rPr lang="en-US" dirty="0" smtClean="0">
                <a:latin typeface="Courier"/>
                <a:cs typeface="Courier"/>
              </a:rPr>
              <a:t>/_cs/get</a:t>
            </a:r>
            <a:r>
              <a:rPr lang="en-US" dirty="0" smtClean="0"/>
              <a:t>” to get the master’s time</a:t>
            </a:r>
          </a:p>
          <a:p>
            <a:pPr lvl="1"/>
            <a:r>
              <a:rPr lang="en-US" dirty="0" smtClean="0"/>
              <a:t>Details: </a:t>
            </a:r>
          </a:p>
          <a:p>
            <a:pPr lvl="2"/>
            <a:r>
              <a:rPr lang="en-US" dirty="0" smtClean="0"/>
              <a:t>subtract half the round-trip time, </a:t>
            </a:r>
          </a:p>
          <a:p>
            <a:pPr lvl="2"/>
            <a:r>
              <a:rPr lang="en-US" dirty="0" smtClean="0"/>
              <a:t>pick best estimate, </a:t>
            </a:r>
          </a:p>
          <a:p>
            <a:pPr lvl="2"/>
            <a:r>
              <a:rPr lang="en-US" dirty="0" smtClean="0"/>
              <a:t>smoothing, </a:t>
            </a:r>
          </a:p>
          <a:p>
            <a:pPr lvl="2"/>
            <a:r>
              <a:rPr lang="en-US" dirty="0" smtClean="0"/>
              <a:t>clock rate estimation,</a:t>
            </a:r>
          </a:p>
          <a:p>
            <a:pPr lvl="2"/>
            <a:r>
              <a:rPr lang="en-US" dirty="0" smtClean="0"/>
              <a:t>special cases for discontinuities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4AF56F-AB4C-5E41-BF07-A98816969C0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81570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Address patterns (like OSC):</a:t>
            </a:r>
          </a:p>
          <a:p>
            <a:pPr lvl="1"/>
            <a:r>
              <a:rPr lang="en-US" dirty="0" smtClean="0">
                <a:latin typeface="Courier"/>
                <a:cs typeface="Courier"/>
              </a:rPr>
              <a:t>/service/??*/note[1-7]/{foo,bar}-[a-f]</a:t>
            </a:r>
          </a:p>
          <a:p>
            <a:r>
              <a:rPr lang="en-US" dirty="0" smtClean="0"/>
              <a:t>We use a tree of hash tables for efficient lookup</a:t>
            </a:r>
          </a:p>
          <a:p>
            <a:r>
              <a:rPr lang="en-US" dirty="0" smtClean="0"/>
              <a:t>Special form to short-circuit pattern matching:</a:t>
            </a:r>
          </a:p>
          <a:p>
            <a:pPr lvl="1"/>
            <a:r>
              <a:rPr lang="en-US" dirty="0" smtClean="0">
                <a:latin typeface="Courier"/>
                <a:cs typeface="Courier"/>
              </a:rPr>
              <a:t>!service/foo/note</a:t>
            </a:r>
          </a:p>
          <a:p>
            <a:endParaRPr lang="en-US" dirty="0">
              <a:latin typeface="Courier"/>
              <a:cs typeface="Courier"/>
            </a:endParaRPr>
          </a:p>
          <a:p>
            <a:r>
              <a:rPr lang="en-US" dirty="0" smtClean="0">
                <a:latin typeface="Arial (Body)"/>
                <a:cs typeface="Arial (Body)"/>
              </a:rPr>
              <a:t>Written as a library in C for portability, use by Max, Pd, Python, etc.</a:t>
            </a:r>
          </a:p>
          <a:p>
            <a:r>
              <a:rPr lang="en-US" dirty="0" smtClean="0">
                <a:latin typeface="Arial (Body)"/>
                <a:cs typeface="Arial (Body)"/>
              </a:rPr>
              <a:t>Processes can use scheduled, time-stamped messages internally: no network overhead</a:t>
            </a:r>
            <a:endParaRPr lang="en-US" dirty="0">
              <a:latin typeface="Arial (Body)"/>
              <a:cs typeface="Arial (Body)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4AF56F-AB4C-5E41-BF07-A98816969C0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2018 Roger B. Dannenberg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74668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qm-talk-2011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qm-talk-2011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 Narrow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 Narrow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qm-talk-201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-talk-201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m-talk-201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-talk-201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-talk-201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-talk-201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-talk-201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Untitled:Users:rbd:doc:talks:qm:qm-talk-2011.ppt</Template>
  <TotalTime>14816</TotalTime>
  <Words>925</Words>
  <Application>Microsoft Macintosh PowerPoint</Application>
  <PresentationFormat>On-screen Show (4:3)</PresentationFormat>
  <Paragraphs>165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qm-talk-2011</vt:lpstr>
      <vt:lpstr>O2: Rethinking Open Sound Control </vt:lpstr>
      <vt:lpstr>Imagine…</vt:lpstr>
      <vt:lpstr>O2 System</vt:lpstr>
      <vt:lpstr>O2 Concepts</vt:lpstr>
      <vt:lpstr>O2 Concepts</vt:lpstr>
      <vt:lpstr>Putting It Together</vt:lpstr>
      <vt:lpstr>Implementation</vt:lpstr>
      <vt:lpstr>Implementation (2)</vt:lpstr>
      <vt:lpstr>Implementation (3)</vt:lpstr>
      <vt:lpstr>Broadcast and Discovery</vt:lpstr>
      <vt:lpstr>Performance</vt:lpstr>
      <vt:lpstr>What about Open Sound Control?</vt:lpstr>
      <vt:lpstr>PowerPoint Presentation</vt:lpstr>
      <vt:lpstr>Example: CMU Laptop Orchestra</vt:lpstr>
      <vt:lpstr>Future Work</vt:lpstr>
      <vt:lpstr>Conclusions</vt:lpstr>
    </vt:vector>
  </TitlesOfParts>
  <Manager/>
  <Company> 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Music ICMC Talk</dc:title>
  <dc:subject/>
  <dc:creator>Roger B. Dannenberg</dc:creator>
  <cp:keywords/>
  <dc:description/>
  <cp:lastModifiedBy>Roger Dannenberg</cp:lastModifiedBy>
  <cp:revision>438</cp:revision>
  <cp:lastPrinted>2015-09-23T03:32:46Z</cp:lastPrinted>
  <dcterms:created xsi:type="dcterms:W3CDTF">2009-01-12T00:38:48Z</dcterms:created>
  <dcterms:modified xsi:type="dcterms:W3CDTF">2018-05-25T11:51:30Z</dcterms:modified>
  <cp:category/>
</cp:coreProperties>
</file>