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1118" r:id="rId2"/>
    <p:sldId id="1119" r:id="rId3"/>
    <p:sldId id="1129" r:id="rId4"/>
    <p:sldId id="1120" r:id="rId5"/>
    <p:sldId id="1128" r:id="rId6"/>
    <p:sldId id="1131" r:id="rId7"/>
    <p:sldId id="1132" r:id="rId8"/>
    <p:sldId id="1133" r:id="rId9"/>
    <p:sldId id="1135" r:id="rId10"/>
    <p:sldId id="1139" r:id="rId11"/>
    <p:sldId id="1138" r:id="rId12"/>
    <p:sldId id="1134" r:id="rId13"/>
    <p:sldId id="1130" r:id="rId14"/>
    <p:sldId id="1140" r:id="rId15"/>
    <p:sldId id="1137" r:id="rId16"/>
    <p:sldId id="1136" r:id="rId17"/>
  </p:sldIdLst>
  <p:sldSz cx="9144000" cy="6858000" type="screen4x3"/>
  <p:notesSz cx="7302500" cy="95869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D5F1CF"/>
    <a:srgbClr val="990000"/>
    <a:srgbClr val="F6F5BD"/>
    <a:srgbClr val="F1C7C7"/>
    <a:srgbClr val="EDEA77"/>
    <a:srgbClr val="BEBFBE"/>
    <a:srgbClr val="DCFCD8"/>
    <a:srgbClr val="9BF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06" autoAdjust="0"/>
  </p:normalViewPr>
  <p:slideViewPr>
    <p:cSldViewPr snapToObjects="1">
      <p:cViewPr varScale="1">
        <p:scale>
          <a:sx n="150" d="100"/>
          <a:sy n="150" d="100"/>
        </p:scale>
        <p:origin x="-12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7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Music Understanding: Research and Applications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2EB077-29A9-B742-8C4E-C9AA1FC713D7}" type="datetime1">
              <a:rPr lang="en-US"/>
              <a:pPr>
                <a:defRPr/>
              </a:pPr>
              <a:t>5/25/18</a:t>
            </a:fld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Roger B. Dannenberg, (c) 2009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60CD26-EBB5-D240-BDFC-9D6596D0E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548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Music Understanding: Research and Applications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D56F996B-0FA6-1143-BDD2-0CCC34E66127}" type="datetime1">
              <a:rPr lang="en-US"/>
              <a:pPr>
                <a:defRPr/>
              </a:pPr>
              <a:t>5/25/18</a:t>
            </a:fld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Roger B. Dannenberg, (c) 2009</a:t>
            </a:r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A9F00027-971F-2849-8CB4-FDF248F46D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854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ＭＳ Ｐゴシック" pitchFamily="84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2538" y="715963"/>
            <a:ext cx="4770437" cy="3578225"/>
          </a:xfrm>
          <a:solidFill>
            <a:srgbClr val="FFFFFF"/>
          </a:solidFill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533900"/>
            <a:ext cx="5375275" cy="437356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180" tIns="47590" rIns="95180" bIns="47590"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82CDCE-F1F7-F642-B037-7738282D1F6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8756-20F4-B341-9BE7-24268FBE1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565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6CC07-8B23-784B-AF96-B301D5E999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213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371475"/>
            <a:ext cx="1979612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4650" y="371475"/>
            <a:ext cx="5786438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C9AE1-E475-3B45-A9FD-6F0D5D3B9B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1069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74650" y="371475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875" y="1362075"/>
            <a:ext cx="3871913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11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6875" y="3924300"/>
            <a:ext cx="3871913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11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54D89-9A78-A74A-8C02-8C9EBFCD3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8572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371475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68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211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211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2FCA-99BF-854F-871F-B13588243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133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F56F-AB4C-5E41-BF07-A98816969C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113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10E7-8305-CF47-8D65-E0223186C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293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8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11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1D070-D26B-8D46-9980-4377A790F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516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5AB3-AE56-9A47-A601-5BBE5C33D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406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D04DC-F5EC-334F-9926-886328D20E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39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1840B-16F9-2840-AFE5-2F1AA4731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342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05600-3A5F-364C-89EE-47C033F3C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517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18AF-601D-BE48-B29A-AAADFA23B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543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b="0" dirty="0">
              <a:latin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543800" y="-26988"/>
            <a:ext cx="16637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200" dirty="0" smtClean="0">
                <a:solidFill>
                  <a:schemeClr val="bg1"/>
                </a:solidFill>
                <a:latin typeface="Arial" charset="0"/>
              </a:rPr>
              <a:t>Carnegie Mellon</a:t>
            </a: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8683625" y="6626225"/>
            <a:ext cx="457200" cy="2286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b="0" dirty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5363" y="6592888"/>
            <a:ext cx="492125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BE87232-1F88-4449-942C-7E25CD0FDD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875" y="6400800"/>
            <a:ext cx="5470525" cy="2651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 rotWithShape="1">
          <a:blip r:embed="rId1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6" t="30662" r="29005" b="25177"/>
          <a:stretch/>
        </p:blipFill>
        <p:spPr>
          <a:xfrm>
            <a:off x="7941958" y="304800"/>
            <a:ext cx="1202042" cy="904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hf hdr="0" dt="0"/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5762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10334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4906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9478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charset="0"/>
        <a:buChar char="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425575"/>
            <a:ext cx="7639050" cy="1143000"/>
          </a:xfrm>
        </p:spPr>
        <p:txBody>
          <a:bodyPr/>
          <a:lstStyle/>
          <a:p>
            <a:pPr algn="ctr"/>
            <a:r>
              <a:rPr lang="en-US" sz="5400" dirty="0"/>
              <a:t>O2: Rethinking Open Sound Control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76600"/>
            <a:ext cx="7467600" cy="18224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Roger </a:t>
            </a:r>
            <a:r>
              <a:rPr lang="en-US" b="1" dirty="0">
                <a:latin typeface="Arial" charset="0"/>
                <a:ea typeface="ＭＳ Ｐゴシック" charset="0"/>
                <a:cs typeface="ＭＳ Ｐゴシック" charset="0"/>
              </a:rPr>
              <a:t>B.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Dannenberg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Carnegie Mellon University</a:t>
            </a:r>
          </a:p>
          <a:p>
            <a:pPr>
              <a:lnSpc>
                <a:spcPct val="90000"/>
              </a:lnSpc>
            </a:pP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7696200" y="304800"/>
            <a:ext cx="14478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and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in O2 is built on UDP broadcast messages.</a:t>
            </a:r>
          </a:p>
          <a:p>
            <a:r>
              <a:rPr lang="en-US" dirty="0" smtClean="0"/>
              <a:t>No broadcast =&gt; no discovery!</a:t>
            </a:r>
          </a:p>
          <a:p>
            <a:r>
              <a:rPr lang="en-US" dirty="0" smtClean="0"/>
              <a:t>We added a new feature “hubs”</a:t>
            </a:r>
          </a:p>
          <a:p>
            <a:pPr lvl="1"/>
            <a:r>
              <a:rPr lang="en-US" dirty="0" smtClean="0"/>
              <a:t>If you identify an O2 process as your “hub” and provide its IP address and port number,</a:t>
            </a:r>
          </a:p>
          <a:p>
            <a:pPr lvl="1"/>
            <a:r>
              <a:rPr lang="en-US" dirty="0" smtClean="0"/>
              <a:t>The “hub” will share all its discovery information</a:t>
            </a:r>
          </a:p>
          <a:p>
            <a:r>
              <a:rPr lang="en-US" dirty="0" smtClean="0"/>
              <a:t>So instead of broadcast messages, you can share the address of </a:t>
            </a:r>
            <a:r>
              <a:rPr lang="en-US" i="1" dirty="0" smtClean="0"/>
              <a:t>one</a:t>
            </a:r>
            <a:r>
              <a:rPr lang="en-US" dirty="0" smtClean="0"/>
              <a:t> process, and all processes will interconnect.</a:t>
            </a:r>
          </a:p>
          <a:p>
            <a:r>
              <a:rPr lang="en-US" dirty="0" smtClean="0"/>
              <a:t>Supports wide-area networking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6112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Dominated by network stack in the OS kernel</a:t>
            </a:r>
          </a:p>
          <a:p>
            <a:r>
              <a:rPr lang="en-US" dirty="0" smtClean="0"/>
              <a:t>Compared with liblo OSC implementation,</a:t>
            </a:r>
          </a:p>
          <a:p>
            <a:pPr lvl="1"/>
            <a:r>
              <a:rPr lang="en-US" dirty="0" smtClean="0"/>
              <a:t>Extra time to process service names is negligible</a:t>
            </a:r>
          </a:p>
          <a:p>
            <a:pPr lvl="1"/>
            <a:r>
              <a:rPr lang="en-US" dirty="0" smtClean="0"/>
              <a:t>We got about 77K msgs/sec on a single laptop: </a:t>
            </a:r>
            <a:br>
              <a:rPr lang="en-US" dirty="0" smtClean="0"/>
            </a:br>
            <a:r>
              <a:rPr lang="en-US" dirty="0" smtClean="0"/>
              <a:t>2.4 </a:t>
            </a:r>
            <a:r>
              <a:rPr lang="en-US" dirty="0"/>
              <a:t>GHz Intel Core i7 </a:t>
            </a:r>
          </a:p>
          <a:p>
            <a:pPr lvl="1"/>
            <a:r>
              <a:rPr lang="el-GR" dirty="0" smtClean="0"/>
              <a:t>13</a:t>
            </a:r>
            <a:r>
              <a:rPr lang="el-GR" i="1" dirty="0" smtClean="0"/>
              <a:t>μ</a:t>
            </a:r>
            <a:r>
              <a:rPr lang="el-GR" dirty="0" smtClean="0"/>
              <a:t>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194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Open Sound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receive and forward OSC messages from a particular O2 port to any named service</a:t>
            </a:r>
          </a:p>
          <a:p>
            <a:r>
              <a:rPr lang="en-US" dirty="0" smtClean="0"/>
              <a:t>You can forward O2 messages from a named O2 service to a particular OSC IP address and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2141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336478" y="3309849"/>
            <a:ext cx="2502721" cy="171935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422399" y="3429000"/>
            <a:ext cx="2264401" cy="131083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“Sensor” Service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4697" y="2743200"/>
            <a:ext cx="11187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Bluetooth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16398" y="2494340"/>
            <a:ext cx="511174" cy="80824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30" idx="1"/>
          </p:cNvCxnSpPr>
          <p:nvPr/>
        </p:nvCxnSpPr>
        <p:spPr>
          <a:xfrm>
            <a:off x="2926333" y="5254341"/>
            <a:ext cx="1180598" cy="230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7" idx="3"/>
          </p:cNvCxnSpPr>
          <p:nvPr/>
        </p:nvCxnSpPr>
        <p:spPr>
          <a:xfrm flipV="1">
            <a:off x="2926333" y="4706750"/>
            <a:ext cx="1226865" cy="34022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50859" y="5334000"/>
            <a:ext cx="1292541" cy="120032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ZigBee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Serial, </a:t>
            </a:r>
            <a:br>
              <a:rPr lang="en-US" dirty="0" smtClean="0"/>
            </a:br>
            <a:r>
              <a:rPr lang="en-US" dirty="0" smtClean="0"/>
              <a:t>USB, etc.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130316" y="4504926"/>
            <a:ext cx="1508484" cy="47134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Client 1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106931" y="5248870"/>
            <a:ext cx="1531869" cy="471341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Client 2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Cloud 22"/>
          <p:cNvSpPr/>
          <p:nvPr/>
        </p:nvSpPr>
        <p:spPr>
          <a:xfrm>
            <a:off x="2667000" y="3048000"/>
            <a:ext cx="2970918" cy="1374184"/>
          </a:xfrm>
          <a:prstGeom prst="cloud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TCP/IP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9599" y="1295400"/>
            <a:ext cx="3971129" cy="176844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214466" y="1488475"/>
            <a:ext cx="2751609" cy="1304379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B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09600" y="4302752"/>
            <a:ext cx="2316733" cy="1488448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C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62572" y="1447800"/>
            <a:ext cx="2280828" cy="86958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3250" y="2102213"/>
            <a:ext cx="2287748" cy="86958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334000" y="2037695"/>
            <a:ext cx="2472301" cy="62930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838200" y="4857095"/>
            <a:ext cx="1944922" cy="62930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4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 rot="19063585">
            <a:off x="2739595" y="4043101"/>
            <a:ext cx="675135" cy="331816"/>
          </a:xfrm>
          <a:prstGeom prst="leftRightArrow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Left-Right Arrow 35"/>
          <p:cNvSpPr/>
          <p:nvPr/>
        </p:nvSpPr>
        <p:spPr>
          <a:xfrm rot="3474945">
            <a:off x="3072446" y="2751465"/>
            <a:ext cx="593478" cy="331816"/>
          </a:xfrm>
          <a:prstGeom prst="leftRightArrow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Left-Right Arrow 36"/>
          <p:cNvSpPr/>
          <p:nvPr/>
        </p:nvSpPr>
        <p:spPr>
          <a:xfrm rot="19063585">
            <a:off x="4591210" y="2782430"/>
            <a:ext cx="777678" cy="331816"/>
          </a:xfrm>
          <a:prstGeom prst="leftRightArrow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2913" y="1447800"/>
            <a:ext cx="1400744" cy="46166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 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1840B-16F9-2840-AFE5-2F1AA473156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4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CMU Laptop Orchestra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1840B-16F9-2840-AFE5-2F1AA473156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videos at: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2017: https</a:t>
            </a:r>
            <a:r>
              <a:rPr lang="en-US" b="1" dirty="0"/>
              <a:t>://youtu.be/icLUJMM-</a:t>
            </a:r>
            <a:r>
              <a:rPr lang="en-US" b="1" dirty="0" smtClean="0"/>
              <a:t>11M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2018: https</a:t>
            </a:r>
            <a:r>
              <a:rPr lang="en-US" b="1" dirty="0"/>
              <a:t>://</a:t>
            </a:r>
            <a:r>
              <a:rPr lang="en-US" b="1" dirty="0" err="1"/>
              <a:t>youtu.be</a:t>
            </a:r>
            <a:r>
              <a:rPr lang="en-US" b="1" dirty="0"/>
              <a:t>/L-Sar4D7lIY</a:t>
            </a:r>
          </a:p>
        </p:txBody>
      </p:sp>
    </p:spTree>
    <p:extLst>
      <p:ext uri="{BB962C8B-B14F-4D97-AF65-F5344CB8AC3E}">
        <p14:creationId xmlns:p14="http://schemas.microsoft.com/office/powerpoint/2010/main" val="3338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 to MAX, Pd, Python, JavaScript, etc.</a:t>
            </a:r>
          </a:p>
          <a:p>
            <a:r>
              <a:rPr lang="en-US" dirty="0" smtClean="0"/>
              <a:t>Provide </a:t>
            </a:r>
            <a:r>
              <a:rPr lang="en-US" dirty="0"/>
              <a:t>“bridge” over Bluetooth, MIDI, ZigBee, etc., from O2 Process to embedded device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Multi-thread support to separate network operations from, say, real-time audio threads</a:t>
            </a:r>
            <a:endParaRPr lang="en-US" dirty="0"/>
          </a:p>
          <a:p>
            <a:r>
              <a:rPr lang="en-US" dirty="0" smtClean="0"/>
              <a:t>Work with </a:t>
            </a:r>
            <a:r>
              <a:rPr lang="en-US" dirty="0" err="1" smtClean="0"/>
              <a:t>Vesa</a:t>
            </a:r>
            <a:r>
              <a:rPr lang="en-US" dirty="0" smtClean="0"/>
              <a:t> </a:t>
            </a:r>
            <a:r>
              <a:rPr lang="en-US" dirty="0" err="1" smtClean="0"/>
              <a:t>Norilo</a:t>
            </a:r>
            <a:r>
              <a:rPr lang="en-US" dirty="0" smtClean="0"/>
              <a:t> on </a:t>
            </a:r>
            <a:r>
              <a:rPr lang="en-US" i="1" dirty="0" smtClean="0"/>
              <a:t>audio</a:t>
            </a:r>
            <a:r>
              <a:rPr lang="en-US" dirty="0" smtClean="0"/>
              <a:t> transport and audio (</a:t>
            </a:r>
            <a:r>
              <a:rPr lang="en-US" dirty="0" err="1" smtClean="0"/>
              <a:t>Kronos</a:t>
            </a:r>
            <a:r>
              <a:rPr lang="en-US" dirty="0" smtClean="0"/>
              <a:t>) server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22300" y="5334000"/>
            <a:ext cx="72390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dirty="0">
                <a:latin typeface="Courier"/>
                <a:cs typeface="Courier"/>
              </a:rPr>
              <a:t>https://</a:t>
            </a:r>
            <a:r>
              <a:rPr lang="en-US" dirty="0" err="1">
                <a:latin typeface="Courier"/>
                <a:cs typeface="Courier"/>
              </a:rPr>
              <a:t>github.com</a:t>
            </a: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err="1">
                <a:latin typeface="Courier"/>
                <a:cs typeface="Courier"/>
              </a:rPr>
              <a:t>rbdannenberg</a:t>
            </a:r>
            <a:r>
              <a:rPr lang="en-US" dirty="0">
                <a:latin typeface="Courier"/>
                <a:cs typeface="Courier"/>
              </a:rPr>
              <a:t>/o2</a:t>
            </a:r>
          </a:p>
        </p:txBody>
      </p:sp>
    </p:spTree>
    <p:extLst>
      <p:ext uri="{BB962C8B-B14F-4D97-AF65-F5344CB8AC3E}">
        <p14:creationId xmlns:p14="http://schemas.microsoft.com/office/powerpoint/2010/main" val="399011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O2 is a fast, flexible foundation for network and inter-process communication in music and media applications.</a:t>
            </a:r>
          </a:p>
          <a:p>
            <a:r>
              <a:rPr lang="en-US" dirty="0" smtClean="0"/>
              <a:t>Solves several problems of OSC:</a:t>
            </a:r>
          </a:p>
          <a:p>
            <a:pPr lvl="1"/>
            <a:r>
              <a:rPr lang="en-US" dirty="0" smtClean="0"/>
              <a:t>No more </a:t>
            </a:r>
            <a:r>
              <a:rPr lang="en-US" dirty="0"/>
              <a:t>manually </a:t>
            </a:r>
            <a:r>
              <a:rPr lang="en-US" dirty="0" smtClean="0"/>
              <a:t>typing in dynamic IP addresses to configure systems,</a:t>
            </a:r>
          </a:p>
          <a:p>
            <a:pPr lvl="1"/>
            <a:r>
              <a:rPr lang="en-US" dirty="0" smtClean="0"/>
              <a:t>No risk of dropped commands (“start”, “note-off”),</a:t>
            </a:r>
          </a:p>
          <a:p>
            <a:pPr lvl="1"/>
            <a:r>
              <a:rPr lang="en-US" dirty="0" smtClean="0"/>
              <a:t>Accurately timed message delivery – at last.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1840B-16F9-2840-AFE5-2F1AA473156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604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Imagine</a:t>
            </a:r>
            <a:r>
              <a:rPr lang="is-IS" dirty="0" smtClean="0">
                <a:cs typeface="+mj-cs"/>
              </a:rPr>
              <a:t>…</a:t>
            </a:r>
            <a:endParaRPr lang="en-US" dirty="0" smtClean="0">
              <a:cs typeface="+mj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Distributed real-time music/media applications that</a:t>
            </a:r>
            <a:r>
              <a:rPr lang="is-IS" b="1" dirty="0" smtClean="0"/>
              <a:t>…</a:t>
            </a:r>
            <a:endParaRPr lang="en-US" b="1" dirty="0" smtClean="0"/>
          </a:p>
          <a:p>
            <a:endParaRPr lang="en-US" dirty="0"/>
          </a:p>
          <a:p>
            <a:r>
              <a:rPr lang="is-IS" dirty="0" smtClean="0"/>
              <a:t>... </a:t>
            </a:r>
            <a:r>
              <a:rPr lang="en-US" dirty="0" smtClean="0"/>
              <a:t>a</a:t>
            </a:r>
            <a:r>
              <a:rPr lang="is-IS" dirty="0" smtClean="0"/>
              <a:t>ddress “sevices” by name, not numbers,</a:t>
            </a:r>
          </a:p>
          <a:p>
            <a:r>
              <a:rPr lang="is-IS" dirty="0" smtClean="0"/>
              <a:t>… </a:t>
            </a:r>
            <a:r>
              <a:rPr lang="en-US" dirty="0" smtClean="0"/>
              <a:t>automatically find and connect themselves,</a:t>
            </a:r>
          </a:p>
          <a:p>
            <a:r>
              <a:rPr lang="is-IS" dirty="0" smtClean="0"/>
              <a:t>… establish an accurate shared time base,</a:t>
            </a:r>
          </a:p>
          <a:p>
            <a:r>
              <a:rPr lang="is-IS" dirty="0" smtClean="0"/>
              <a:t>... </a:t>
            </a:r>
            <a:r>
              <a:rPr lang="en-US" dirty="0" smtClean="0"/>
              <a:t>share low-latency, best-effort sensor data,</a:t>
            </a:r>
          </a:p>
          <a:p>
            <a:r>
              <a:rPr lang="is-IS" dirty="0" smtClean="0"/>
              <a:t>… send guaranteed-delivery commands.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2DC8B67-8A5D-884F-93B1-4AC6024C88D9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448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O2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z="1000" smtClean="0"/>
              <a:pPr>
                <a:defRPr/>
              </a:pPr>
              <a:t>3</a:t>
            </a:fld>
            <a:endParaRPr lang="en-US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  <p:sp>
        <p:nvSpPr>
          <p:cNvPr id="6" name="Cloud 5"/>
          <p:cNvSpPr/>
          <p:nvPr/>
        </p:nvSpPr>
        <p:spPr>
          <a:xfrm>
            <a:off x="2667000" y="3048000"/>
            <a:ext cx="2970918" cy="1374184"/>
          </a:xfrm>
          <a:prstGeom prst="cloud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TCP/IP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599" y="1295400"/>
            <a:ext cx="3971129" cy="176844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214466" y="1488475"/>
            <a:ext cx="2751609" cy="1304379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B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4302752"/>
            <a:ext cx="2316733" cy="1488448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Process C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14972" y="1447800"/>
            <a:ext cx="2280828" cy="86958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3250" y="2102213"/>
            <a:ext cx="2287748" cy="86958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34000" y="2037695"/>
            <a:ext cx="2472301" cy="62930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3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38200" y="4857095"/>
            <a:ext cx="1944922" cy="62930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Service 4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" name="Left-Right Arrow 13"/>
          <p:cNvSpPr/>
          <p:nvPr/>
        </p:nvSpPr>
        <p:spPr>
          <a:xfrm rot="19063585">
            <a:off x="2739595" y="4043101"/>
            <a:ext cx="675135" cy="331816"/>
          </a:xfrm>
          <a:prstGeom prst="leftRightArrow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Left-Right Arrow 14"/>
          <p:cNvSpPr/>
          <p:nvPr/>
        </p:nvSpPr>
        <p:spPr>
          <a:xfrm rot="3474945">
            <a:off x="3072446" y="2751465"/>
            <a:ext cx="593478" cy="331816"/>
          </a:xfrm>
          <a:prstGeom prst="leftRightArrow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Left-Right Arrow 15"/>
          <p:cNvSpPr/>
          <p:nvPr/>
        </p:nvSpPr>
        <p:spPr>
          <a:xfrm rot="19063585">
            <a:off x="4591210" y="2782430"/>
            <a:ext cx="777678" cy="331816"/>
          </a:xfrm>
          <a:prstGeom prst="leftRightArrow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2913" y="1447800"/>
            <a:ext cx="1616398" cy="461665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Process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214466" y="4422184"/>
            <a:ext cx="3548534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Key point: </a:t>
            </a:r>
            <a:r>
              <a:rPr lang="en-US" b="0" dirty="0" smtClean="0"/>
              <a:t>O2 assumes TCP/IP network; this allows greater functionality than OSC, which is network-agnostic.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6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507163"/>
            <a:ext cx="1638300" cy="3508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48973E0-4FA8-224A-97B7-B8B79536398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O2 Concepts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Host</a:t>
            </a:r>
            <a:r>
              <a:rPr lang="en-US" dirty="0" smtClean="0"/>
              <a:t>: A computer attached to a local area network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Process</a:t>
            </a:r>
            <a:r>
              <a:rPr lang="en-US" dirty="0" smtClean="0"/>
              <a:t>: A running program; there can multiple processes sharing a host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Application</a:t>
            </a:r>
            <a:r>
              <a:rPr lang="en-US" dirty="0" smtClean="0"/>
              <a:t>: A collection of cooperating O2 </a:t>
            </a:r>
            <a:r>
              <a:rPr lang="en-US" i="1" dirty="0" smtClean="0"/>
              <a:t>processes</a:t>
            </a:r>
            <a:r>
              <a:rPr lang="en-US" dirty="0" smtClean="0"/>
              <a:t>. Applications should have unique </a:t>
            </a:r>
            <a:r>
              <a:rPr lang="en-US" i="1" dirty="0" smtClean="0"/>
              <a:t>names, </a:t>
            </a:r>
            <a:r>
              <a:rPr lang="en-US" dirty="0" smtClean="0"/>
              <a:t>allowing multiple applications to operate independently on a single network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212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507163"/>
            <a:ext cx="1638300" cy="3508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48973E0-4FA8-224A-97B7-B8B79536398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O2 Concepts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 </a:t>
            </a:r>
            <a:r>
              <a:rPr lang="en-US" dirty="0" smtClean="0"/>
              <a:t>previous slide: </a:t>
            </a:r>
            <a:r>
              <a:rPr lang="en-US" b="1" dirty="0" smtClean="0"/>
              <a:t>Host, Process, Application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Service</a:t>
            </a:r>
            <a:r>
              <a:rPr lang="en-US" b="1" dirty="0"/>
              <a:t>: </a:t>
            </a:r>
            <a:r>
              <a:rPr lang="en-US" dirty="0"/>
              <a:t>Processes can offer </a:t>
            </a:r>
            <a:r>
              <a:rPr lang="en-US" dirty="0" smtClean="0"/>
              <a:t>one or more </a:t>
            </a:r>
            <a:r>
              <a:rPr lang="en-US" i="1" dirty="0" smtClean="0"/>
              <a:t>services</a:t>
            </a:r>
            <a:r>
              <a:rPr lang="en-US" dirty="0"/>
              <a:t>; each service in an application has a unique name and accepts </a:t>
            </a:r>
            <a:r>
              <a:rPr lang="en-US" i="1" dirty="0"/>
              <a:t>typed</a:t>
            </a:r>
            <a:r>
              <a:rPr lang="en-US" dirty="0"/>
              <a:t> </a:t>
            </a:r>
            <a:r>
              <a:rPr lang="en-US" i="1" dirty="0"/>
              <a:t>messages</a:t>
            </a:r>
            <a:r>
              <a:rPr lang="en-US" i="1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Address:</a:t>
            </a:r>
            <a:r>
              <a:rPr lang="en-US" dirty="0" smtClean="0"/>
              <a:t> an O2 address has the form: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i="1" dirty="0" smtClean="0">
                <a:latin typeface="Courier"/>
                <a:cs typeface="Courier"/>
              </a:rPr>
              <a:t>service_name/aaa/bbb/ccc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/>
              <a:t>Message:</a:t>
            </a:r>
            <a:r>
              <a:rPr lang="en-US" dirty="0" smtClean="0"/>
              <a:t> an O2 address, timestamp, and list of typed parameters, e.g.</a:t>
            </a:r>
            <a:r>
              <a:rPr lang="en-US" b="1" dirty="0" smtClean="0"/>
              <a:t> </a:t>
            </a:r>
            <a:r>
              <a:rPr lang="en-US" dirty="0" smtClean="0"/>
              <a:t>we can write: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10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Courier"/>
                <a:cs typeface="Courier"/>
              </a:rPr>
              <a:t>     o2_send("/synth/</a:t>
            </a:r>
            <a:r>
              <a:rPr lang="en-US" sz="2400" dirty="0" err="1" smtClean="0">
                <a:latin typeface="Courier"/>
                <a:cs typeface="Courier"/>
              </a:rPr>
              <a:t>noteon</a:t>
            </a:r>
            <a:r>
              <a:rPr lang="en-US" sz="2400" dirty="0" smtClean="0">
                <a:latin typeface="Courier"/>
                <a:cs typeface="Courier"/>
              </a:rPr>
              <a:t>", 3.27,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  </a:t>
            </a:r>
            <a:r>
              <a:rPr lang="en-US" sz="2400" dirty="0">
                <a:latin typeface="Courier"/>
                <a:cs typeface="Courier"/>
              </a:rPr>
              <a:t>"</a:t>
            </a:r>
            <a:r>
              <a:rPr lang="en-US" sz="2400" dirty="0" smtClean="0">
                <a:latin typeface="Courier"/>
                <a:cs typeface="Courier"/>
              </a:rPr>
              <a:t>iii</a:t>
            </a:r>
            <a:r>
              <a:rPr lang="en-US" sz="2400" dirty="0">
                <a:latin typeface="Courier"/>
                <a:cs typeface="Courier"/>
              </a:rPr>
              <a:t>", </a:t>
            </a:r>
            <a:r>
              <a:rPr lang="en-US" sz="2400" dirty="0" smtClean="0">
                <a:latin typeface="Courier"/>
                <a:cs typeface="Courier"/>
              </a:rPr>
              <a:t>1, 60, 100)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21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1362074"/>
            <a:ext cx="8518525" cy="5038725"/>
          </a:xfrm>
        </p:spPr>
        <p:txBody>
          <a:bodyPr/>
          <a:lstStyle/>
          <a:p>
            <a:r>
              <a:rPr lang="en-US" i="1" dirty="0"/>
              <a:t>o2_initialize</a:t>
            </a:r>
            <a:r>
              <a:rPr lang="en-US" dirty="0"/>
              <a:t>(“</a:t>
            </a:r>
            <a:r>
              <a:rPr lang="en-US" i="1" dirty="0"/>
              <a:t>application</a:t>
            </a:r>
            <a:r>
              <a:rPr lang="en-US" dirty="0"/>
              <a:t>”); </a:t>
            </a:r>
            <a:r>
              <a:rPr lang="en-US" i="1" dirty="0"/>
              <a:t>// one-time startup </a:t>
            </a:r>
          </a:p>
          <a:p>
            <a:r>
              <a:rPr lang="en-US" i="1" dirty="0"/>
              <a:t>o2_add_service</a:t>
            </a:r>
            <a:r>
              <a:rPr lang="en-US" dirty="0"/>
              <a:t>(“</a:t>
            </a:r>
            <a:r>
              <a:rPr lang="en-US" i="1" dirty="0"/>
              <a:t>service</a:t>
            </a:r>
            <a:r>
              <a:rPr lang="en-US" dirty="0"/>
              <a:t>”); </a:t>
            </a:r>
            <a:r>
              <a:rPr lang="en-US" i="1" dirty="0"/>
              <a:t>// per-service startup </a:t>
            </a:r>
          </a:p>
          <a:p>
            <a:r>
              <a:rPr lang="en-US" i="1" dirty="0"/>
              <a:t>o2_add_method</a:t>
            </a:r>
            <a:r>
              <a:rPr lang="en-US" dirty="0"/>
              <a:t>(“</a:t>
            </a:r>
            <a:r>
              <a:rPr lang="en-US" i="1" dirty="0"/>
              <a:t>address</a:t>
            </a:r>
            <a:r>
              <a:rPr lang="en-US" dirty="0"/>
              <a:t>”, “</a:t>
            </a:r>
            <a:r>
              <a:rPr lang="en-US" i="1" dirty="0"/>
              <a:t>types</a:t>
            </a:r>
            <a:r>
              <a:rPr lang="en-US" dirty="0"/>
              <a:t>”, </a:t>
            </a:r>
            <a:r>
              <a:rPr lang="en-US" i="1" dirty="0"/>
              <a:t>handler, data</a:t>
            </a:r>
            <a:r>
              <a:rPr lang="en-US" dirty="0"/>
              <a:t>);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i="1" dirty="0" smtClean="0"/>
              <a:t>o2_set_clock</a:t>
            </a:r>
            <a:r>
              <a:rPr lang="en-US" dirty="0"/>
              <a:t>(</a:t>
            </a:r>
            <a:r>
              <a:rPr lang="en-US" i="1" dirty="0"/>
              <a:t>clock_callback_fn</a:t>
            </a:r>
            <a:r>
              <a:rPr lang="en-US" dirty="0"/>
              <a:t>, </a:t>
            </a:r>
            <a:r>
              <a:rPr lang="en-US" i="1" dirty="0"/>
              <a:t>info_ptr</a:t>
            </a: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o2_send </a:t>
            </a:r>
            <a:r>
              <a:rPr lang="en-US" dirty="0"/>
              <a:t>(“</a:t>
            </a:r>
            <a:r>
              <a:rPr lang="en-US" i="1" dirty="0"/>
              <a:t>address</a:t>
            </a:r>
            <a:r>
              <a:rPr lang="en-US" dirty="0"/>
              <a:t>”, </a:t>
            </a:r>
            <a:r>
              <a:rPr lang="en-US" i="1" dirty="0"/>
              <a:t>time, </a:t>
            </a:r>
            <a:r>
              <a:rPr lang="en-US" dirty="0"/>
              <a:t>“</a:t>
            </a:r>
            <a:r>
              <a:rPr lang="en-US" i="1" dirty="0"/>
              <a:t>types</a:t>
            </a:r>
            <a:r>
              <a:rPr lang="en-US" dirty="0"/>
              <a:t>”, </a:t>
            </a:r>
            <a:r>
              <a:rPr lang="en-US" i="1" dirty="0"/>
              <a:t>val1</a:t>
            </a:r>
            <a:r>
              <a:rPr lang="en-US" dirty="0"/>
              <a:t>, </a:t>
            </a:r>
            <a:r>
              <a:rPr lang="en-US" i="1" dirty="0"/>
              <a:t>val2</a:t>
            </a:r>
            <a:r>
              <a:rPr lang="en-US" dirty="0"/>
              <a:t>, ...)</a:t>
            </a:r>
            <a:r>
              <a:rPr lang="en-US" dirty="0" smtClean="0"/>
              <a:t>;</a:t>
            </a:r>
          </a:p>
          <a:p>
            <a:r>
              <a:rPr lang="en-US" i="1" dirty="0" smtClean="0"/>
              <a:t>o2_send_cmd </a:t>
            </a:r>
            <a:r>
              <a:rPr lang="en-US" dirty="0"/>
              <a:t>(“</a:t>
            </a:r>
            <a:r>
              <a:rPr lang="en-US" i="1" dirty="0"/>
              <a:t>address</a:t>
            </a:r>
            <a:r>
              <a:rPr lang="en-US" dirty="0"/>
              <a:t>”, </a:t>
            </a:r>
            <a:r>
              <a:rPr lang="en-US" i="1" dirty="0"/>
              <a:t>time, </a:t>
            </a:r>
            <a:r>
              <a:rPr lang="en-US" dirty="0"/>
              <a:t>“</a:t>
            </a:r>
            <a:r>
              <a:rPr lang="en-US" i="1" dirty="0"/>
              <a:t>types</a:t>
            </a:r>
            <a:r>
              <a:rPr lang="en-US" dirty="0"/>
              <a:t>”, </a:t>
            </a:r>
            <a:r>
              <a:rPr lang="en-US" i="1" dirty="0"/>
              <a:t>val1</a:t>
            </a:r>
            <a:r>
              <a:rPr lang="en-US" dirty="0" smtClean="0"/>
              <a:t>, </a:t>
            </a:r>
            <a:r>
              <a:rPr lang="en-US" dirty="0"/>
              <a:t>...);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29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Discovery:</a:t>
            </a:r>
          </a:p>
          <a:p>
            <a:pPr lvl="1"/>
            <a:r>
              <a:rPr lang="en-US" dirty="0" smtClean="0"/>
              <a:t>All processes broadcast UDP “discovery” messages with IP address and port number</a:t>
            </a:r>
          </a:p>
          <a:p>
            <a:pPr lvl="1"/>
            <a:r>
              <a:rPr lang="en-US" dirty="0" smtClean="0"/>
              <a:t>Receiver makes a TCP connection</a:t>
            </a:r>
          </a:p>
          <a:p>
            <a:pPr lvl="1"/>
            <a:r>
              <a:rPr lang="en-US" dirty="0" smtClean="0"/>
              <a:t>Eventually, every process connects to every process</a:t>
            </a:r>
          </a:p>
          <a:p>
            <a:r>
              <a:rPr lang="en-US" dirty="0" smtClean="0"/>
              <a:t>Service Directory</a:t>
            </a:r>
          </a:p>
          <a:p>
            <a:pPr lvl="1"/>
            <a:r>
              <a:rPr lang="en-US" dirty="0" smtClean="0"/>
              <a:t>Every process sends its service list to every discovered process (reliably over TCP).</a:t>
            </a:r>
          </a:p>
          <a:p>
            <a:pPr lvl="1"/>
            <a:r>
              <a:rPr lang="en-US" dirty="0" smtClean="0"/>
              <a:t>Retransmit the list when it changes.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256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Clock </a:t>
            </a:r>
            <a:r>
              <a:rPr lang="en-US" dirty="0" smtClean="0"/>
              <a:t>Synchronization:</a:t>
            </a:r>
          </a:p>
          <a:p>
            <a:pPr lvl="1"/>
            <a:r>
              <a:rPr lang="en-US" dirty="0" smtClean="0"/>
              <a:t>Master provides a service: “</a:t>
            </a:r>
            <a:r>
              <a:rPr lang="en-US" dirty="0" smtClean="0">
                <a:latin typeface="Courier"/>
                <a:cs typeface="Courier"/>
              </a:rPr>
              <a:t>_cs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Others send their reply address to “</a:t>
            </a:r>
            <a:r>
              <a:rPr lang="en-US" dirty="0" smtClean="0">
                <a:latin typeface="Courier"/>
                <a:cs typeface="Courier"/>
              </a:rPr>
              <a:t>/_cs/get</a:t>
            </a:r>
            <a:r>
              <a:rPr lang="en-US" dirty="0" smtClean="0"/>
              <a:t>” to get the master’s time</a:t>
            </a:r>
          </a:p>
          <a:p>
            <a:pPr lvl="1"/>
            <a:r>
              <a:rPr lang="en-US" dirty="0" smtClean="0"/>
              <a:t>Details: </a:t>
            </a:r>
          </a:p>
          <a:p>
            <a:pPr lvl="2"/>
            <a:r>
              <a:rPr lang="en-US" dirty="0" smtClean="0"/>
              <a:t>subtract half the round-trip time, </a:t>
            </a:r>
          </a:p>
          <a:p>
            <a:pPr lvl="2"/>
            <a:r>
              <a:rPr lang="en-US" dirty="0" smtClean="0"/>
              <a:t>pick best estimate, </a:t>
            </a:r>
          </a:p>
          <a:p>
            <a:pPr lvl="2"/>
            <a:r>
              <a:rPr lang="en-US" dirty="0" smtClean="0"/>
              <a:t>smoothing, </a:t>
            </a:r>
          </a:p>
          <a:p>
            <a:pPr lvl="2"/>
            <a:r>
              <a:rPr lang="en-US" dirty="0" smtClean="0"/>
              <a:t>clock rate estimation,</a:t>
            </a:r>
          </a:p>
          <a:p>
            <a:pPr lvl="2"/>
            <a:r>
              <a:rPr lang="en-US" dirty="0" smtClean="0"/>
              <a:t>special cases for discontinuities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157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Address patterns (like OSC):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/service/??*/note[1-7]/{foo,bar}-[a-f]</a:t>
            </a:r>
          </a:p>
          <a:p>
            <a:r>
              <a:rPr lang="en-US" dirty="0" smtClean="0"/>
              <a:t>We use a tree of hash tables for efficient lookup</a:t>
            </a:r>
          </a:p>
          <a:p>
            <a:r>
              <a:rPr lang="en-US" dirty="0" smtClean="0"/>
              <a:t>Special form to short-circuit pattern matching: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!service/foo/note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Arial (Body)"/>
                <a:cs typeface="Arial (Body)"/>
              </a:rPr>
              <a:t>Written as a library in C for portability, use by Max, Pd, Python, etc.</a:t>
            </a:r>
          </a:p>
          <a:p>
            <a:r>
              <a:rPr lang="en-US" dirty="0" smtClean="0">
                <a:latin typeface="Arial (Body)"/>
                <a:cs typeface="Arial (Body)"/>
              </a:rPr>
              <a:t>Processes can use scheduled, time-stamped messages internally: no network overhead</a:t>
            </a:r>
            <a:endParaRPr lang="en-US" dirty="0">
              <a:latin typeface="Arial (Body)"/>
              <a:cs typeface="Arial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AF56F-AB4C-5E41-BF07-A98816969C0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2018 Roger B. Dannenberg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466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qm-talk-20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qm-talk-201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 Narrow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 Narrow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qm-talk-20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-talk-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-talk-20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-talk-20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-talk-20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-talk-20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-talk-20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Untitled:Users:rbd:doc:talks:qm:qm-talk-2011.ppt</Template>
  <TotalTime>14816</TotalTime>
  <Words>925</Words>
  <Application>Microsoft Macintosh PowerPoint</Application>
  <PresentationFormat>On-screen Show (4:3)</PresentationFormat>
  <Paragraphs>165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qm-talk-2011</vt:lpstr>
      <vt:lpstr>O2: Rethinking Open Sound Control </vt:lpstr>
      <vt:lpstr>Imagine…</vt:lpstr>
      <vt:lpstr>O2 System</vt:lpstr>
      <vt:lpstr>O2 Concepts</vt:lpstr>
      <vt:lpstr>O2 Concepts</vt:lpstr>
      <vt:lpstr>Putting It Together</vt:lpstr>
      <vt:lpstr>Implementation</vt:lpstr>
      <vt:lpstr>Implementation (2)</vt:lpstr>
      <vt:lpstr>Implementation (3)</vt:lpstr>
      <vt:lpstr>Broadcast and Discovery</vt:lpstr>
      <vt:lpstr>Performance</vt:lpstr>
      <vt:lpstr>What about Open Sound Control?</vt:lpstr>
      <vt:lpstr>PowerPoint Presentation</vt:lpstr>
      <vt:lpstr>Example: CMU Laptop Orchestra</vt:lpstr>
      <vt:lpstr>Future Work</vt:lpstr>
      <vt:lpstr>Conclusions</vt:lpstr>
    </vt:vector>
  </TitlesOfParts>
  <Manager/>
  <Company> 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Music ICMC Talk</dc:title>
  <dc:subject/>
  <dc:creator>Roger B. Dannenberg</dc:creator>
  <cp:keywords/>
  <dc:description/>
  <cp:lastModifiedBy>Roger Dannenberg</cp:lastModifiedBy>
  <cp:revision>438</cp:revision>
  <cp:lastPrinted>2015-09-23T03:32:46Z</cp:lastPrinted>
  <dcterms:created xsi:type="dcterms:W3CDTF">2009-01-12T00:38:48Z</dcterms:created>
  <dcterms:modified xsi:type="dcterms:W3CDTF">2018-05-25T11:51:30Z</dcterms:modified>
  <cp:category/>
</cp:coreProperties>
</file>