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3" r:id="rId3"/>
    <p:sldId id="259" r:id="rId4"/>
    <p:sldId id="262" r:id="rId5"/>
    <p:sldId id="263" r:id="rId6"/>
    <p:sldId id="304" r:id="rId7"/>
    <p:sldId id="305" r:id="rId8"/>
    <p:sldId id="307" r:id="rId9"/>
    <p:sldId id="308" r:id="rId10"/>
    <p:sldId id="309" r:id="rId11"/>
    <p:sldId id="267" r:id="rId12"/>
    <p:sldId id="270" r:id="rId13"/>
    <p:sldId id="310" r:id="rId14"/>
    <p:sldId id="272" r:id="rId15"/>
    <p:sldId id="294" r:id="rId16"/>
    <p:sldId id="297" r:id="rId17"/>
    <p:sldId id="298" r:id="rId18"/>
    <p:sldId id="296" r:id="rId19"/>
    <p:sldId id="311" r:id="rId20"/>
    <p:sldId id="299" r:id="rId21"/>
  </p:sldIdLst>
  <p:sldSz cx="12192000" cy="6858000"/>
  <p:notesSz cx="6742113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000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43" y="2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4" d="100"/>
        <a:sy n="134" d="100"/>
      </p:scale>
      <p:origin x="0" y="139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277" y="0"/>
            <a:ext cx="4191000" cy="35052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8534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14400" y="3909053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2770-9665-4D94-84C5-355C8909944D}" type="datetimeFigureOut">
              <a:rPr lang="sv-SE" smtClean="0"/>
              <a:t>2018-05-28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685" y="5500611"/>
            <a:ext cx="1440000" cy="95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482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2770-9665-4D94-84C5-355C8909944D}" type="datetimeFigureOut">
              <a:rPr lang="sv-SE" smtClean="0"/>
              <a:t>2018-05-28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879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2770-9665-4D94-84C5-355C8909944D}" type="datetimeFigureOut">
              <a:rPr lang="sv-SE" smtClean="0"/>
              <a:t>2018-05-28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0422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2770-9665-4D94-84C5-355C8909944D}" type="datetimeFigureOut">
              <a:rPr lang="sv-SE" smtClean="0"/>
              <a:t>2018-05-28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5890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turko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2770-9665-4D94-84C5-355C8909944D}" type="datetimeFigureOut">
              <a:rPr lang="sv-SE" smtClean="0"/>
              <a:t>2018-05-28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8470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utan 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8534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14400" y="3909053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2770-9665-4D94-84C5-355C8909944D}" type="datetimeFigureOut">
              <a:rPr lang="sv-SE" smtClean="0"/>
              <a:t>2018-05-28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685" y="5500611"/>
            <a:ext cx="1440000" cy="95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016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ytt Avsnitt utan 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623393" y="1700808"/>
            <a:ext cx="8758719" cy="4512501"/>
          </a:xfrm>
        </p:spPr>
        <p:txBody>
          <a:bodyPr>
            <a:noAutofit/>
          </a:bodyPr>
          <a:lstStyle>
            <a:lvl1pPr>
              <a:defRPr sz="5333" b="0">
                <a:solidFill>
                  <a:schemeClr val="tx1"/>
                </a:solidFill>
              </a:defRPr>
            </a:lvl1pPr>
            <a:lvl2pPr>
              <a:defRPr sz="5333" b="0">
                <a:solidFill>
                  <a:schemeClr val="tx1"/>
                </a:solidFill>
              </a:defRPr>
            </a:lvl2pPr>
            <a:lvl3pPr>
              <a:defRPr sz="5333" b="0">
                <a:solidFill>
                  <a:schemeClr val="tx1"/>
                </a:solidFill>
              </a:defRPr>
            </a:lvl3pPr>
            <a:lvl4pPr>
              <a:defRPr sz="5333" b="0">
                <a:solidFill>
                  <a:schemeClr val="tx1"/>
                </a:solidFill>
              </a:defRPr>
            </a:lvl4pPr>
            <a:lvl5pPr>
              <a:defRPr sz="5333" b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685" y="5500611"/>
            <a:ext cx="1440000" cy="95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009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 utan 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4434" y="1600201"/>
            <a:ext cx="9585173" cy="45259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048339" y="6454899"/>
            <a:ext cx="1344000" cy="365125"/>
          </a:xfrm>
        </p:spPr>
        <p:txBody>
          <a:bodyPr/>
          <a:lstStyle/>
          <a:p>
            <a:fld id="{13C72770-9665-4D94-84C5-355C8909944D}" type="datetimeFigureOut">
              <a:rPr lang="sv-SE" smtClean="0"/>
              <a:t>2018-05-28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776531" y="6454899"/>
            <a:ext cx="13440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0513483" y="6454899"/>
            <a:ext cx="1343156" cy="365125"/>
          </a:xfrm>
        </p:spPr>
        <p:txBody>
          <a:bodyPr/>
          <a:lstStyle/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685" y="5500611"/>
            <a:ext cx="1440000" cy="95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4844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58">
          <p15:clr>
            <a:srgbClr val="FBAE40"/>
          </p15:clr>
        </p15:guide>
        <p15:guide id="2" pos="15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 och innehåll Bild utan 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55574" y="274639"/>
            <a:ext cx="7584844" cy="94611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255575" y="1600201"/>
            <a:ext cx="7584843" cy="45259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2770-9665-4D94-84C5-355C8909944D}" type="datetimeFigureOut">
              <a:rPr lang="sv-SE" smtClean="0"/>
              <a:t>2018-05-28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2256367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685" y="5500611"/>
            <a:ext cx="1440000" cy="95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0883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vå innehållsdelar utan 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34434" y="1412775"/>
            <a:ext cx="4705449" cy="4725559"/>
          </a:xfrm>
        </p:spPr>
        <p:txBody>
          <a:bodyPr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519937" y="1412775"/>
            <a:ext cx="4416491" cy="4725559"/>
          </a:xfrm>
        </p:spPr>
        <p:txBody>
          <a:bodyPr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2770-9665-4D94-84C5-355C8909944D}" type="datetimeFigureOut">
              <a:rPr lang="sv-SE" smtClean="0"/>
              <a:t>2018-05-28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685" y="5500611"/>
            <a:ext cx="1440000" cy="95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881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utan 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2770-9665-4D94-84C5-355C8909944D}" type="datetimeFigureOut">
              <a:rPr lang="sv-SE" smtClean="0"/>
              <a:t>2018-05-28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685" y="5500611"/>
            <a:ext cx="1440000" cy="95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69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73" t="5889" r="10099" b="12981"/>
          <a:stretch/>
        </p:blipFill>
        <p:spPr>
          <a:xfrm rot="12423827">
            <a:off x="7939539" y="-1052019"/>
            <a:ext cx="5171206" cy="5563828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6911439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14400" y="3909053"/>
            <a:ext cx="8534400" cy="1752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2770-9665-4D94-84C5-355C8909944D}" type="datetimeFigureOut">
              <a:rPr lang="sv-SE" smtClean="0"/>
              <a:t>2018-05-28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685" y="5500611"/>
            <a:ext cx="1440000" cy="95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61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Nytt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277" y="0"/>
            <a:ext cx="4191000" cy="3505200"/>
          </a:xfrm>
          <a:prstGeom prst="rect">
            <a:avLst/>
          </a:prstGeom>
        </p:spPr>
      </p:pic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623393" y="1700808"/>
            <a:ext cx="8758719" cy="4512501"/>
          </a:xfrm>
        </p:spPr>
        <p:txBody>
          <a:bodyPr>
            <a:noAutofit/>
          </a:bodyPr>
          <a:lstStyle>
            <a:lvl1pPr>
              <a:defRPr sz="5333" b="0">
                <a:solidFill>
                  <a:schemeClr val="tx1"/>
                </a:solidFill>
              </a:defRPr>
            </a:lvl1pPr>
            <a:lvl2pPr>
              <a:defRPr sz="5333" b="0">
                <a:solidFill>
                  <a:schemeClr val="tx1"/>
                </a:solidFill>
              </a:defRPr>
            </a:lvl2pPr>
            <a:lvl3pPr>
              <a:defRPr sz="5333" b="0">
                <a:solidFill>
                  <a:schemeClr val="tx1"/>
                </a:solidFill>
              </a:defRPr>
            </a:lvl3pPr>
            <a:lvl4pPr>
              <a:defRPr sz="5333" b="0">
                <a:solidFill>
                  <a:schemeClr val="tx1"/>
                </a:solidFill>
              </a:defRPr>
            </a:lvl4pPr>
            <a:lvl5pPr>
              <a:defRPr sz="5333" b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685" y="5500611"/>
            <a:ext cx="1440000" cy="95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246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4434" y="1600201"/>
            <a:ext cx="9585173" cy="45259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048339" y="6454899"/>
            <a:ext cx="1344000" cy="365125"/>
          </a:xfrm>
        </p:spPr>
        <p:txBody>
          <a:bodyPr/>
          <a:lstStyle/>
          <a:p>
            <a:fld id="{13C72770-9665-4D94-84C5-355C8909944D}" type="datetimeFigureOut">
              <a:rPr lang="sv-SE" smtClean="0"/>
              <a:t>2018-05-28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776531" y="6454899"/>
            <a:ext cx="13440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0513483" y="6454899"/>
            <a:ext cx="1343156" cy="365125"/>
          </a:xfrm>
        </p:spPr>
        <p:txBody>
          <a:bodyPr/>
          <a:lstStyle/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1891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58">
          <p15:clr>
            <a:srgbClr val="FBAE40"/>
          </p15:clr>
        </p15:guide>
        <p15:guide id="2" pos="158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 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35360" y="2130431"/>
            <a:ext cx="9601067" cy="1880719"/>
          </a:xfrm>
        </p:spPr>
        <p:txBody>
          <a:bodyPr>
            <a:normAutofit/>
          </a:bodyPr>
          <a:lstStyle>
            <a:lvl1pPr algn="l">
              <a:defRPr sz="4267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35360" y="4293096"/>
            <a:ext cx="9601067" cy="134570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277" y="0"/>
            <a:ext cx="4191000" cy="35052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685" y="5500611"/>
            <a:ext cx="1440000" cy="95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70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11967" y="274639"/>
            <a:ext cx="7324460" cy="981168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11968" y="1600201"/>
            <a:ext cx="7324459" cy="45259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047157" y="6454899"/>
            <a:ext cx="1344000" cy="365125"/>
          </a:xfrm>
        </p:spPr>
        <p:txBody>
          <a:bodyPr/>
          <a:lstStyle/>
          <a:p>
            <a:fld id="{13C72770-9665-4D94-84C5-355C8909944D}" type="datetimeFigureOut">
              <a:rPr lang="sv-SE" smtClean="0"/>
              <a:t>2018-05-28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ektangel 7"/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cxnSp>
        <p:nvCxnSpPr>
          <p:cNvPr id="12" name="Rak 11"/>
          <p:cNvCxnSpPr/>
          <p:nvPr/>
        </p:nvCxnSpPr>
        <p:spPr>
          <a:xfrm>
            <a:off x="335360" y="-891480"/>
            <a:ext cx="0" cy="90250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685" y="5500611"/>
            <a:ext cx="1440000" cy="95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12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03222" y="283737"/>
            <a:ext cx="7333205" cy="981168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11967" y="1600201"/>
            <a:ext cx="7324460" cy="45259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047157" y="6454899"/>
            <a:ext cx="1344000" cy="365125"/>
          </a:xfrm>
        </p:spPr>
        <p:txBody>
          <a:bodyPr/>
          <a:lstStyle/>
          <a:p>
            <a:fld id="{13C72770-9665-4D94-84C5-355C8909944D}" type="datetimeFigureOut">
              <a:rPr lang="sv-SE" smtClean="0"/>
              <a:t>2018-05-28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ektangel 7"/>
          <p:cNvSpPr/>
          <p:nvPr/>
        </p:nvSpPr>
        <p:spPr>
          <a:xfrm>
            <a:off x="0" y="0"/>
            <a:ext cx="2254391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685" y="5500611"/>
            <a:ext cx="1440000" cy="95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697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55574" y="274639"/>
            <a:ext cx="7584844" cy="94611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255575" y="1600201"/>
            <a:ext cx="7584843" cy="45259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2770-9665-4D94-84C5-355C8909944D}" type="datetimeFigureOut">
              <a:rPr lang="sv-SE" smtClean="0"/>
              <a:t>2018-05-28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2256367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4038729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34434" y="1412775"/>
            <a:ext cx="4705449" cy="4725559"/>
          </a:xfrm>
        </p:spPr>
        <p:txBody>
          <a:bodyPr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519937" y="1412775"/>
            <a:ext cx="4416491" cy="4725559"/>
          </a:xfrm>
        </p:spPr>
        <p:txBody>
          <a:bodyPr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2770-9665-4D94-84C5-355C8909944D}" type="datetimeFigureOut">
              <a:rPr lang="sv-SE" smtClean="0"/>
              <a:t>2018-05-28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824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277" y="0"/>
            <a:ext cx="4191000" cy="35052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4435" y="274639"/>
            <a:ext cx="8257842" cy="981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34434" y="1600201"/>
            <a:ext cx="960199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5360" y="6459923"/>
            <a:ext cx="13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/>
                </a:solidFill>
                <a:latin typeface="+mn-lt"/>
              </a:defRPr>
            </a:lvl1pPr>
          </a:lstStyle>
          <a:p>
            <a:fld id="{13C72770-9665-4D94-84C5-355C8909944D}" type="datetimeFigureOut">
              <a:rPr lang="sv-SE" smtClean="0"/>
              <a:t>2018-05-28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063403" y="6454899"/>
            <a:ext cx="13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7">
                <a:solidFill>
                  <a:schemeClr val="tx1"/>
                </a:solidFill>
                <a:latin typeface="+mn-lt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799661" y="6454899"/>
            <a:ext cx="13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tx1"/>
                </a:solidFill>
                <a:latin typeface="+mn-lt"/>
              </a:defRPr>
            </a:lvl1pPr>
          </a:lstStyle>
          <a:p>
            <a:fld id="{C87E1106-A5F8-446C-8890-AB322355BFCD}" type="slidenum">
              <a:rPr lang="sv-SE" smtClean="0"/>
              <a:t>‹#›</a:t>
            </a:fld>
            <a:endParaRPr lang="sv-SE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685" y="5500611"/>
            <a:ext cx="1440000" cy="95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27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82" r:id="rId12"/>
    <p:sldLayoutId id="2147483683" r:id="rId13"/>
    <p:sldLayoutId id="2147483671" r:id="rId14"/>
    <p:sldLayoutId id="2147483672" r:id="rId15"/>
    <p:sldLayoutId id="2147483673" r:id="rId16"/>
    <p:sldLayoutId id="2147483677" r:id="rId17"/>
    <p:sldLayoutId id="2147483678" r:id="rId18"/>
    <p:sldLayoutId id="2147483679" r:id="rId19"/>
  </p:sldLayoutIdLst>
  <p:txStyles>
    <p:titleStyle>
      <a:lvl1pPr algn="l" defTabSz="121917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Clr>
          <a:schemeClr val="accent1"/>
        </a:buClr>
        <a:buFont typeface="Courier New" pitchFamily="49" charset="0"/>
        <a:buChar char="○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̶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indent="0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None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indent="0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None/>
        <a:defRPr sz="1867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267093" indent="0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None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dirty="0"/>
              <a:t>DIGITALISERING AV SAMHÄLLSBYGGNADSSEKTORN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KTH Liv-in Lab</a:t>
            </a:r>
          </a:p>
          <a:p>
            <a:r>
              <a:rPr lang="sv-SE" dirty="0"/>
              <a:t>18 </a:t>
            </a:r>
            <a:r>
              <a:rPr lang="sv-SE"/>
              <a:t>maj 2018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5620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GDPR – tillämpningsområde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u="sng" dirty="0"/>
              <a:t>BEHANDLING</a:t>
            </a:r>
            <a:r>
              <a:rPr lang="sv-SE" dirty="0"/>
              <a:t> av PERSONUPPGIFTER</a:t>
            </a:r>
          </a:p>
          <a:p>
            <a:endParaRPr lang="sv-SE" b="1" u="sng" dirty="0"/>
          </a:p>
          <a:p>
            <a:pPr lvl="1"/>
            <a:r>
              <a:rPr lang="sv-SE" dirty="0"/>
              <a:t>Behandling kan vara, men är ej begränsat till:</a:t>
            </a:r>
          </a:p>
          <a:p>
            <a:pPr lvl="1"/>
            <a:endParaRPr lang="sv-SE" dirty="0"/>
          </a:p>
          <a:p>
            <a:pPr lvl="2"/>
            <a:r>
              <a:rPr lang="sv-SE" dirty="0"/>
              <a:t>inhämtning</a:t>
            </a:r>
          </a:p>
          <a:p>
            <a:pPr lvl="2"/>
            <a:r>
              <a:rPr lang="sv-SE" dirty="0"/>
              <a:t>lagring</a:t>
            </a:r>
          </a:p>
          <a:p>
            <a:pPr lvl="2"/>
            <a:r>
              <a:rPr lang="sv-SE" dirty="0"/>
              <a:t>hantering</a:t>
            </a:r>
          </a:p>
          <a:p>
            <a:pPr lvl="2"/>
            <a:r>
              <a:rPr lang="sv-SE" dirty="0"/>
              <a:t>delning</a:t>
            </a:r>
          </a:p>
          <a:p>
            <a:pPr lvl="2"/>
            <a:r>
              <a:rPr lang="sv-SE" dirty="0"/>
              <a:t>gallring</a:t>
            </a:r>
          </a:p>
          <a:p>
            <a:pPr lvl="1"/>
            <a:endParaRPr lang="sv-SE" dirty="0"/>
          </a:p>
          <a:p>
            <a:pPr lvl="1"/>
            <a:endParaRPr lang="sv-SE" i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9193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DGPR – tillämpningsområde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4435" y="1625139"/>
            <a:ext cx="9585173" cy="4525963"/>
          </a:xfrm>
        </p:spPr>
        <p:txBody>
          <a:bodyPr>
            <a:normAutofit fontScale="85000" lnSpcReduction="20000"/>
          </a:bodyPr>
          <a:lstStyle/>
          <a:p>
            <a:r>
              <a:rPr lang="sv-SE" b="1" u="sng" dirty="0"/>
              <a:t>KÄNSLIGA PERSONUPPGIFTER</a:t>
            </a:r>
            <a:r>
              <a:rPr lang="sv-SE" dirty="0"/>
              <a:t>…</a:t>
            </a:r>
          </a:p>
          <a:p>
            <a:endParaRPr lang="sv-SE" dirty="0"/>
          </a:p>
          <a:p>
            <a:pPr lvl="1"/>
            <a:r>
              <a:rPr lang="sv-SE" dirty="0"/>
              <a:t>ras</a:t>
            </a:r>
          </a:p>
          <a:p>
            <a:pPr lvl="1"/>
            <a:r>
              <a:rPr lang="sv-SE" dirty="0"/>
              <a:t>etniskt ursprung</a:t>
            </a:r>
          </a:p>
          <a:p>
            <a:pPr lvl="1"/>
            <a:r>
              <a:rPr lang="sv-SE" dirty="0"/>
              <a:t>kön</a:t>
            </a:r>
          </a:p>
          <a:p>
            <a:pPr lvl="1"/>
            <a:r>
              <a:rPr lang="sv-SE" dirty="0"/>
              <a:t>politiska åsikter</a:t>
            </a:r>
          </a:p>
          <a:p>
            <a:pPr lvl="1"/>
            <a:r>
              <a:rPr lang="sv-SE" dirty="0"/>
              <a:t>religiös övertygelse</a:t>
            </a:r>
          </a:p>
          <a:p>
            <a:pPr lvl="1"/>
            <a:r>
              <a:rPr lang="sv-SE" dirty="0"/>
              <a:t>filosofisk övertygelse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Människans kropp</a:t>
            </a:r>
          </a:p>
          <a:p>
            <a:pPr lvl="2"/>
            <a:r>
              <a:rPr lang="sv-SE" dirty="0"/>
              <a:t>hälsa </a:t>
            </a:r>
          </a:p>
          <a:p>
            <a:pPr lvl="2"/>
            <a:r>
              <a:rPr lang="sv-SE" dirty="0"/>
              <a:t>Biometrisk information</a:t>
            </a:r>
          </a:p>
          <a:p>
            <a:pPr lvl="2"/>
            <a:r>
              <a:rPr lang="sv-SE" dirty="0"/>
              <a:t>Genetisk information</a:t>
            </a:r>
          </a:p>
          <a:p>
            <a:pPr lvl="1"/>
            <a:endParaRPr lang="sv-SE" dirty="0"/>
          </a:p>
          <a:p>
            <a:endParaRPr lang="sv-SE" dirty="0"/>
          </a:p>
          <a:p>
            <a:r>
              <a:rPr lang="sv-SE" dirty="0"/>
              <a:t>…får som huvudregel inte behandlas, men finns undantag…</a:t>
            </a:r>
          </a:p>
        </p:txBody>
      </p:sp>
    </p:spTree>
    <p:extLst>
      <p:ext uri="{BB962C8B-B14F-4D97-AF65-F5344CB8AC3E}">
        <p14:creationId xmlns:p14="http://schemas.microsoft.com/office/powerpoint/2010/main" val="347491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GDPR – behandling av personuppgift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Behandling av person uppgift får endast ske,</a:t>
            </a:r>
          </a:p>
          <a:p>
            <a:endParaRPr lang="sv-SE" dirty="0"/>
          </a:p>
          <a:p>
            <a:pPr marL="1066785" lvl="1" indent="-457200">
              <a:buFont typeface="+mj-lt"/>
              <a:buAutoNum type="arabicPeriod"/>
            </a:pPr>
            <a:r>
              <a:rPr lang="sv-SE" dirty="0"/>
              <a:t>enligt </a:t>
            </a:r>
            <a:r>
              <a:rPr lang="sv-SE" dirty="0" err="1"/>
              <a:t>GDPRs</a:t>
            </a:r>
            <a:r>
              <a:rPr lang="sv-SE" dirty="0"/>
              <a:t> </a:t>
            </a:r>
            <a:r>
              <a:rPr lang="sv-SE" u="sng" dirty="0"/>
              <a:t>allmänna principer </a:t>
            </a:r>
            <a:r>
              <a:rPr lang="sv-SE" dirty="0"/>
              <a:t>för behandling av personuppgift, </a:t>
            </a:r>
          </a:p>
          <a:p>
            <a:pPr marL="609585" lvl="1" indent="0">
              <a:buNone/>
            </a:pPr>
            <a:endParaRPr lang="sv-SE" b="1" u="sng" dirty="0"/>
          </a:p>
          <a:p>
            <a:pPr marL="609585" lvl="1" indent="0">
              <a:buNone/>
            </a:pPr>
            <a:r>
              <a:rPr lang="sv-SE" b="1" u="sng" dirty="0"/>
              <a:t>och</a:t>
            </a:r>
          </a:p>
          <a:p>
            <a:pPr marL="457200" indent="-457200">
              <a:buFont typeface="+mj-lt"/>
              <a:buAutoNum type="arabicPeriod"/>
            </a:pPr>
            <a:endParaRPr lang="sv-SE" dirty="0"/>
          </a:p>
          <a:p>
            <a:pPr marL="1066785" lvl="1" indent="-457200">
              <a:buFont typeface="+mj-lt"/>
              <a:buAutoNum type="arabicPeriod" startAt="2"/>
            </a:pPr>
            <a:r>
              <a:rPr lang="sv-SE" dirty="0"/>
              <a:t>på de </a:t>
            </a:r>
            <a:r>
              <a:rPr lang="sv-SE" u="sng" dirty="0"/>
              <a:t>lagliga grunder </a:t>
            </a:r>
            <a:r>
              <a:rPr lang="sv-SE" dirty="0"/>
              <a:t>för behandling av person uppgift som anges i GDPR</a:t>
            </a:r>
          </a:p>
        </p:txBody>
      </p:sp>
    </p:spTree>
    <p:extLst>
      <p:ext uri="{BB962C8B-B14F-4D97-AF65-F5344CB8AC3E}">
        <p14:creationId xmlns:p14="http://schemas.microsoft.com/office/powerpoint/2010/main" val="1505528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GDPR – allmänna principer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Lagligt, korrekt, öppet i förhållande till individen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Ändamålsbegränsning: Endast insamlas för specificerat ändamål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Får inte senare användas för annat än för det specificerade ändamålet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Uppgiftsminimering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Lagringsminimering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Integritet och </a:t>
            </a:r>
            <a:r>
              <a:rPr lang="sv-SE" dirty="0" err="1"/>
              <a:t>konfidentialitet</a:t>
            </a:r>
            <a:endParaRPr lang="sv-SE" dirty="0"/>
          </a:p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Ansvarskyldighet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Ändamålet ska vara berättigat: (1) lagligt, (2) förenligt med konstitutionen, (3) förenligt med internationella fördrag, (4) förenligt med allmänna rättsprinciper, (5) i förhållande till det allmänna sammanhanget, (6) i relation till omständigheter i det specifika fallet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6132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GDPR – laglig grund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Samtycke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Avtal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Rättslig förpliktelse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Myndighetsutövning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Allmänt intresse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Berättigat intresse</a:t>
            </a:r>
          </a:p>
        </p:txBody>
      </p:sp>
    </p:spTree>
    <p:extLst>
      <p:ext uri="{BB962C8B-B14F-4D97-AF65-F5344CB8AC3E}">
        <p14:creationId xmlns:p14="http://schemas.microsoft.com/office/powerpoint/2010/main" val="2540231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sv-SE" dirty="0"/>
              <a:t>GDPR och ”smarta hus”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Potentiell generering av personuppgifter vid optimering av:</a:t>
            </a:r>
          </a:p>
          <a:p>
            <a:endParaRPr lang="sv-SE" dirty="0"/>
          </a:p>
          <a:p>
            <a:pPr lvl="1"/>
            <a:r>
              <a:rPr lang="sv-SE" dirty="0"/>
              <a:t>Energianvändning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Säkerhet/trygghet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Hälsa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4402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sv-SE" dirty="0"/>
              <a:t>GDPR och ”smarta hus”</a:t>
            </a:r>
            <a:br>
              <a:rPr lang="sv-SE" dirty="0"/>
            </a:br>
            <a:r>
              <a:rPr lang="sv-SE" dirty="0"/>
              <a:t>- optimering energianvändning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Applikation</a:t>
            </a:r>
          </a:p>
          <a:p>
            <a:endParaRPr lang="sv-SE" dirty="0"/>
          </a:p>
          <a:p>
            <a:pPr lvl="1"/>
            <a:r>
              <a:rPr lang="sv-SE" dirty="0"/>
              <a:t>Värme/ventilation styrning genom sensorer för mängd koldioxid i inomhusluft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Mätning användning el och vatten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Personuppgift</a:t>
            </a:r>
          </a:p>
          <a:p>
            <a:endParaRPr lang="sv-SE" dirty="0"/>
          </a:p>
          <a:p>
            <a:pPr lvl="1"/>
            <a:r>
              <a:rPr lang="sv-SE" dirty="0"/>
              <a:t>Tid för närvaro för individ i hemmet; antal individer närvarande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r>
              <a:rPr lang="sv-SE" dirty="0"/>
              <a:t>Som ovan</a:t>
            </a:r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4927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sv-SE" dirty="0"/>
              <a:t>GDPR och ”smarta hus”</a:t>
            </a:r>
            <a:br>
              <a:rPr lang="sv-SE" dirty="0"/>
            </a:br>
            <a:r>
              <a:rPr lang="sv-SE" dirty="0"/>
              <a:t>- optimering säkerhet/trygghet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endParaRPr lang="sv-SE" dirty="0"/>
          </a:p>
          <a:p>
            <a:r>
              <a:rPr lang="sv-SE" dirty="0"/>
              <a:t>Applikation</a:t>
            </a:r>
          </a:p>
          <a:p>
            <a:endParaRPr lang="sv-SE" dirty="0"/>
          </a:p>
          <a:p>
            <a:pPr lvl="1"/>
            <a:r>
              <a:rPr lang="sv-SE" dirty="0"/>
              <a:t>Lås som öppnas med kod eller biometrisk information</a:t>
            </a:r>
          </a:p>
          <a:p>
            <a:endParaRPr lang="sv-SE" dirty="0"/>
          </a:p>
          <a:p>
            <a:pPr lvl="1"/>
            <a:r>
              <a:rPr lang="sv-SE" dirty="0"/>
              <a:t>Kameraövervakning vid entréer</a:t>
            </a:r>
          </a:p>
          <a:p>
            <a:endParaRPr lang="sv-SE" dirty="0"/>
          </a:p>
          <a:p>
            <a:pPr lvl="1"/>
            <a:r>
              <a:rPr lang="sv-SE" dirty="0"/>
              <a:t>Larm med kameraövervakning i hemmet</a:t>
            </a:r>
          </a:p>
          <a:p>
            <a:endParaRPr lang="sv-SE" dirty="0"/>
          </a:p>
          <a:p>
            <a:pPr lvl="1"/>
            <a:r>
              <a:rPr lang="sv-SE" dirty="0"/>
              <a:t>Alkomätare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sv-SE" dirty="0"/>
          </a:p>
          <a:p>
            <a:r>
              <a:rPr lang="sv-SE" dirty="0"/>
              <a:t>Personuppgift</a:t>
            </a:r>
          </a:p>
          <a:p>
            <a:endParaRPr lang="sv-SE" dirty="0"/>
          </a:p>
          <a:p>
            <a:pPr lvl="1"/>
            <a:r>
              <a:rPr lang="sv-SE" dirty="0"/>
              <a:t>Tider för inpassering/samt individidentifiering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Som ovan, men mer information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Aktiviteter i hemmet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r>
              <a:rPr lang="sv-SE" dirty="0"/>
              <a:t>Ev. missbruk</a:t>
            </a:r>
          </a:p>
        </p:txBody>
      </p:sp>
    </p:spTree>
    <p:extLst>
      <p:ext uri="{BB962C8B-B14F-4D97-AF65-F5344CB8AC3E}">
        <p14:creationId xmlns:p14="http://schemas.microsoft.com/office/powerpoint/2010/main" val="3346626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sv-SE" dirty="0"/>
              <a:t>GDPR och ”smarta hus” </a:t>
            </a:r>
            <a:br>
              <a:rPr lang="sv-SE" dirty="0"/>
            </a:br>
            <a:r>
              <a:rPr lang="sv-SE" dirty="0"/>
              <a:t>- optimering hälsa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endParaRPr lang="sv-SE" dirty="0"/>
          </a:p>
          <a:p>
            <a:r>
              <a:rPr lang="sv-SE" dirty="0"/>
              <a:t>Applikation</a:t>
            </a:r>
          </a:p>
          <a:p>
            <a:endParaRPr lang="sv-SE" dirty="0"/>
          </a:p>
          <a:p>
            <a:pPr lvl="1"/>
            <a:r>
              <a:rPr lang="sv-SE" dirty="0"/>
              <a:t>Analys avföring för hälsoändamål</a:t>
            </a:r>
          </a:p>
          <a:p>
            <a:endParaRPr lang="sv-SE" dirty="0"/>
          </a:p>
          <a:p>
            <a:pPr lvl="1"/>
            <a:r>
              <a:rPr lang="sv-SE" dirty="0"/>
              <a:t>Analys av inomhusluft</a:t>
            </a:r>
          </a:p>
          <a:p>
            <a:endParaRPr lang="sv-SE" dirty="0"/>
          </a:p>
          <a:p>
            <a:pPr lvl="1"/>
            <a:r>
              <a:rPr lang="sv-SE" dirty="0"/>
              <a:t>Analys sömnkvalitet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sv-SE" dirty="0"/>
          </a:p>
          <a:p>
            <a:r>
              <a:rPr lang="sv-SE" dirty="0"/>
              <a:t>Personuppgift</a:t>
            </a:r>
          </a:p>
          <a:p>
            <a:endParaRPr lang="sv-SE" dirty="0"/>
          </a:p>
          <a:p>
            <a:pPr lvl="1"/>
            <a:r>
              <a:rPr lang="sv-SE" dirty="0"/>
              <a:t>Innehåll fekalier och    urin</a:t>
            </a:r>
          </a:p>
          <a:p>
            <a:pPr marL="0" indent="0">
              <a:buNone/>
            </a:pPr>
            <a:endParaRPr lang="sv-SE" sz="2700" dirty="0"/>
          </a:p>
          <a:p>
            <a:pPr lvl="1"/>
            <a:r>
              <a:rPr lang="sv-SE" dirty="0"/>
              <a:t>Innehåll utandningsluft</a:t>
            </a:r>
          </a:p>
          <a:p>
            <a:endParaRPr lang="sv-SE" dirty="0"/>
          </a:p>
          <a:p>
            <a:pPr lvl="1"/>
            <a:r>
              <a:rPr lang="sv-SE" dirty="0"/>
              <a:t>Hälsoinformation som är förknippad med information om sömnkvalitet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3235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sv-SE" dirty="0"/>
              <a:t>GDPR och ”smarta hus”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sv-SE" dirty="0"/>
          </a:p>
          <a:p>
            <a:r>
              <a:rPr lang="sv-SE" dirty="0"/>
              <a:t>Dataöverföring</a:t>
            </a:r>
          </a:p>
          <a:p>
            <a:r>
              <a:rPr lang="sv-SE" dirty="0"/>
              <a:t>IOT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Innehåll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v-SE" dirty="0"/>
              <a:t>GDPR</a:t>
            </a:r>
          </a:p>
          <a:p>
            <a:pPr marL="0" indent="0">
              <a:buNone/>
            </a:pPr>
            <a:endParaRPr lang="sv-SE" dirty="0"/>
          </a:p>
          <a:p>
            <a:pPr marL="457200" indent="-457200">
              <a:buFont typeface="+mj-lt"/>
              <a:buAutoNum type="arabicPeriod" startAt="2"/>
            </a:pPr>
            <a:r>
              <a:rPr lang="sv-SE" dirty="0"/>
              <a:t>GDPR och smarta hus</a:t>
            </a:r>
          </a:p>
          <a:p>
            <a:pPr marL="457200" indent="-457200">
              <a:buFont typeface="+mj-lt"/>
              <a:buAutoNum type="arabicPeriod" startAt="2"/>
            </a:pPr>
            <a:endParaRPr lang="sv-SE" dirty="0"/>
          </a:p>
          <a:p>
            <a:pPr marL="457200" indent="-457200">
              <a:buFont typeface="+mj-lt"/>
              <a:buAutoNum type="arabicPeriod" startAt="2"/>
            </a:pPr>
            <a:r>
              <a:rPr lang="sv-SE" dirty="0"/>
              <a:t>GDPR och det här forskningsprojektet</a:t>
            </a:r>
          </a:p>
        </p:txBody>
      </p:sp>
    </p:spTree>
    <p:extLst>
      <p:ext uri="{BB962C8B-B14F-4D97-AF65-F5344CB8AC3E}">
        <p14:creationId xmlns:p14="http://schemas.microsoft.com/office/powerpoint/2010/main" val="3331099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sv-SE" dirty="0"/>
              <a:t>GDPR och det här forskningsprojektet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Kartlägga aktuella funktionsområden i ”smarta hus” och de personuppgifter som genereras inom funktionsområdet.</a:t>
            </a:r>
          </a:p>
          <a:p>
            <a:endParaRPr lang="sv-SE" dirty="0"/>
          </a:p>
          <a:p>
            <a:r>
              <a:rPr lang="sv-SE" dirty="0"/>
              <a:t>Adressera etiska aspekter av personuppgiftsgenerering i ”smarta hus”.</a:t>
            </a:r>
          </a:p>
          <a:p>
            <a:endParaRPr lang="sv-SE" dirty="0"/>
          </a:p>
          <a:p>
            <a:r>
              <a:rPr lang="sv-SE" dirty="0"/>
              <a:t>De flesta kommer att bryta mot GDPR även om de har lagt ner stort arbete på att inte göra det</a:t>
            </a:r>
          </a:p>
          <a:p>
            <a:pPr lvl="1"/>
            <a:r>
              <a:rPr lang="sv-SE" dirty="0"/>
              <a:t>Krävande</a:t>
            </a:r>
          </a:p>
          <a:p>
            <a:pPr lvl="1"/>
            <a:r>
              <a:rPr lang="sv-SE" dirty="0"/>
              <a:t>Opreciserad</a:t>
            </a:r>
          </a:p>
          <a:p>
            <a:pPr marL="609585" lvl="1" indent="0">
              <a:buNone/>
            </a:pPr>
            <a:endParaRPr lang="sv-SE" dirty="0"/>
          </a:p>
          <a:p>
            <a:r>
              <a:rPr lang="sv-SE" dirty="0"/>
              <a:t>Riskanalys</a:t>
            </a:r>
          </a:p>
          <a:p>
            <a:pPr lvl="1"/>
            <a:r>
              <a:rPr lang="sv-SE" dirty="0"/>
              <a:t>Legal</a:t>
            </a:r>
          </a:p>
          <a:p>
            <a:pPr lvl="1"/>
            <a:r>
              <a:rPr lang="sv-SE" dirty="0"/>
              <a:t>Etisk </a:t>
            </a:r>
          </a:p>
          <a:p>
            <a:pPr lvl="1"/>
            <a:endParaRPr lang="sv-SE" dirty="0"/>
          </a:p>
          <a:p>
            <a:pPr lvl="2"/>
            <a:r>
              <a:rPr lang="sv-SE" dirty="0"/>
              <a:t>25 MAJ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134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GDPR – Vad handlar den om?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u="sng" dirty="0"/>
              <a:t>Individens integritet</a:t>
            </a:r>
          </a:p>
          <a:p>
            <a:pPr lvl="1"/>
            <a:r>
              <a:rPr lang="sv-SE" dirty="0"/>
              <a:t>FN stadga</a:t>
            </a:r>
          </a:p>
          <a:p>
            <a:pPr lvl="1"/>
            <a:r>
              <a:rPr lang="sv-SE" dirty="0"/>
              <a:t>EKMR</a:t>
            </a:r>
          </a:p>
          <a:p>
            <a:pPr lvl="1"/>
            <a:r>
              <a:rPr lang="sv-SE" dirty="0"/>
              <a:t>Svenska grundlagen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GDPR</a:t>
            </a:r>
          </a:p>
          <a:p>
            <a:pPr lvl="2"/>
            <a:r>
              <a:rPr lang="sv-SE" dirty="0"/>
              <a:t>Individens integritetsskydd av information om hen</a:t>
            </a:r>
          </a:p>
          <a:p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u="sng" dirty="0"/>
              <a:t>Fred genom handel</a:t>
            </a:r>
          </a:p>
          <a:p>
            <a:pPr lvl="1"/>
            <a:r>
              <a:rPr lang="sv-SE" dirty="0"/>
              <a:t>WTO</a:t>
            </a:r>
          </a:p>
          <a:p>
            <a:pPr lvl="1"/>
            <a:r>
              <a:rPr lang="sv-SE" dirty="0"/>
              <a:t>EUs inre marknad</a:t>
            </a:r>
          </a:p>
          <a:p>
            <a:pPr lvl="1"/>
            <a:r>
              <a:rPr lang="sv-SE" dirty="0"/>
              <a:t>Svensk näringsfrihet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GDPR</a:t>
            </a:r>
          </a:p>
          <a:p>
            <a:pPr lvl="2"/>
            <a:r>
              <a:rPr lang="sv-SE" dirty="0"/>
              <a:t>Individen har äganderätt till information om hen</a:t>
            </a:r>
          </a:p>
        </p:txBody>
      </p:sp>
    </p:spTree>
    <p:extLst>
      <p:ext uri="{BB962C8B-B14F-4D97-AF65-F5344CB8AC3E}">
        <p14:creationId xmlns:p14="http://schemas.microsoft.com/office/powerpoint/2010/main" val="1940848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GDPR – Vad handlar den om?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Patriot </a:t>
            </a:r>
            <a:r>
              <a:rPr lang="sv-SE" dirty="0" err="1"/>
              <a:t>Act</a:t>
            </a:r>
            <a:endParaRPr lang="sv-SE" dirty="0"/>
          </a:p>
          <a:p>
            <a:r>
              <a:rPr lang="sv-SE" dirty="0"/>
              <a:t>Facebook, Google…</a:t>
            </a:r>
          </a:p>
        </p:txBody>
      </p:sp>
    </p:spTree>
    <p:extLst>
      <p:ext uri="{BB962C8B-B14F-4D97-AF65-F5344CB8AC3E}">
        <p14:creationId xmlns:p14="http://schemas.microsoft.com/office/powerpoint/2010/main" val="1611909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GDPR – tillämpningsområde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u="sng" dirty="0"/>
              <a:t>BEHANDLING</a:t>
            </a:r>
            <a:r>
              <a:rPr lang="sv-SE" dirty="0"/>
              <a:t> av </a:t>
            </a:r>
            <a:r>
              <a:rPr lang="sv-SE" b="1" u="sng" dirty="0"/>
              <a:t>PERSONUPPGIFTER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6276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GDPR – tillämpningsområde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BEHANDLING av </a:t>
            </a:r>
            <a:r>
              <a:rPr lang="sv-SE" b="1" u="sng" dirty="0"/>
              <a:t>PERSONUPPGIFTER</a:t>
            </a:r>
          </a:p>
          <a:p>
            <a:endParaRPr lang="sv-SE" b="1" u="sng" dirty="0"/>
          </a:p>
          <a:p>
            <a:pPr lvl="1"/>
            <a:r>
              <a:rPr lang="sv-SE" dirty="0"/>
              <a:t>Uppgift som kan </a:t>
            </a:r>
            <a:r>
              <a:rPr lang="sv-SE" i="1" dirty="0"/>
              <a:t>identifiera person </a:t>
            </a:r>
          </a:p>
          <a:p>
            <a:pPr lvl="1"/>
            <a:endParaRPr lang="sv-SE" i="1" dirty="0"/>
          </a:p>
          <a:p>
            <a:pPr lvl="1"/>
            <a:r>
              <a:rPr lang="sv-SE" dirty="0"/>
              <a:t>Ensamt eller tillsammans med andra uppgifter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7348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GDPR – tillämpningsområde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BEHANDLING av </a:t>
            </a:r>
            <a:r>
              <a:rPr lang="sv-SE" b="1" u="sng" dirty="0"/>
              <a:t>PERSONUPPGIFTER</a:t>
            </a:r>
          </a:p>
          <a:p>
            <a:endParaRPr lang="sv-SE" b="1" u="sng" dirty="0"/>
          </a:p>
          <a:p>
            <a:pPr lvl="1"/>
            <a:r>
              <a:rPr lang="sv-SE" dirty="0"/>
              <a:t>självklara exempel</a:t>
            </a:r>
          </a:p>
          <a:p>
            <a:pPr lvl="2"/>
            <a:r>
              <a:rPr lang="sv-SE" dirty="0"/>
              <a:t>Personnummer</a:t>
            </a:r>
          </a:p>
          <a:p>
            <a:pPr lvl="2"/>
            <a:r>
              <a:rPr lang="sv-SE" dirty="0"/>
              <a:t>Namn</a:t>
            </a:r>
          </a:p>
          <a:p>
            <a:pPr lvl="2"/>
            <a:r>
              <a:rPr lang="sv-SE" dirty="0"/>
              <a:t>Adress</a:t>
            </a:r>
          </a:p>
          <a:p>
            <a:pPr lvl="2"/>
            <a:r>
              <a:rPr lang="sv-SE" dirty="0"/>
              <a:t>Telefonnummer</a:t>
            </a:r>
          </a:p>
          <a:p>
            <a:pPr lvl="1"/>
            <a:endParaRPr lang="sv-SE" i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6012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GDPR – tillämpningsområde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BEHANDLING av </a:t>
            </a:r>
            <a:r>
              <a:rPr lang="sv-SE" b="1" u="sng" dirty="0"/>
              <a:t>PERSONUPPGIFTER</a:t>
            </a:r>
          </a:p>
          <a:p>
            <a:endParaRPr lang="sv-SE" b="1" u="sng" dirty="0"/>
          </a:p>
          <a:p>
            <a:pPr lvl="1"/>
            <a:r>
              <a:rPr lang="sv-SE" dirty="0"/>
              <a:t>mindre självklara exempel</a:t>
            </a:r>
          </a:p>
          <a:p>
            <a:pPr lvl="1"/>
            <a:endParaRPr lang="sv-SE" dirty="0"/>
          </a:p>
          <a:p>
            <a:pPr lvl="2"/>
            <a:r>
              <a:rPr lang="sv-SE" dirty="0"/>
              <a:t>fastighetsbeteckning</a:t>
            </a:r>
          </a:p>
          <a:p>
            <a:pPr lvl="2"/>
            <a:r>
              <a:rPr lang="sv-SE" dirty="0"/>
              <a:t>registreringsnummer för fordon</a:t>
            </a:r>
          </a:p>
          <a:p>
            <a:pPr lvl="2"/>
            <a:r>
              <a:rPr lang="sv-SE" dirty="0" err="1"/>
              <a:t>ip-nummer</a:t>
            </a:r>
            <a:endParaRPr lang="sv-SE" dirty="0"/>
          </a:p>
          <a:p>
            <a:pPr lvl="2"/>
            <a:r>
              <a:rPr lang="sv-SE" dirty="0" err="1"/>
              <a:t>gps-position</a:t>
            </a:r>
            <a:endParaRPr lang="sv-SE" dirty="0"/>
          </a:p>
          <a:p>
            <a:pPr lvl="2"/>
            <a:r>
              <a:rPr lang="sv-SE" dirty="0"/>
              <a:t>anonymiserade personuppgifter…</a:t>
            </a:r>
          </a:p>
          <a:p>
            <a:pPr lvl="1"/>
            <a:endParaRPr lang="sv-SE" i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7398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GDPR – tillämpningsområde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BEHANDLING av </a:t>
            </a:r>
            <a:r>
              <a:rPr lang="sv-SE" b="1" u="sng" dirty="0"/>
              <a:t>PERSONUPPGIFTER</a:t>
            </a:r>
          </a:p>
          <a:p>
            <a:endParaRPr lang="sv-SE" b="1" u="sng" dirty="0"/>
          </a:p>
          <a:p>
            <a:pPr lvl="1"/>
            <a:r>
              <a:rPr lang="sv-SE" dirty="0"/>
              <a:t>mindre självklara exempel</a:t>
            </a:r>
          </a:p>
          <a:p>
            <a:pPr lvl="1"/>
            <a:endParaRPr lang="sv-SE" dirty="0"/>
          </a:p>
          <a:p>
            <a:pPr lvl="2"/>
            <a:r>
              <a:rPr lang="sv-SE" u="sng" dirty="0"/>
              <a:t>Anonymiserade personuppgifter</a:t>
            </a:r>
            <a:r>
              <a:rPr lang="sv-SE" dirty="0"/>
              <a:t>, faller under GDPR så länge ”bakvägsidentifikation” är möjlig</a:t>
            </a:r>
          </a:p>
          <a:p>
            <a:pPr lvl="3"/>
            <a:r>
              <a:rPr lang="sv-SE" dirty="0"/>
              <a:t>personliga numrerade månadskort för kommunaltrafik</a:t>
            </a:r>
          </a:p>
          <a:p>
            <a:pPr lvl="3"/>
            <a:r>
              <a:rPr lang="sv-SE" dirty="0"/>
              <a:t>kontokortsnummer som bara anges delvis</a:t>
            </a:r>
          </a:p>
          <a:p>
            <a:pPr lvl="3"/>
            <a:r>
              <a:rPr lang="sv-SE" dirty="0"/>
              <a:t>elektroniska nycklar</a:t>
            </a:r>
          </a:p>
          <a:p>
            <a:pPr lvl="3"/>
            <a:r>
              <a:rPr lang="sv-SE" dirty="0"/>
              <a:t>krypterade uppgifter</a:t>
            </a:r>
          </a:p>
          <a:p>
            <a:endParaRPr lang="sv-SE" dirty="0"/>
          </a:p>
          <a:p>
            <a:pPr lvl="2"/>
            <a:r>
              <a:rPr lang="sv-SE" dirty="0"/>
              <a:t>Det krävs inte att den som har en anonymiserad/krypterad uppgift kan identifiera en person med hjälp av uppgiften, endast att det är möjligt för någon att identifiera.</a:t>
            </a:r>
          </a:p>
          <a:p>
            <a:pPr lvl="2"/>
            <a:endParaRPr lang="sv-SE" dirty="0"/>
          </a:p>
          <a:p>
            <a:pPr lvl="2"/>
            <a:r>
              <a:rPr lang="sv-SE" dirty="0"/>
              <a:t>Om en personuppgift är ”</a:t>
            </a:r>
            <a:r>
              <a:rPr lang="sv-SE" u="sng" dirty="0" err="1"/>
              <a:t>pseudonymiserad</a:t>
            </a:r>
            <a:r>
              <a:rPr lang="sv-SE" dirty="0"/>
              <a:t>” innebär det att inte går att göra ”baklängesidentifiering”. Det är dock tveksamt om </a:t>
            </a:r>
            <a:r>
              <a:rPr lang="sv-SE" dirty="0" err="1"/>
              <a:t>pseudonymisering</a:t>
            </a:r>
            <a:r>
              <a:rPr lang="sv-SE" dirty="0"/>
              <a:t> är teoretiskt möjlig.</a:t>
            </a:r>
          </a:p>
          <a:p>
            <a:pPr lvl="1"/>
            <a:endParaRPr lang="sv-SE" dirty="0"/>
          </a:p>
          <a:p>
            <a:pPr lvl="1"/>
            <a:endParaRPr lang="sv-SE" i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86687304"/>
      </p:ext>
    </p:extLst>
  </p:cSld>
  <p:clrMapOvr>
    <a:masterClrMapping/>
  </p:clrMapOvr>
</p:sld>
</file>

<file path=ppt/theme/theme1.xml><?xml version="1.0" encoding="utf-8"?>
<a:theme xmlns:a="http://schemas.openxmlformats.org/drawingml/2006/main" name="PPT SBE">
  <a:themeElements>
    <a:clrScheme name="SB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3953F"/>
      </a:accent1>
      <a:accent2>
        <a:srgbClr val="706F6F"/>
      </a:accent2>
      <a:accent3>
        <a:srgbClr val="209BA0"/>
      </a:accent3>
      <a:accent4>
        <a:srgbClr val="C2C767"/>
      </a:accent4>
      <a:accent5>
        <a:srgbClr val="000000"/>
      </a:accent5>
      <a:accent6>
        <a:srgbClr val="E27410"/>
      </a:accent6>
      <a:hlink>
        <a:srgbClr val="0000FF"/>
      </a:hlink>
      <a:folHlink>
        <a:srgbClr val="800080"/>
      </a:folHlink>
    </a:clrScheme>
    <a:fontScheme name="IQ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lödande kant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BE.potx" id="{B1B0413C-11FB-4912-9333-EF77F9C8DADB}" vid="{3CDF3774-EC59-47D8-A581-BAF879B3C4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mall ppt presentation</Template>
  <TotalTime>389</TotalTime>
  <Words>617</Words>
  <Application>Microsoft Office PowerPoint</Application>
  <PresentationFormat>Widescreen</PresentationFormat>
  <Paragraphs>201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Courier New</vt:lpstr>
      <vt:lpstr>Wingdings</vt:lpstr>
      <vt:lpstr>PPT SBE</vt:lpstr>
      <vt:lpstr>DIGITALISERING AV SAMHÄLLSBYGGNADSSEKTORN</vt:lpstr>
      <vt:lpstr>Innehåll presentation</vt:lpstr>
      <vt:lpstr>GDPR – Vad handlar den om?</vt:lpstr>
      <vt:lpstr>GDPR – Vad handlar den om?</vt:lpstr>
      <vt:lpstr>GDPR – tillämpningsområde 1</vt:lpstr>
      <vt:lpstr>GDPR – tillämpningsområde 1</vt:lpstr>
      <vt:lpstr>GDPR – tillämpningsområde 1</vt:lpstr>
      <vt:lpstr>GDPR – tillämpningsområde 1</vt:lpstr>
      <vt:lpstr>GDPR – tillämpningsområde 1</vt:lpstr>
      <vt:lpstr>GDPR – tillämpningsområde 1</vt:lpstr>
      <vt:lpstr>DGPR – tillämpningsområde 2</vt:lpstr>
      <vt:lpstr>GDPR – behandling av personuppgift</vt:lpstr>
      <vt:lpstr>GDPR – allmänna principer</vt:lpstr>
      <vt:lpstr>GDPR – laglig grund</vt:lpstr>
      <vt:lpstr>GDPR och ”smarta hus” </vt:lpstr>
      <vt:lpstr>GDPR och ”smarta hus” - optimering energianvändning</vt:lpstr>
      <vt:lpstr>GDPR och ”smarta hus” - optimering säkerhet/trygghet</vt:lpstr>
      <vt:lpstr>GDPR och ”smarta hus”  - optimering hälsa</vt:lpstr>
      <vt:lpstr>GDPR och ”smarta hus” </vt:lpstr>
      <vt:lpstr>GDPR och det här forskningsprojektet</vt:lpstr>
    </vt:vector>
  </TitlesOfParts>
  <Company>Juridicum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Inringning av GDPR, 15 maj 2018</dc:title>
  <dc:creator>Cyril Holm</dc:creator>
  <dc:description>ver 2.0</dc:description>
  <cp:lastModifiedBy>Erica Dragon</cp:lastModifiedBy>
  <cp:revision>123</cp:revision>
  <cp:lastPrinted>2018-05-06T11:31:35Z</cp:lastPrinted>
  <dcterms:created xsi:type="dcterms:W3CDTF">2018-04-16T09:57:50Z</dcterms:created>
  <dcterms:modified xsi:type="dcterms:W3CDTF">2018-05-28T12:59:01Z</dcterms:modified>
  <cp:version>2.0</cp:version>
</cp:coreProperties>
</file>