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8"/>
  </p:notesMasterIdLst>
  <p:sldIdLst>
    <p:sldId id="266" r:id="rId2"/>
    <p:sldId id="355" r:id="rId3"/>
    <p:sldId id="368" r:id="rId4"/>
    <p:sldId id="370" r:id="rId5"/>
    <p:sldId id="268" r:id="rId6"/>
    <p:sldId id="269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72356" autoAdjust="0"/>
  </p:normalViewPr>
  <p:slideViewPr>
    <p:cSldViewPr snapToGrid="0">
      <p:cViewPr varScale="1">
        <p:scale>
          <a:sx n="62" d="100"/>
          <a:sy n="62" d="100"/>
        </p:scale>
        <p:origin x="116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2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67B71-AA18-4208-9944-5FDC6CE63C73}" type="datetimeFigureOut">
              <a:rPr lang="sv-SE" smtClean="0"/>
              <a:t>2018-05-28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D9443-25ED-499A-BCE4-0013125E2E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537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049588" y="236538"/>
            <a:ext cx="2568575" cy="1444625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744498" y="1917158"/>
            <a:ext cx="8603086" cy="4753062"/>
          </a:xfrm>
        </p:spPr>
        <p:txBody>
          <a:bodyPr>
            <a:noAutofit/>
          </a:bodyPr>
          <a:lstStyle/>
          <a:p>
            <a:endParaRPr lang="sv-SE" sz="1400" b="0" i="0" u="none" strike="noStrike" kern="1200" baseline="0" dirty="0">
              <a:solidFill>
                <a:schemeClr val="tx1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3279-E76C-4C82-AD19-4CEEBECA79E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911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D3279-E76C-4C82-AD19-4CEEBECA79E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610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br>
              <a:rPr lang="sv-SE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v-SE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93EDC-7940-44D5-B778-FEBCBD22D91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829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9443-25ED-499A-BCE4-0013125E2EF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444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9443-25ED-499A-BCE4-0013125E2EF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81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9443-25ED-499A-BCE4-0013125E2EF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445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77247" y="2130432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74800" y="6357600"/>
            <a:ext cx="1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00A4B-B628-4E21-9BAB-29DD0B167679}" type="datetimeFigureOut">
              <a:rPr lang="sv-SE" smtClean="0"/>
              <a:t>2018-05-28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423336" y="6357600"/>
            <a:ext cx="251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729608" y="6356352"/>
            <a:ext cx="937461" cy="365125"/>
          </a:xfrm>
        </p:spPr>
        <p:txBody>
          <a:bodyPr/>
          <a:lstStyle/>
          <a:p>
            <a:fld id="{ECF9AC0B-6994-4771-AEB8-AC12B93FBD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631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ytt Avsnit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28000" y="6356352"/>
            <a:ext cx="936000" cy="365125"/>
          </a:xfrm>
          <a:ln/>
        </p:spPr>
        <p:txBody>
          <a:bodyPr/>
          <a:lstStyle>
            <a:lvl1pPr>
              <a:defRPr/>
            </a:lvl1pPr>
          </a:lstStyle>
          <a:p>
            <a:fld id="{ECF9AC0B-6994-4771-AEB8-AC12B93FBD46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66333" y="1351625"/>
            <a:ext cx="10780083" cy="50047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sv-SE" sz="2400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1" hasCustomPrompt="1"/>
          </p:nvPr>
        </p:nvSpPr>
        <p:spPr>
          <a:xfrm>
            <a:off x="2641600" y="2289970"/>
            <a:ext cx="8102600" cy="2081212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364" y="842832"/>
            <a:ext cx="2161036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76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55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4800" y="273600"/>
            <a:ext cx="8370000" cy="918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74800" y="1602133"/>
            <a:ext cx="10695600" cy="452773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74800" y="6356352"/>
            <a:ext cx="1267200" cy="365125"/>
          </a:xfrm>
        </p:spPr>
        <p:txBody>
          <a:bodyPr/>
          <a:lstStyle/>
          <a:p>
            <a:fld id="{F2200A4B-B628-4E21-9BAB-29DD0B167679}" type="datetimeFigureOut">
              <a:rPr lang="sv-SE" smtClean="0"/>
              <a:t>2018-05-28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424400" y="6356352"/>
            <a:ext cx="2512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729608" y="6356352"/>
            <a:ext cx="937461" cy="365125"/>
          </a:xfrm>
        </p:spPr>
        <p:txBody>
          <a:bodyPr/>
          <a:lstStyle/>
          <a:p>
            <a:fld id="{ECF9AC0B-6994-4771-AEB8-AC12B93FBD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71843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55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22213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26789" y="273600"/>
            <a:ext cx="6818811" cy="918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26789" y="1601770"/>
            <a:ext cx="9155611" cy="4525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2426789" y="6356352"/>
            <a:ext cx="1267200" cy="365125"/>
          </a:xfrm>
        </p:spPr>
        <p:txBody>
          <a:bodyPr/>
          <a:lstStyle/>
          <a:p>
            <a:fld id="{F2200A4B-B628-4E21-9BAB-29DD0B167679}" type="datetimeFigureOut">
              <a:rPr lang="sv-SE" smtClean="0"/>
              <a:t>2018-05-28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545437" y="6356352"/>
            <a:ext cx="2367085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728000" y="6356352"/>
            <a:ext cx="936000" cy="365125"/>
          </a:xfrm>
        </p:spPr>
        <p:txBody>
          <a:bodyPr/>
          <a:lstStyle/>
          <a:p>
            <a:fld id="{ECF9AC0B-6994-4771-AEB8-AC12B93FBD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658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26400" y="273600"/>
            <a:ext cx="6818400" cy="918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26535" y="1602000"/>
            <a:ext cx="9154800" cy="4525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2426535" y="6355866"/>
            <a:ext cx="1267200" cy="365125"/>
          </a:xfrm>
        </p:spPr>
        <p:txBody>
          <a:bodyPr/>
          <a:lstStyle/>
          <a:p>
            <a:fld id="{F2200A4B-B628-4E21-9BAB-29DD0B167679}" type="datetimeFigureOut">
              <a:rPr lang="sv-SE" smtClean="0"/>
              <a:t>2018-05-28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544000" y="6356352"/>
            <a:ext cx="2368800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728000" y="6356352"/>
            <a:ext cx="936000" cy="365125"/>
          </a:xfrm>
        </p:spPr>
        <p:txBody>
          <a:bodyPr/>
          <a:lstStyle/>
          <a:p>
            <a:fld id="{ECF9AC0B-6994-4771-AEB8-AC12B93FBD4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" y="0"/>
            <a:ext cx="2221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344195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26400" y="273600"/>
            <a:ext cx="6818400" cy="918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29249" y="1600483"/>
            <a:ext cx="9154800" cy="4525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2421672" y="6356352"/>
            <a:ext cx="1267200" cy="365125"/>
          </a:xfrm>
        </p:spPr>
        <p:txBody>
          <a:bodyPr/>
          <a:lstStyle/>
          <a:p>
            <a:fld id="{F2200A4B-B628-4E21-9BAB-29DD0B167679}" type="datetimeFigureOut">
              <a:rPr lang="sv-SE" smtClean="0"/>
              <a:t>2018-05-28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5544000" y="6356352"/>
            <a:ext cx="2368800" cy="3651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0728000" y="6356352"/>
            <a:ext cx="936000" cy="365125"/>
          </a:xfrm>
        </p:spPr>
        <p:txBody>
          <a:bodyPr/>
          <a:lstStyle/>
          <a:p>
            <a:fld id="{ECF9AC0B-6994-4771-AEB8-AC12B93FBD46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256368" y="1271047"/>
            <a:ext cx="9330359" cy="45719"/>
          </a:xfrm>
          <a:prstGeom prst="rect">
            <a:avLst/>
          </a:prstGeom>
          <a:solidFill>
            <a:srgbClr val="E4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240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2256368" y="1271047"/>
            <a:ext cx="9330359" cy="45719"/>
          </a:xfrm>
          <a:prstGeom prst="rect">
            <a:avLst/>
          </a:prstGeom>
          <a:solidFill>
            <a:srgbClr val="E4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240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22212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364" y="842832"/>
            <a:ext cx="2161036" cy="2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8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4712" y="273600"/>
            <a:ext cx="8370000" cy="91852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74712" y="1602343"/>
            <a:ext cx="5119688" cy="45252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75423" y="1602343"/>
            <a:ext cx="5119688" cy="45252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74712" y="6356351"/>
            <a:ext cx="1267200" cy="363600"/>
          </a:xfrm>
        </p:spPr>
        <p:txBody>
          <a:bodyPr/>
          <a:lstStyle/>
          <a:p>
            <a:fld id="{F2200A4B-B628-4E21-9BAB-29DD0B167679}" type="datetimeFigureOut">
              <a:rPr lang="sv-SE" smtClean="0"/>
              <a:t>2018-05-28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424400" y="6356352"/>
            <a:ext cx="2152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0728000" y="6356352"/>
            <a:ext cx="936000" cy="365125"/>
          </a:xfrm>
        </p:spPr>
        <p:txBody>
          <a:bodyPr/>
          <a:lstStyle/>
          <a:p>
            <a:fld id="{ECF9AC0B-6994-4771-AEB8-AC12B93FBD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44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4712" y="273998"/>
            <a:ext cx="8370000" cy="918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74712" y="6356352"/>
            <a:ext cx="1267200" cy="365125"/>
          </a:xfrm>
        </p:spPr>
        <p:txBody>
          <a:bodyPr/>
          <a:lstStyle/>
          <a:p>
            <a:fld id="{F2200A4B-B628-4E21-9BAB-29DD0B167679}" type="datetimeFigureOut">
              <a:rPr lang="sv-SE" smtClean="0"/>
              <a:t>2018-05-28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424400" y="6356352"/>
            <a:ext cx="2512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10728000" y="6356352"/>
            <a:ext cx="936000" cy="365125"/>
          </a:xfrm>
        </p:spPr>
        <p:txBody>
          <a:bodyPr/>
          <a:lstStyle/>
          <a:p>
            <a:fld id="{ECF9AC0B-6994-4771-AEB8-AC12B93FBD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28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74712" y="6356352"/>
            <a:ext cx="1267200" cy="365125"/>
          </a:xfrm>
        </p:spPr>
        <p:txBody>
          <a:bodyPr/>
          <a:lstStyle/>
          <a:p>
            <a:fld id="{F2200A4B-B628-4E21-9BAB-29DD0B167679}" type="datetimeFigureOut">
              <a:rPr lang="sv-SE" smtClean="0"/>
              <a:t>2018-05-28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424400" y="6356352"/>
            <a:ext cx="2512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10729608" y="6356352"/>
            <a:ext cx="936000" cy="365125"/>
          </a:xfrm>
        </p:spPr>
        <p:txBody>
          <a:bodyPr/>
          <a:lstStyle/>
          <a:p>
            <a:fld id="{ECF9AC0B-6994-4771-AEB8-AC12B93FBD4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1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74712" y="273600"/>
            <a:ext cx="8370887" cy="919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74713" y="1600201"/>
            <a:ext cx="106965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sex</a:t>
            </a:r>
          </a:p>
          <a:p>
            <a:pPr lvl="6"/>
            <a:r>
              <a:rPr lang="sv-SE" dirty="0"/>
              <a:t>Nivå sju</a:t>
            </a:r>
          </a:p>
          <a:p>
            <a:pPr lvl="7"/>
            <a:r>
              <a:rPr lang="sv-SE" dirty="0"/>
              <a:t>Nivå åtta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74713" y="6356352"/>
            <a:ext cx="1265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00A4B-B628-4E21-9BAB-29DD0B167679}" type="datetimeFigureOut">
              <a:rPr lang="sv-SE" smtClean="0"/>
              <a:t>2018-05-28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513634" y="6356352"/>
            <a:ext cx="2003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573966" y="6356352"/>
            <a:ext cx="1105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9AC0B-6994-4771-AEB8-AC12B93FBD46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364" y="842832"/>
            <a:ext cx="2161036" cy="280417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74712" y="1271047"/>
            <a:ext cx="10712015" cy="45719"/>
          </a:xfrm>
          <a:prstGeom prst="rect">
            <a:avLst/>
          </a:prstGeom>
          <a:solidFill>
            <a:srgbClr val="E4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sz="240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364" y="842832"/>
            <a:ext cx="2161036" cy="280417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74712" y="1271047"/>
            <a:ext cx="10712015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339079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ctr" defTabSz="121917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2160" userDrawn="1">
          <p15:clr>
            <a:srgbClr val="F26B43"/>
          </p15:clr>
        </p15:guide>
        <p15:guide id="5" pos="7289" userDrawn="1">
          <p15:clr>
            <a:srgbClr val="F26B43"/>
          </p15:clr>
        </p15:guide>
        <p15:guide id="6" pos="5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10" y="4920848"/>
            <a:ext cx="8833104" cy="1155188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6" b="21279"/>
          <a:stretch/>
        </p:blipFill>
        <p:spPr>
          <a:xfrm>
            <a:off x="0" y="0"/>
            <a:ext cx="12192000" cy="410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3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D06286-574D-413F-8A3B-B05008EF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Varför? 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07CDBFC-43BC-497F-B40F-94EFBDD0B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200000"/>
              </a:lnSpc>
            </a:pPr>
            <a:r>
              <a:rPr lang="sv-SE" dirty="0"/>
              <a:t>Stark och uthållig innovationsmiljö för svensk samhällsbyggnadssektor </a:t>
            </a:r>
          </a:p>
          <a:p>
            <a:pPr lvl="1">
              <a:lnSpc>
                <a:spcPct val="200000"/>
              </a:lnSpc>
            </a:pPr>
            <a:r>
              <a:rPr lang="sv-SE" dirty="0"/>
              <a:t>Hållbar tillväxt </a:t>
            </a:r>
          </a:p>
          <a:p>
            <a:pPr lvl="1">
              <a:lnSpc>
                <a:spcPct val="200000"/>
              </a:lnSpc>
            </a:pPr>
            <a:r>
              <a:rPr lang="sv-SE" dirty="0"/>
              <a:t>Ökad produktivitet och effektivitet i byggindustrin </a:t>
            </a:r>
          </a:p>
          <a:p>
            <a:pPr lvl="1">
              <a:lnSpc>
                <a:spcPct val="200000"/>
              </a:lnSpc>
            </a:pPr>
            <a:r>
              <a:rPr lang="sv-SE" dirty="0"/>
              <a:t>Stärka svenska byggföretags konkurrenskraft internationellt </a:t>
            </a:r>
          </a:p>
          <a:p>
            <a:pPr>
              <a:lnSpc>
                <a:spcPct val="200000"/>
              </a:lnSpc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27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0698B6-C4E0-4BEB-A821-0A9C6BEDF050}"/>
              </a:ext>
            </a:extLst>
          </p:cNvPr>
          <p:cNvSpPr/>
          <p:nvPr/>
        </p:nvSpPr>
        <p:spPr>
          <a:xfrm>
            <a:off x="6241038" y="1514764"/>
            <a:ext cx="5227782" cy="44426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819B49-7A50-400B-A9B2-755567FBC1BF}"/>
              </a:ext>
            </a:extLst>
          </p:cNvPr>
          <p:cNvSpPr/>
          <p:nvPr/>
        </p:nvSpPr>
        <p:spPr>
          <a:xfrm>
            <a:off x="905162" y="1514764"/>
            <a:ext cx="5227782" cy="44426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latin typeface="Arial" panose="020B0604020202020204" pitchFamily="34" charset="0"/>
                <a:cs typeface="Arial" panose="020B0604020202020204" pitchFamily="34" charset="0"/>
              </a:rPr>
              <a:t>Våra stöd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96380" y="1689920"/>
            <a:ext cx="4824129" cy="452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Lilla innovationsbidraget</a:t>
            </a:r>
            <a:b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100 000 kr</a:t>
            </a:r>
          </a:p>
          <a:p>
            <a:pPr marL="0" indent="0">
              <a:buNone/>
            </a:pPr>
            <a:endParaRPr lang="sv-S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Särskilt för SMF </a:t>
            </a:r>
          </a:p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Inget krav på egeninsats</a:t>
            </a:r>
          </a:p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Målet är att formulera en tydlig projektidé som kan utvecklas vidare</a:t>
            </a:r>
          </a:p>
          <a:p>
            <a:pPr marL="0" indent="0">
              <a:buNone/>
            </a:pPr>
            <a:endParaRPr lang="sv-S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57226" y="1689920"/>
            <a:ext cx="4866554" cy="452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 innovationsbidraget </a:t>
            </a:r>
          </a:p>
          <a:p>
            <a:pPr marL="0" indent="0">
              <a:buNone/>
            </a:pP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300 000 kr </a:t>
            </a:r>
          </a:p>
          <a:p>
            <a:pPr marL="0" indent="0">
              <a:buNone/>
            </a:pPr>
            <a:endParaRPr lang="sv-S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Minst 50 % egeninsats</a:t>
            </a:r>
          </a:p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Målet är att utreda förutsättningarna för kommersialisering </a:t>
            </a:r>
          </a:p>
          <a:p>
            <a:endParaRPr lang="sv-S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Resultatet kan vara en plan för kommersialisering av projektidén eller ett underlag för fortsatt utveckling</a:t>
            </a:r>
          </a:p>
          <a:p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4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5F33C404-0837-466E-88C9-BF2E75F53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2" r="9805" b="66016"/>
          <a:stretch/>
        </p:blipFill>
        <p:spPr>
          <a:xfrm>
            <a:off x="478105" y="1221521"/>
            <a:ext cx="9643795" cy="165445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86545578-91BD-4A01-998A-18E4DC3FEA84}"/>
              </a:ext>
            </a:extLst>
          </p:cNvPr>
          <p:cNvSpPr/>
          <p:nvPr/>
        </p:nvSpPr>
        <p:spPr>
          <a:xfrm>
            <a:off x="627329" y="3061584"/>
            <a:ext cx="3630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Skicka in projektidé</a:t>
            </a:r>
            <a:endParaRPr lang="sv-SE" sz="2000" dirty="0">
              <a:latin typeface="+mj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5E6ABB5-9B24-4984-908F-0C22106CB8FD}"/>
              </a:ext>
            </a:extLst>
          </p:cNvPr>
          <p:cNvSpPr/>
          <p:nvPr/>
        </p:nvSpPr>
        <p:spPr>
          <a:xfrm>
            <a:off x="4363377" y="3062468"/>
            <a:ext cx="3617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Bedömning</a:t>
            </a:r>
            <a:br>
              <a:rPr lang="sv-SE" sz="2000" dirty="0"/>
            </a:br>
            <a:r>
              <a:rPr lang="sv-SE" sz="2000" dirty="0"/>
              <a:t>Bygginnovationens programstyrelse ger </a:t>
            </a:r>
            <a:br>
              <a:rPr lang="sv-SE" sz="2000" dirty="0"/>
            </a:br>
            <a:r>
              <a:rPr lang="sv-SE" sz="2000" dirty="0"/>
              <a:t>rekommendation till </a:t>
            </a:r>
            <a:r>
              <a:rPr lang="sv-SE" sz="2000" dirty="0" err="1"/>
              <a:t>Vinnova</a:t>
            </a:r>
            <a:endParaRPr lang="sv-SE" sz="20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90BFC29-39B3-4615-A253-826825903F01}"/>
              </a:ext>
            </a:extLst>
          </p:cNvPr>
          <p:cNvSpPr/>
          <p:nvPr/>
        </p:nvSpPr>
        <p:spPr>
          <a:xfrm>
            <a:off x="8441397" y="3061584"/>
            <a:ext cx="33610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Ansökan till </a:t>
            </a:r>
            <a:r>
              <a:rPr lang="sv-SE" sz="2000" b="1" dirty="0" err="1"/>
              <a:t>Vinnova</a:t>
            </a:r>
            <a:br>
              <a:rPr lang="sv-SE" sz="2000" dirty="0"/>
            </a:br>
            <a:r>
              <a:rPr lang="sv-SE" sz="2000" dirty="0"/>
              <a:t>Om projektidén uppfyller programmet intentioner och bedömningskriterier uppmanas du att skicka in en ansökan till </a:t>
            </a:r>
            <a:r>
              <a:rPr lang="sv-SE" sz="2000" dirty="0" err="1"/>
              <a:t>Vinnova</a:t>
            </a:r>
            <a:r>
              <a:rPr lang="sv-SE" sz="2000" dirty="0"/>
              <a:t>.</a:t>
            </a:r>
            <a:endParaRPr lang="sv-SE" sz="2000" dirty="0">
              <a:latin typeface="+mj-lt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8EFAD15-CC1C-4D2A-9EFF-82EBBC9CAF3A}"/>
              </a:ext>
            </a:extLst>
          </p:cNvPr>
          <p:cNvSpPr/>
          <p:nvPr/>
        </p:nvSpPr>
        <p:spPr>
          <a:xfrm>
            <a:off x="8313077" y="5881868"/>
            <a:ext cx="3617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www.bygginnovationen.se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12196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71B6C4-FE88-4CD1-A5FC-D82C1E5C9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dirty="0" err="1"/>
              <a:t>Build</a:t>
            </a:r>
            <a:r>
              <a:rPr lang="sv-SE" dirty="0"/>
              <a:t>-r: Robot för lättväggsbyggnation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61F484-53BC-4FC5-A37A-980AFA85F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4712" y="1602343"/>
            <a:ext cx="7113588" cy="4525200"/>
          </a:xfrm>
        </p:spPr>
        <p:txBody>
          <a:bodyPr>
            <a:normAutofit/>
          </a:bodyPr>
          <a:lstStyle/>
          <a:p>
            <a:r>
              <a:rPr lang="sv-SE" sz="2400" dirty="0"/>
              <a:t>Lilla bidraget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En robot som automatiserar byggande av gipsväggar på stora byggarbetsplatser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En demonstrationsprototyp i liten skala har tagits fram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Prototypen har använts för marknadskontakter och uppvisning, t.ex. mässa i Tokyo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02CC129F-7F3C-4E81-90B8-66AB1C1CB72B}"/>
              </a:ext>
            </a:extLst>
          </p:cNvPr>
          <p:cNvSpPr txBox="1"/>
          <p:nvPr/>
        </p:nvSpPr>
        <p:spPr>
          <a:xfrm>
            <a:off x="10116717" y="6420636"/>
            <a:ext cx="1732229" cy="28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Bildkälla Build-r.com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8A197EE-CBA2-4678-8035-59CCF3F321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74"/>
          <a:stretch/>
        </p:blipFill>
        <p:spPr>
          <a:xfrm>
            <a:off x="8229601" y="1679244"/>
            <a:ext cx="3165475" cy="1940256"/>
          </a:xfrm>
        </p:spPr>
      </p:pic>
      <p:pic>
        <p:nvPicPr>
          <p:cNvPr id="2050" name="Picture 2" descr="http://www.bygginnovationen.se/library/3548/build-r_steg1_robot560px.jpg?width=750&amp;mode=min">
            <a:extLst>
              <a:ext uri="{FF2B5EF4-FFF2-40B4-BE49-F238E27FC236}">
                <a16:creationId xmlns:a16="http://schemas.microsoft.com/office/drawing/2014/main" id="{A8FA7E31-2CC6-441B-B6E6-E5898CD35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t="-492" r="11492" b="8518"/>
          <a:stretch/>
        </p:blipFill>
        <p:spPr bwMode="auto">
          <a:xfrm>
            <a:off x="8229601" y="3753437"/>
            <a:ext cx="3165475" cy="237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8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9492D83-658B-40C9-89E8-5BCA6B205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5" y="523961"/>
            <a:ext cx="5274504" cy="395587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FDCFFE3-64D4-474D-A67F-4C38D5FD2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81" y="523961"/>
            <a:ext cx="5274504" cy="3955878"/>
          </a:xfrm>
          <a:prstGeom prst="rect">
            <a:avLst/>
          </a:prstGeom>
        </p:spPr>
      </p:pic>
      <p:pic>
        <p:nvPicPr>
          <p:cNvPr id="1026" name="Picture 2" descr="http://www.bygginnovationen.se/library/3545/robot_1920x760.jpg?anchor=center&amp;mode=crop&amp;width=1920&amp;height=760&amp;rnd=131673158440000000">
            <a:extLst>
              <a:ext uri="{FF2B5EF4-FFF2-40B4-BE49-F238E27FC236}">
                <a16:creationId xmlns:a16="http://schemas.microsoft.com/office/drawing/2014/main" id="{E88793D6-6B98-4762-A3E8-7F52C4AF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9" y="3812295"/>
            <a:ext cx="6370721" cy="25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9941"/>
      </p:ext>
    </p:extLst>
  </p:cSld>
  <p:clrMapOvr>
    <a:masterClrMapping/>
  </p:clrMapOvr>
</p:sld>
</file>

<file path=ppt/theme/theme1.xml><?xml version="1.0" encoding="utf-8"?>
<a:theme xmlns:a="http://schemas.openxmlformats.org/drawingml/2006/main" name="PPT BI">
  <a:themeElements>
    <a:clrScheme name="Bygginnovation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94833"/>
      </a:accent1>
      <a:accent2>
        <a:srgbClr val="7C8890"/>
      </a:accent2>
      <a:accent3>
        <a:srgbClr val="14B0BF"/>
      </a:accent3>
      <a:accent4>
        <a:srgbClr val="74C275"/>
      </a:accent4>
      <a:accent5>
        <a:srgbClr val="FFBF0F"/>
      </a:accent5>
      <a:accent6>
        <a:srgbClr val="D68FBE"/>
      </a:accent6>
      <a:hlink>
        <a:srgbClr val="0000FF"/>
      </a:hlink>
      <a:folHlink>
        <a:srgbClr val="800080"/>
      </a:folHlink>
    </a:clrScheme>
    <a:fontScheme name="IQ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_160512.potx" id="{7F0500FF-4D00-42BA-BB94-38CEEFA6538E}" vid="{68344B38-A735-440C-8E6D-EFD754017C3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Bygginnovationen</Template>
  <TotalTime>917</TotalTime>
  <Words>120</Words>
  <Application>Microsoft Office PowerPoint</Application>
  <PresentationFormat>Widescreen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PPT BI</vt:lpstr>
      <vt:lpstr>PowerPoint Presentation</vt:lpstr>
      <vt:lpstr>Varför? </vt:lpstr>
      <vt:lpstr>Våra stöd</vt:lpstr>
      <vt:lpstr>PowerPoint Presentation</vt:lpstr>
      <vt:lpstr>Build-r: Robot för lättväggsbyggnation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Land</dc:creator>
  <dc:description>ver 2.0</dc:description>
  <cp:lastModifiedBy>Erica Dragon</cp:lastModifiedBy>
  <cp:revision>92</cp:revision>
  <dcterms:created xsi:type="dcterms:W3CDTF">2017-09-05T09:54:16Z</dcterms:created>
  <dcterms:modified xsi:type="dcterms:W3CDTF">2018-05-28T12:53:55Z</dcterms:modified>
  <cp:version>2.0</cp:version>
</cp:coreProperties>
</file>