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5" r:id="rId3"/>
    <p:sldId id="286" r:id="rId4"/>
    <p:sldId id="284" r:id="rId5"/>
    <p:sldId id="274" r:id="rId6"/>
    <p:sldId id="282" r:id="rId7"/>
    <p:sldId id="281" r:id="rId8"/>
    <p:sldId id="287" r:id="rId9"/>
    <p:sldId id="283" r:id="rId10"/>
    <p:sldId id="271" r:id="rId11"/>
  </p:sldIdLst>
  <p:sldSz cx="13436600" cy="10085388"/>
  <p:notesSz cx="6858000" cy="9144000"/>
  <p:defaultTextStyle>
    <a:defPPr>
      <a:defRPr lang="en-US"/>
    </a:defPPr>
    <a:lvl1pPr marL="0" algn="l" defTabSz="1344077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72038" algn="l" defTabSz="1344077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44077" algn="l" defTabSz="1344077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2016115" algn="l" defTabSz="1344077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88153" algn="l" defTabSz="1344077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360191" algn="l" defTabSz="1344077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4032230" algn="l" defTabSz="1344077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704268" algn="l" defTabSz="1344077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376306" algn="l" defTabSz="1344077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77">
          <p15:clr>
            <a:srgbClr val="A4A3A4"/>
          </p15:clr>
        </p15:guide>
        <p15:guide id="2" pos="42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7"/>
    <p:restoredTop sz="91523"/>
  </p:normalViewPr>
  <p:slideViewPr>
    <p:cSldViewPr snapToGrid="0">
      <p:cViewPr>
        <p:scale>
          <a:sx n="40" d="100"/>
          <a:sy n="40" d="100"/>
        </p:scale>
        <p:origin x="-1666" y="-418"/>
      </p:cViewPr>
      <p:guideLst>
        <p:guide orient="horz" pos="3177"/>
        <p:guide pos="42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02430-49D1-45A8-BE3E-0B8D1FE1CC7D}" type="datetimeFigureOut">
              <a:rPr lang="en-GB" smtClean="0"/>
              <a:t>16/05/2018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8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D4631-FA1E-4D73-8972-0452BC7957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73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fs.se/publikationer/2014/20144-befolkningsprognos-2014-202345---stockholms-lan---huvudrapport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google.se/url?sa=t&amp;rct=j&amp;q=&amp;esrc=s&amp;source=web&amp;cd=1&amp;cad=rja&amp;uact=8&amp;ved=0ahUKEwjivLuLiYvTAhUEfiwKHYVBAKAQFggdMAA&amp;url=http://www.rufs.se/publikationer/2014/20149-equipop-segregation-i-stockholmsregionen/&amp;usg=AFQjCNFVz9zzc9kHbQV4ewGuY9FtJlXAnQ&amp;sig2=fqNwkmanPMkMrxOJE1DZBg&amp;bvm=bv.151426398,d.bGg" TargetMode="External"/><Relationship Id="rId4" Type="http://schemas.openxmlformats.org/officeDocument/2006/relationships/hyperlink" Target="http://www.stockholm.se/PageFiles/1020704/Rapport%201%20Skillnadernas%20Stockholm,%20juni%202015.pdf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D4631-FA1E-4D73-8972-0452BC7957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295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dirty="0" smtClean="0"/>
              <a:t>Segregationen ökar i det befintliga bostadsbeståndet på drygt 1 miljoner</a:t>
            </a:r>
            <a:br>
              <a:rPr lang="sv-SE" dirty="0" smtClean="0"/>
            </a:br>
            <a:r>
              <a:rPr lang="sv-SE" dirty="0" smtClean="0"/>
              <a:t>bostäder. Många befintliga bostäder renoveras, varav de ca 200 000 bostäderna</a:t>
            </a:r>
            <a:br>
              <a:rPr lang="sv-SE" dirty="0" smtClean="0"/>
            </a:br>
            <a:r>
              <a:rPr lang="sv-SE" dirty="0" smtClean="0"/>
              <a:t>från miljonprogramsepoken står mest i fokus.</a:t>
            </a:r>
          </a:p>
          <a:p>
            <a:endParaRPr lang="sv-SE" dirty="0" smtClean="0">
              <a:hlinkClick r:id="rId3"/>
            </a:endParaRPr>
          </a:p>
          <a:p>
            <a:r>
              <a:rPr lang="sv-SE" dirty="0" smtClean="0"/>
              <a:t>Den stora mängden nyanlända har ökat trycket på bostadsmarknaden.</a:t>
            </a:r>
            <a:br>
              <a:rPr lang="sv-SE" dirty="0" smtClean="0"/>
            </a:br>
            <a:r>
              <a:rPr lang="sv-SE" dirty="0" smtClean="0"/>
              <a:t>Tusentals tillfälliga bostäder behövs. </a:t>
            </a:r>
          </a:p>
          <a:p>
            <a:r>
              <a:rPr lang="sv-SE" dirty="0" smtClean="0"/>
              <a:t>Framförallt skenar den ekonomiska</a:t>
            </a:r>
            <a:br>
              <a:rPr lang="sv-SE" dirty="0" smtClean="0"/>
            </a:br>
            <a:r>
              <a:rPr lang="sv-SE" dirty="0" smtClean="0"/>
              <a:t>segregationen mellan boendegrupper, mellan bostadsområden och</a:t>
            </a:r>
            <a:br>
              <a:rPr lang="sv-SE" dirty="0" smtClean="0"/>
            </a:br>
            <a:r>
              <a:rPr lang="sv-SE" dirty="0" smtClean="0"/>
              <a:t>mellan kommuner.</a:t>
            </a:r>
          </a:p>
          <a:p>
            <a:endParaRPr lang="sv-S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Boverket har beräknat det nationella behovet till ca 700 000 lägenheter</a:t>
            </a:r>
            <a:br>
              <a:rPr lang="sv-SE" dirty="0" smtClean="0"/>
            </a:br>
            <a:r>
              <a:rPr lang="sv-SE" dirty="0" smtClean="0"/>
              <a:t>fram till 2025, (över 70 000 lägenheter per år).</a:t>
            </a:r>
          </a:p>
          <a:p>
            <a:endParaRPr lang="sv-SE" dirty="0" smtClean="0"/>
          </a:p>
          <a:p>
            <a:endParaRPr lang="sv-SE" dirty="0" smtClean="0">
              <a:hlinkClick r:id="rId3"/>
            </a:endParaRPr>
          </a:p>
          <a:p>
            <a:endParaRPr lang="sv-SE" dirty="0" smtClean="0">
              <a:hlinkClick r:id="rId3"/>
            </a:endParaRPr>
          </a:p>
          <a:p>
            <a:endParaRPr lang="sv-SE" dirty="0" smtClean="0">
              <a:hlinkClick r:id="rId3"/>
            </a:endParaRPr>
          </a:p>
          <a:p>
            <a:r>
              <a:rPr lang="sv-SE" dirty="0" smtClean="0">
                <a:hlinkClick r:id="rId3"/>
              </a:rPr>
              <a:t>Källor:</a:t>
            </a:r>
          </a:p>
          <a:p>
            <a:r>
              <a:rPr lang="sv-SE" dirty="0" smtClean="0">
                <a:hlinkClick r:id="rId4"/>
              </a:rPr>
              <a:t>http://www.stockholm.se/PageFiles/1020704/Rapport%201%20Skillnadernas%20Stockholm%2C%20juni%202015.pdf</a:t>
            </a:r>
            <a:endParaRPr lang="sv-S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http://w</a:t>
            </a:r>
            <a:r>
              <a:rPr lang="sv-SE" dirty="0" smtClean="0">
                <a:hlinkClick r:id="rId3"/>
              </a:rPr>
              <a:t>ww.rufs.se/publikationer/2014/20144-befolkningsprognos-2014-202345---stockholms-lan---huvudrapport/</a:t>
            </a:r>
            <a:endParaRPr lang="sv-S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>
                <a:hlinkClick r:id="rId5"/>
              </a:rPr>
              <a:t>https://www.google.se/url?sa=t&amp;rct=j&amp;q=&amp;esrc=s&amp;source=web&amp;cd=1&amp;cad=rja&amp;uact=8&amp;ved=0ahUKEwjivLuLiYvTAhUEfiwKHYVBAKAQFggdMAA&amp;url=http%3A%2F%2Fwww.rufs.se%2Fpublikationer%2F2014%2F20149-equipop-segregation-i-stockholmsregionen%2F&amp;usg=AFQjCNFVz9zzc9kHbQV4ewGuY9FtJlXAnQ&amp;sig2=fqNwkmanPMkMrxOJE1DZBg&amp;bvm=bv.151426398,d.bGg</a:t>
            </a:r>
            <a:endParaRPr lang="sv-S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D4631-FA1E-4D73-8972-0452BC7957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212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02" y="0"/>
            <a:ext cx="11830337" cy="8860221"/>
          </a:xfrm>
          <a:prstGeom prst="rect">
            <a:avLst/>
          </a:prstGeom>
        </p:spPr>
      </p:pic>
      <p:sp>
        <p:nvSpPr>
          <p:cNvPr id="11" name="Rektangel 10"/>
          <p:cNvSpPr/>
          <p:nvPr userDrawn="1"/>
        </p:nvSpPr>
        <p:spPr>
          <a:xfrm>
            <a:off x="662152" y="0"/>
            <a:ext cx="12407462" cy="8923283"/>
          </a:xfrm>
          <a:prstGeom prst="rect">
            <a:avLst/>
          </a:prstGeom>
          <a:solidFill>
            <a:srgbClr val="FFFFFF">
              <a:alpha val="7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51447"/>
            <a:ext cx="13436600" cy="113394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55" y="326372"/>
            <a:ext cx="2012833" cy="693467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07745" y="2308760"/>
            <a:ext cx="11421110" cy="2161822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04552" y="4504437"/>
            <a:ext cx="11436440" cy="2577377"/>
          </a:xfrm>
        </p:spPr>
        <p:txBody>
          <a:bodyPr/>
          <a:lstStyle>
            <a:lvl1pPr marL="0" indent="0" algn="ctr">
              <a:buNone/>
              <a:defRPr sz="4000" b="1">
                <a:solidFill>
                  <a:schemeClr val="accent1"/>
                </a:solidFill>
              </a:defRPr>
            </a:lvl1pPr>
            <a:lvl2pPr marL="672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44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16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88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60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32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0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376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2985-936B-428F-9C6B-BA0FF5185547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Rak 11"/>
          <p:cNvCxnSpPr/>
          <p:nvPr userDrawn="1"/>
        </p:nvCxnSpPr>
        <p:spPr>
          <a:xfrm>
            <a:off x="647153" y="9600846"/>
            <a:ext cx="0" cy="15982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 userDrawn="1"/>
        </p:nvCxnSpPr>
        <p:spPr>
          <a:xfrm>
            <a:off x="1698626" y="9600846"/>
            <a:ext cx="0" cy="15982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274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06684" y="2705100"/>
            <a:ext cx="11434308" cy="2228850"/>
          </a:xfrm>
        </p:spPr>
        <p:txBody>
          <a:bodyPr anchor="ctr" anchorCtr="0"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19ED-267B-4326-8C7C-5D7A5B9D30BD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895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och brö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06684" y="2686050"/>
            <a:ext cx="11434308" cy="1409700"/>
          </a:xfrm>
        </p:spPr>
        <p:txBody>
          <a:bodyPr anchor="b" anchorCtr="0"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8A69F-7B14-48D6-8D33-09CA223C3CB7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/>
          </p:nvPr>
        </p:nvSpPr>
        <p:spPr>
          <a:xfrm>
            <a:off x="1009650" y="4533900"/>
            <a:ext cx="11449050" cy="2171700"/>
          </a:xfrm>
        </p:spPr>
        <p:txBody>
          <a:bodyPr/>
          <a:lstStyle>
            <a:lvl1pPr marL="0" indent="0" algn="ctr">
              <a:buFontTx/>
              <a:buNone/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8818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brödtext, 2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06684" y="2717444"/>
            <a:ext cx="5584616" cy="5338669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237D-2DD0-46A8-AF17-C04B095E250F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latshållare för innehåll 2"/>
          <p:cNvSpPr>
            <a:spLocks noGrp="1"/>
          </p:cNvSpPr>
          <p:nvPr>
            <p:ph idx="13"/>
          </p:nvPr>
        </p:nvSpPr>
        <p:spPr>
          <a:xfrm>
            <a:off x="6881366" y="2717444"/>
            <a:ext cx="5584616" cy="5338669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8548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772B-E4A5-447C-943F-19544D15FD7A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721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punktlista, sto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06684" y="2736494"/>
            <a:ext cx="11434308" cy="5338669"/>
          </a:xfrm>
        </p:spPr>
        <p:txBody>
          <a:bodyPr/>
          <a:lstStyle>
            <a:lvl1pPr marL="457200" indent="-457200">
              <a:spcBef>
                <a:spcPts val="2400"/>
              </a:spcBef>
              <a:defRPr sz="3600"/>
            </a:lvl1pPr>
            <a:lvl2pPr marL="895350" indent="-438150">
              <a:defRPr sz="2400"/>
            </a:lvl2pPr>
            <a:lvl3pPr marL="1428750" indent="-533400">
              <a:defRPr sz="2400"/>
            </a:lvl3pPr>
            <a:lvl4pPr marL="1790700" indent="-361950">
              <a:defRPr sz="2400"/>
            </a:lvl4pPr>
            <a:lvl5pPr marL="2324100" indent="-533400">
              <a:defRPr sz="24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93BB8-7135-49C3-9B83-35F2712BEDF2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rödtext, 3 x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06684" y="2717445"/>
            <a:ext cx="11434308" cy="1816456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F59A-E45A-45DE-9777-BCEADB4A56A8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1028700" y="4724400"/>
            <a:ext cx="2705100" cy="2705100"/>
          </a:xfrm>
        </p:spPr>
        <p:txBody>
          <a:bodyPr tIns="288000"/>
          <a:lstStyle>
            <a:lvl1pPr marL="0" indent="0" algn="ctr">
              <a:buNone/>
              <a:defRPr sz="1800"/>
            </a:lvl1pPr>
          </a:lstStyle>
          <a:p>
            <a:r>
              <a:rPr lang="sv-SE" smtClean="0"/>
              <a:t>Klicka på ikonen för att lägga till en bild</a:t>
            </a:r>
            <a:endParaRPr lang="en-GB"/>
          </a:p>
        </p:txBody>
      </p:sp>
      <p:sp>
        <p:nvSpPr>
          <p:cNvPr id="10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5133640" y="4724400"/>
            <a:ext cx="2705100" cy="2705100"/>
          </a:xfrm>
        </p:spPr>
        <p:txBody>
          <a:bodyPr tIns="288000"/>
          <a:lstStyle>
            <a:lvl1pPr marL="0" indent="0" algn="ctr">
              <a:buNone/>
              <a:defRPr sz="1800"/>
            </a:lvl1pPr>
          </a:lstStyle>
          <a:p>
            <a:r>
              <a:rPr lang="sv-SE" smtClean="0"/>
              <a:t>Klicka på ikonen för att lägga till en bild</a:t>
            </a:r>
            <a:endParaRPr lang="en-GB"/>
          </a:p>
        </p:txBody>
      </p:sp>
      <p:sp>
        <p:nvSpPr>
          <p:cNvPr id="11" name="Platshållare för bild 8"/>
          <p:cNvSpPr>
            <a:spLocks noGrp="1"/>
          </p:cNvSpPr>
          <p:nvPr>
            <p:ph type="pic" sz="quarter" idx="15"/>
          </p:nvPr>
        </p:nvSpPr>
        <p:spPr>
          <a:xfrm>
            <a:off x="9238580" y="4724400"/>
            <a:ext cx="2705100" cy="2705100"/>
          </a:xfrm>
        </p:spPr>
        <p:txBody>
          <a:bodyPr tIns="288000"/>
          <a:lstStyle>
            <a:lvl1pPr marL="0" indent="0" algn="ctr">
              <a:buNone/>
              <a:defRPr sz="1800"/>
            </a:lvl1pPr>
          </a:lstStyle>
          <a:p>
            <a:r>
              <a:rPr lang="sv-SE" smtClean="0"/>
              <a:t>Klicka på ikonen för att lägga till en bild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69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röd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06684" y="2717445"/>
            <a:ext cx="5622716" cy="5378806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5D01D-7645-4729-814D-8E8475D0FF70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Platshållare för bild 13"/>
          <p:cNvSpPr>
            <a:spLocks noGrp="1"/>
          </p:cNvSpPr>
          <p:nvPr>
            <p:ph type="pic" sz="quarter" idx="13"/>
          </p:nvPr>
        </p:nvSpPr>
        <p:spPr>
          <a:xfrm>
            <a:off x="6953250" y="2781300"/>
            <a:ext cx="5448300" cy="5276850"/>
          </a:xfrm>
        </p:spPr>
        <p:txBody>
          <a:bodyPr tIns="828000"/>
          <a:lstStyle>
            <a:lvl1pPr marL="0" indent="0" algn="ctr">
              <a:buFontTx/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88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87FFF-F0FC-4CD6-B449-4B128B5BAFA2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Platshållare för bild 13"/>
          <p:cNvSpPr>
            <a:spLocks noGrp="1"/>
          </p:cNvSpPr>
          <p:nvPr>
            <p:ph type="pic" sz="quarter" idx="13"/>
          </p:nvPr>
        </p:nvSpPr>
        <p:spPr>
          <a:xfrm>
            <a:off x="6953250" y="2781300"/>
            <a:ext cx="5448300" cy="5276850"/>
          </a:xfrm>
        </p:spPr>
        <p:txBody>
          <a:bodyPr tIns="828000"/>
          <a:lstStyle>
            <a:lvl1pPr marL="0" indent="0" algn="ctr">
              <a:buFontTx/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en-GB"/>
          </a:p>
        </p:txBody>
      </p:sp>
      <p:sp>
        <p:nvSpPr>
          <p:cNvPr id="8" name="Platshållare för bild 13"/>
          <p:cNvSpPr>
            <a:spLocks noGrp="1"/>
          </p:cNvSpPr>
          <p:nvPr>
            <p:ph type="pic" sz="quarter" idx="14"/>
          </p:nvPr>
        </p:nvSpPr>
        <p:spPr>
          <a:xfrm>
            <a:off x="1029668" y="2781300"/>
            <a:ext cx="5448300" cy="5276850"/>
          </a:xfrm>
        </p:spPr>
        <p:txBody>
          <a:bodyPr tIns="828000"/>
          <a:lstStyle>
            <a:lvl1pPr marL="0" indent="0" algn="ctr">
              <a:buFontTx/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07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13"/>
          <p:cNvSpPr>
            <a:spLocks noGrp="1"/>
          </p:cNvSpPr>
          <p:nvPr>
            <p:ph type="pic" sz="quarter" idx="14"/>
          </p:nvPr>
        </p:nvSpPr>
        <p:spPr>
          <a:xfrm>
            <a:off x="1029668" y="2781300"/>
            <a:ext cx="11371882" cy="5276850"/>
          </a:xfrm>
        </p:spPr>
        <p:txBody>
          <a:bodyPr tIns="828000"/>
          <a:lstStyle>
            <a:lvl1pPr marL="0" indent="0" algn="ctr">
              <a:buFontTx/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en-GB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AD1B5-2DD7-4C28-B607-17232FCB7684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55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06684" y="2717445"/>
            <a:ext cx="5622716" cy="5378806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5BC5-9B35-4102-91EE-26CC362150FB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tshållare för diagram 7"/>
          <p:cNvSpPr>
            <a:spLocks noGrp="1"/>
          </p:cNvSpPr>
          <p:nvPr>
            <p:ph type="chart" sz="quarter" idx="14"/>
          </p:nvPr>
        </p:nvSpPr>
        <p:spPr>
          <a:xfrm>
            <a:off x="6934200" y="2781300"/>
            <a:ext cx="5486400" cy="5295900"/>
          </a:xfrm>
        </p:spPr>
        <p:txBody>
          <a:bodyPr tIns="828000"/>
          <a:lstStyle>
            <a:lvl1pPr marL="0" indent="0" algn="ctr">
              <a:buFontTx/>
              <a:buNone/>
              <a:defRPr/>
            </a:lvl1pPr>
          </a:lstStyle>
          <a:p>
            <a:r>
              <a:rPr lang="sv-SE" smtClean="0"/>
              <a:t>Klicka på ikonen för att lägga till ett diagram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10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51447"/>
            <a:ext cx="13436600" cy="1133941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006684" y="1803046"/>
            <a:ext cx="11434308" cy="62946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06684" y="2717444"/>
            <a:ext cx="11434308" cy="53386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12941" y="9517486"/>
            <a:ext cx="935555" cy="3187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300" b="1">
                <a:solidFill>
                  <a:srgbClr val="666666"/>
                </a:solidFill>
              </a:defRPr>
            </a:lvl1pPr>
          </a:lstStyle>
          <a:p>
            <a:fld id="{30E279E6-DFB8-4299-948B-77FABF0A01AA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80404" y="9517486"/>
            <a:ext cx="4254923" cy="3187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300" b="1">
                <a:solidFill>
                  <a:srgbClr val="666666"/>
                </a:solidFill>
              </a:defRPr>
            </a:lvl1pPr>
          </a:lstStyle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33626" y="9517486"/>
            <a:ext cx="406933" cy="3187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300" b="1">
                <a:solidFill>
                  <a:srgbClr val="666666"/>
                </a:solidFill>
              </a:defRPr>
            </a:lvl1pPr>
          </a:lstStyle>
          <a:p>
            <a:fld id="{4A1DE63F-764A-4376-AF8C-7EEE9F92FC80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Rak 8"/>
          <p:cNvCxnSpPr/>
          <p:nvPr/>
        </p:nvCxnSpPr>
        <p:spPr>
          <a:xfrm>
            <a:off x="647153" y="9600846"/>
            <a:ext cx="0" cy="15982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1698626" y="9600846"/>
            <a:ext cx="0" cy="15982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Bildobjekt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55" y="326372"/>
            <a:ext cx="2012833" cy="69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5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1344077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963" indent="-334963" algn="l" defTabSz="1344077" rtl="0" eaLnBrk="1" latinLnBrk="0" hangingPunct="1">
        <a:spcBef>
          <a:spcPts val="18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60363" algn="l" defTabSz="13440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360363" algn="l" defTabSz="1344077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0338" indent="-349250" algn="l" defTabSz="1344077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90700" indent="-360363" algn="l" defTabSz="1344077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3696211" indent="-336019" algn="l" defTabSz="13440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68249" indent="-336019" algn="l" defTabSz="13440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40287" indent="-336019" algn="l" defTabSz="13440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712325" indent="-336019" algn="l" defTabSz="13440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407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2038" algn="l" defTabSz="134407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44077" algn="l" defTabSz="134407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16115" algn="l" defTabSz="134407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88153" algn="l" defTabSz="134407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60191" algn="l" defTabSz="134407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32230" algn="l" defTabSz="134407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04268" algn="l" defTabSz="134407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376306" algn="l" defTabSz="134407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onbostadstockholm.se/testbaddar/" TargetMode="External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ronbostadstockholm.se/kunskap/" TargetMode="External"/><Relationship Id="rId5" Type="http://schemas.openxmlformats.org/officeDocument/2006/relationships/hyperlink" Target="https://www.gronbostadstockholm.se/arenan/" TargetMode="External"/><Relationship Id="rId4" Type="http://schemas.openxmlformats.org/officeDocument/2006/relationships/hyperlink" Target="https://www.gronbostadstockholm.se/upphandlin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aliol@kth.se" TargetMode="External"/><Relationship Id="rId2" Type="http://schemas.openxmlformats.org/officeDocument/2006/relationships/hyperlink" Target="mailto:folke.bjork@byv.kth.se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Grön </a:t>
            </a:r>
            <a:r>
              <a:rPr lang="sv-SE" dirty="0" err="1"/>
              <a:t>BoStad</a:t>
            </a:r>
            <a:r>
              <a:rPr lang="sv-SE" dirty="0"/>
              <a:t> Stockholm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samverkan för hållbar stadsutveckling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BCBA-5231-408E-B2C7-ABED9B5940B3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55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www.gronbostadstockholm.se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F59A-E45A-45DE-9777-BCEADB4A56A8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62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634" y="1212496"/>
            <a:ext cx="11434308" cy="629468"/>
          </a:xfrm>
        </p:spPr>
        <p:txBody>
          <a:bodyPr/>
          <a:lstStyle/>
          <a:p>
            <a:r>
              <a:rPr lang="sv-SE" dirty="0" smtClean="0"/>
              <a:t>Grön </a:t>
            </a:r>
            <a:r>
              <a:rPr lang="sv-SE" dirty="0" err="1" smtClean="0"/>
              <a:t>BoStad</a:t>
            </a:r>
            <a:r>
              <a:rPr lang="sv-SE" dirty="0" smtClean="0"/>
              <a:t> Stockholm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0014" y="1974494"/>
            <a:ext cx="8849786" cy="5338669"/>
          </a:xfrm>
        </p:spPr>
        <p:txBody>
          <a:bodyPr/>
          <a:lstStyle/>
          <a:p>
            <a:r>
              <a:rPr lang="sv-SE" sz="3200" b="1" dirty="0"/>
              <a:t>Bostaden kan vara drivkraften i att göra Sverige än mer robust, klimatneutralt och socialt framåtsyftande.</a:t>
            </a:r>
          </a:p>
          <a:p>
            <a:r>
              <a:rPr lang="sv-SE" sz="3200" dirty="0" smtClean="0"/>
              <a:t>För </a:t>
            </a:r>
            <a:r>
              <a:rPr lang="sv-SE" sz="3200" dirty="0"/>
              <a:t>att uppnå den visionen arbetar Grön </a:t>
            </a:r>
            <a:r>
              <a:rPr lang="sv-SE" sz="3200" dirty="0" err="1" smtClean="0"/>
              <a:t>BoStad</a:t>
            </a:r>
            <a:r>
              <a:rPr lang="sv-SE" sz="3200" dirty="0" smtClean="0"/>
              <a:t> </a:t>
            </a:r>
            <a:r>
              <a:rPr lang="sv-SE" sz="3200" dirty="0"/>
              <a:t>Stockholm i fyra sammanlänkade delprojekt: </a:t>
            </a:r>
            <a:r>
              <a:rPr lang="sv-SE" sz="3200" dirty="0">
                <a:hlinkClick r:id="rId3"/>
              </a:rPr>
              <a:t>testbäddar</a:t>
            </a:r>
            <a:r>
              <a:rPr lang="sv-SE" sz="3200" dirty="0"/>
              <a:t>, </a:t>
            </a:r>
            <a:r>
              <a:rPr lang="sv-SE" sz="3200" dirty="0">
                <a:hlinkClick r:id="rId4"/>
              </a:rPr>
              <a:t>upphandling</a:t>
            </a:r>
            <a:r>
              <a:rPr lang="sv-SE" sz="3200" dirty="0"/>
              <a:t>, </a:t>
            </a:r>
            <a:r>
              <a:rPr lang="sv-SE" sz="3200" dirty="0">
                <a:hlinkClick r:id="rId5"/>
              </a:rPr>
              <a:t>arenan</a:t>
            </a:r>
            <a:r>
              <a:rPr lang="sv-SE" sz="3200" dirty="0"/>
              <a:t> och </a:t>
            </a:r>
            <a:r>
              <a:rPr lang="sv-SE" sz="3200" dirty="0">
                <a:hlinkClick r:id="rId6"/>
              </a:rPr>
              <a:t>kunskap</a:t>
            </a:r>
            <a:r>
              <a:rPr lang="sv-SE" sz="3200" dirty="0" smtClean="0">
                <a:hlinkClick r:id="rId6"/>
              </a:rPr>
              <a:t>.</a:t>
            </a:r>
            <a:endParaRPr lang="sv-SE" sz="3200" dirty="0" smtClean="0"/>
          </a:p>
          <a:p>
            <a:r>
              <a:rPr lang="sv-SE" sz="3200" dirty="0" smtClean="0"/>
              <a:t>Grön </a:t>
            </a:r>
            <a:r>
              <a:rPr lang="sv-SE" sz="3200" dirty="0" err="1" smtClean="0"/>
              <a:t>BoStad</a:t>
            </a:r>
            <a:r>
              <a:rPr lang="sv-SE" sz="3200" dirty="0" smtClean="0"/>
              <a:t> Stockholm finansieras av Europeiska Regionala Utvecklingsfonden, och projektet ska hjälpa små- och medelstora företag i bostassektorn att växa.</a:t>
            </a:r>
          </a:p>
          <a:p>
            <a:r>
              <a:rPr lang="sv-SE" sz="3200" b="1" dirty="0" smtClean="0"/>
              <a:t>Målet är tillväxt, minskad segregation, och en koldioxidsnål ekonomi</a:t>
            </a:r>
            <a:r>
              <a:rPr lang="sv-SE" sz="3200" dirty="0" smtClean="0"/>
              <a:t>.</a:t>
            </a:r>
            <a:endParaRPr lang="sv-SE" sz="3200" dirty="0"/>
          </a:p>
          <a:p>
            <a:endParaRPr lang="sv-SE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237D-2DD0-46A8-AF17-C04B095E250F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2</a:t>
            </a:fld>
            <a:endParaRPr lang="en-GB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3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0"/>
            <a:ext cx="3530600" cy="4569013"/>
          </a:xfrm>
        </p:spPr>
      </p:pic>
    </p:spTree>
    <p:extLst>
      <p:ext uri="{BB962C8B-B14F-4D97-AF65-F5344CB8AC3E}">
        <p14:creationId xmlns:p14="http://schemas.microsoft.com/office/powerpoint/2010/main" val="54342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Stockholms stora bostadsutmaning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Stockholmsregionen står inför en historisk samhällsbyggnadsutmaning</a:t>
            </a:r>
          </a:p>
          <a:p>
            <a:r>
              <a:rPr lang="sv-SE" dirty="0"/>
              <a:t>Befolkningen ökar och bostadsbristen är stor. Länets befolkning beräknas öka från dagens 2,2 miljoner till 2,7 miljoner 2030 och 3,0 miljoner 2045.</a:t>
            </a:r>
          </a:p>
          <a:p>
            <a:r>
              <a:rPr lang="sv-SE" b="1" dirty="0"/>
              <a:t>Därför planeras det att byggas 300 000 lägenheter fram till </a:t>
            </a:r>
            <a:r>
              <a:rPr lang="sv-SE" b="1" dirty="0" smtClean="0"/>
              <a:t>2030</a:t>
            </a:r>
            <a:r>
              <a:rPr lang="sv-SE" b="1" dirty="0"/>
              <a:t> </a:t>
            </a:r>
            <a:r>
              <a:rPr lang="sv-SE" b="1" dirty="0" smtClean="0"/>
              <a:t>i Stockholmsområdet.</a:t>
            </a:r>
          </a:p>
          <a:p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237D-2DD0-46A8-AF17-C04B095E250F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Grön</a:t>
            </a:r>
            <a:r>
              <a:rPr lang="en-GB" dirty="0" smtClean="0"/>
              <a:t> </a:t>
            </a:r>
            <a:r>
              <a:rPr lang="en-GB" dirty="0" err="1" smtClean="0"/>
              <a:t>BoStad</a:t>
            </a:r>
            <a:r>
              <a:rPr lang="en-GB" dirty="0" smtClean="0"/>
              <a:t> Stockholm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3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384" y="1136296"/>
            <a:ext cx="11434308" cy="629468"/>
          </a:xfrm>
        </p:spPr>
        <p:txBody>
          <a:bodyPr/>
          <a:lstStyle/>
          <a:p>
            <a:r>
              <a:rPr lang="sv-SE" dirty="0" smtClean="0"/>
              <a:t>Samverkande parter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283" y="1974494"/>
            <a:ext cx="11280567" cy="5338669"/>
          </a:xfrm>
        </p:spPr>
        <p:txBody>
          <a:bodyPr/>
          <a:lstStyle/>
          <a:p>
            <a:r>
              <a:rPr lang="sv-SE" sz="3200" b="1" dirty="0" smtClean="0">
                <a:latin typeface="+mj-lt"/>
              </a:rPr>
              <a:t>IVL Svenska miljöinstitutet</a:t>
            </a:r>
            <a:endParaRPr lang="sv-SE" sz="3200" b="1" dirty="0">
              <a:latin typeface="+mj-lt"/>
            </a:endParaRPr>
          </a:p>
          <a:p>
            <a:r>
              <a:rPr lang="sv-SE" sz="2400" dirty="0" smtClean="0"/>
              <a:t>Leder arbetet med testbäddar, som </a:t>
            </a:r>
            <a:r>
              <a:rPr lang="sv-SE" sz="2400" dirty="0"/>
              <a:t>har som mål att synliggöra och skapa testbäddar för miljöteknik i </a:t>
            </a:r>
            <a:r>
              <a:rPr lang="sv-SE" sz="2400" dirty="0" smtClean="0"/>
              <a:t>bostadssektorn.</a:t>
            </a:r>
          </a:p>
          <a:p>
            <a:r>
              <a:rPr lang="sv-SE" sz="3200" b="1" dirty="0" err="1" smtClean="0">
                <a:latin typeface="+mj-lt"/>
              </a:rPr>
              <a:t>Sustainable</a:t>
            </a:r>
            <a:r>
              <a:rPr lang="sv-SE" sz="3200" b="1" dirty="0" smtClean="0">
                <a:latin typeface="+mj-lt"/>
              </a:rPr>
              <a:t> Innovation</a:t>
            </a:r>
          </a:p>
          <a:p>
            <a:r>
              <a:rPr lang="sv-SE" sz="2400" dirty="0" smtClean="0"/>
              <a:t>Leder arbetet </a:t>
            </a:r>
            <a:r>
              <a:rPr lang="sv-SE" sz="2400" dirty="0"/>
              <a:t>med upphandling, som har som mål att </a:t>
            </a:r>
            <a:r>
              <a:rPr lang="sv-SE" sz="2400" dirty="0" err="1"/>
              <a:t>att</a:t>
            </a:r>
            <a:r>
              <a:rPr lang="sv-SE" sz="2400" dirty="0"/>
              <a:t> föra offentliga och privata beställare och små- och medelstora företag närmare varandra</a:t>
            </a:r>
            <a:r>
              <a:rPr lang="sv-SE" sz="2400" dirty="0" smtClean="0"/>
              <a:t>.</a:t>
            </a:r>
          </a:p>
          <a:p>
            <a:r>
              <a:rPr lang="sv-SE" sz="3200" b="1" dirty="0" smtClean="0">
                <a:latin typeface="+mj-lt"/>
              </a:rPr>
              <a:t>Länsstyrelsen Stockholm</a:t>
            </a:r>
          </a:p>
          <a:p>
            <a:r>
              <a:rPr lang="sv-SE" sz="2400" dirty="0" smtClean="0"/>
              <a:t>Leder </a:t>
            </a:r>
            <a:r>
              <a:rPr lang="sv-SE" sz="2400" dirty="0"/>
              <a:t>arbetet med Arenan, </a:t>
            </a:r>
            <a:r>
              <a:rPr lang="sv-SE" sz="2400" dirty="0" smtClean="0"/>
              <a:t>som </a:t>
            </a:r>
            <a:r>
              <a:rPr lang="sv-SE" sz="2400" dirty="0"/>
              <a:t>ska skapa en mötesplats där olika aktörer kan lyfta fram visioner, diskutera synergier och målkonflikter.</a:t>
            </a:r>
            <a:r>
              <a:rPr lang="sv-SE" sz="2000" dirty="0"/>
              <a:t> </a:t>
            </a:r>
            <a:endParaRPr lang="sv-SE" sz="2000" dirty="0" smtClean="0"/>
          </a:p>
          <a:p>
            <a:r>
              <a:rPr lang="sv-SE" sz="3200" b="1" dirty="0" smtClean="0">
                <a:latin typeface="+mj-lt"/>
              </a:rPr>
              <a:t>KTH</a:t>
            </a:r>
          </a:p>
          <a:p>
            <a:r>
              <a:rPr lang="sv-SE" sz="2400" dirty="0" smtClean="0">
                <a:latin typeface="+mj-lt"/>
              </a:rPr>
              <a:t>Leder arbetet med Kunskap, som har som mål att bidra med ett vetenskapligt perspektiv och kritisk analys till arbetet. KTH har också hand om projektledningen i Grön </a:t>
            </a:r>
            <a:r>
              <a:rPr lang="sv-SE" sz="2400" dirty="0" err="1" smtClean="0">
                <a:latin typeface="+mj-lt"/>
              </a:rPr>
              <a:t>BoStad</a:t>
            </a:r>
            <a:r>
              <a:rPr lang="sv-SE" sz="2400" dirty="0" smtClean="0">
                <a:latin typeface="+mj-lt"/>
              </a:rPr>
              <a:t> Stockholm.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237D-2DD0-46A8-AF17-C04B095E250F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4</a:t>
            </a:fld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271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1006684" y="2469796"/>
            <a:ext cx="11434308" cy="629468"/>
          </a:xfrm>
        </p:spPr>
        <p:txBody>
          <a:bodyPr/>
          <a:lstStyle/>
          <a:p>
            <a:pPr marL="457200" lvl="0" indent="-457200">
              <a:spcBef>
                <a:spcPts val="2400"/>
              </a:spcBef>
            </a:pPr>
            <a:r>
              <a:rPr lang="sv-SE" dirty="0">
                <a:solidFill>
                  <a:srgbClr val="00CF88"/>
                </a:solidFill>
                <a:latin typeface="Yummo-Bold"/>
                <a:ea typeface="+mn-ea"/>
                <a:cs typeface="+mn-cs"/>
              </a:rPr>
              <a:t>UNDER 2018 KAN </a:t>
            </a:r>
            <a:r>
              <a:rPr lang="sv-SE" dirty="0" smtClean="0">
                <a:solidFill>
                  <a:srgbClr val="00CF88"/>
                </a:solidFill>
                <a:latin typeface="Yummo-Bold"/>
                <a:ea typeface="+mn-ea"/>
                <a:cs typeface="+mn-cs"/>
              </a:rPr>
              <a:t>SMÅ OCH MEDELSGTORA FÖRETAG FÅ </a:t>
            </a:r>
            <a:r>
              <a:rPr lang="sv-SE" dirty="0">
                <a:solidFill>
                  <a:srgbClr val="00CF88"/>
                </a:solidFill>
                <a:latin typeface="Yummo-Bold"/>
                <a:ea typeface="+mn-ea"/>
                <a:cs typeface="+mn-cs"/>
              </a:rPr>
              <a:t>EKONOMISKT STÖD FÖR </a:t>
            </a:r>
            <a:r>
              <a:rPr lang="sv-SE" dirty="0" smtClean="0">
                <a:solidFill>
                  <a:srgbClr val="00CF88"/>
                </a:solidFill>
                <a:latin typeface="Yummo-Bold"/>
                <a:ea typeface="+mn-ea"/>
                <a:cs typeface="+mn-cs"/>
              </a:rPr>
              <a:t>TESTER </a:t>
            </a:r>
            <a:endParaRPr lang="sv-SE" dirty="0">
              <a:solidFill>
                <a:srgbClr val="00CF88"/>
              </a:solidFill>
              <a:latin typeface="Yummo-Bold"/>
              <a:ea typeface="+mn-ea"/>
              <a:cs typeface="+mn-cs"/>
            </a:endParaRPr>
          </a:p>
        </p:txBody>
      </p:sp>
      <p:sp>
        <p:nvSpPr>
          <p:cNvPr id="9" name="Platshållare för innehåll 8"/>
          <p:cNvSpPr>
            <a:spLocks noGrp="1"/>
          </p:cNvSpPr>
          <p:nvPr>
            <p:ph idx="1"/>
          </p:nvPr>
        </p:nvSpPr>
        <p:spPr>
          <a:xfrm>
            <a:off x="1025734" y="3307995"/>
            <a:ext cx="11434308" cy="3683356"/>
          </a:xfrm>
        </p:spPr>
        <p:txBody>
          <a:bodyPr/>
          <a:lstStyle/>
          <a:p>
            <a:r>
              <a:rPr lang="sv-SE" dirty="0" smtClean="0">
                <a:solidFill>
                  <a:srgbClr val="000000"/>
                </a:solidFill>
                <a:latin typeface="MercuryTextG2-Roman"/>
              </a:rPr>
              <a:t>Möjligt belopp är upp </a:t>
            </a:r>
            <a:r>
              <a:rPr lang="sv-SE" dirty="0">
                <a:solidFill>
                  <a:srgbClr val="000000"/>
                </a:solidFill>
                <a:latin typeface="MercuryTextG2-Roman"/>
              </a:rPr>
              <a:t>till 150 000 kr hos IVL </a:t>
            </a:r>
            <a:r>
              <a:rPr lang="sv-SE" dirty="0" smtClean="0">
                <a:solidFill>
                  <a:srgbClr val="000000"/>
                </a:solidFill>
                <a:latin typeface="MercuryTextG2-Roman"/>
              </a:rPr>
              <a:t>för tester i </a:t>
            </a:r>
            <a:r>
              <a:rPr lang="sv-SE" dirty="0">
                <a:solidFill>
                  <a:srgbClr val="000000"/>
                </a:solidFill>
                <a:latin typeface="MercuryTextG2-Roman"/>
              </a:rPr>
              <a:t>egenskap av partner i </a:t>
            </a:r>
            <a:r>
              <a:rPr lang="sv-SE" dirty="0" smtClean="0">
                <a:solidFill>
                  <a:srgbClr val="000000"/>
                </a:solidFill>
                <a:latin typeface="MercuryTextG2-Roman"/>
              </a:rPr>
              <a:t>projektet Grön </a:t>
            </a:r>
            <a:r>
              <a:rPr lang="sv-SE" dirty="0" err="1" smtClean="0">
                <a:solidFill>
                  <a:srgbClr val="000000"/>
                </a:solidFill>
                <a:latin typeface="MercuryTextG2-Roman"/>
              </a:rPr>
              <a:t>BoStad</a:t>
            </a:r>
            <a:r>
              <a:rPr lang="sv-SE" dirty="0" smtClean="0">
                <a:solidFill>
                  <a:srgbClr val="000000"/>
                </a:solidFill>
                <a:latin typeface="MercuryTextG2-Roman"/>
              </a:rPr>
              <a:t>.</a:t>
            </a:r>
          </a:p>
          <a:p>
            <a:r>
              <a:rPr lang="sv-SE" dirty="0" smtClean="0"/>
              <a:t>Små </a:t>
            </a:r>
            <a:r>
              <a:rPr lang="sv-SE" dirty="0"/>
              <a:t>och medelstora företag i Stockholmsregionen kan </a:t>
            </a:r>
            <a:r>
              <a:rPr lang="sv-SE" dirty="0" smtClean="0"/>
              <a:t>ansöka</a:t>
            </a:r>
          </a:p>
          <a:p>
            <a:r>
              <a:rPr lang="sv-SE" dirty="0" smtClean="0"/>
              <a:t>Medlen </a:t>
            </a:r>
            <a:r>
              <a:rPr lang="sv-SE" dirty="0"/>
              <a:t>ska leda till tillväxt i företaget. </a:t>
            </a:r>
            <a:endParaRPr lang="sv-SE" dirty="0" smtClean="0"/>
          </a:p>
          <a:p>
            <a:r>
              <a:rPr lang="sv-SE" dirty="0" smtClean="0"/>
              <a:t>Medlen får inte </a:t>
            </a:r>
            <a:r>
              <a:rPr lang="sv-SE" dirty="0"/>
              <a:t>användas som ekonomiskt tillskott till företaget eller för investeringar.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237D-2DD0-46A8-AF17-C04B095E250F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5</a:t>
            </a:fld>
            <a:endParaRPr lang="en-GB"/>
          </a:p>
        </p:txBody>
      </p:sp>
      <p:sp>
        <p:nvSpPr>
          <p:cNvPr id="10" name="AutoShape 2" descr="Ivl.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1" name="Picture 8" descr="ivlslcclogo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5" t="13253" r="54625" b="17038"/>
          <a:stretch/>
        </p:blipFill>
        <p:spPr bwMode="auto">
          <a:xfrm>
            <a:off x="10401300" y="179388"/>
            <a:ext cx="2362200" cy="1549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23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854284" y="2252578"/>
            <a:ext cx="11434308" cy="629468"/>
          </a:xfrm>
        </p:spPr>
        <p:txBody>
          <a:bodyPr/>
          <a:lstStyle/>
          <a:p>
            <a:pPr marL="457200" lvl="0" indent="-457200">
              <a:spcBef>
                <a:spcPts val="2400"/>
              </a:spcBef>
            </a:pPr>
            <a:r>
              <a:rPr lang="sv-SE" dirty="0" smtClean="0">
                <a:solidFill>
                  <a:srgbClr val="00CF88"/>
                </a:solidFill>
                <a:latin typeface="Yummo-Bold"/>
                <a:ea typeface="+mn-ea"/>
                <a:cs typeface="+mn-cs"/>
              </a:rPr>
              <a:t>STÖDET KAN EXEMPELVIS ANVÄNDAS TILL:</a:t>
            </a:r>
            <a:endParaRPr lang="sv-SE" dirty="0">
              <a:solidFill>
                <a:srgbClr val="00CF88"/>
              </a:solidFill>
              <a:latin typeface="Yummo-Bold"/>
              <a:ea typeface="+mn-ea"/>
              <a:cs typeface="+mn-cs"/>
            </a:endParaRPr>
          </a:p>
        </p:txBody>
      </p:sp>
      <p:sp>
        <p:nvSpPr>
          <p:cNvPr id="9" name="Platshållare för innehåll 8"/>
          <p:cNvSpPr>
            <a:spLocks noGrp="1"/>
          </p:cNvSpPr>
          <p:nvPr>
            <p:ph idx="1"/>
          </p:nvPr>
        </p:nvSpPr>
        <p:spPr>
          <a:xfrm>
            <a:off x="930484" y="3250845"/>
            <a:ext cx="11434308" cy="3683356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solidFill>
                  <a:srgbClr val="000000"/>
                </a:solidFill>
                <a:latin typeface="MercuryTextG2-Roman"/>
              </a:rPr>
              <a:t>• </a:t>
            </a:r>
            <a:r>
              <a:rPr lang="sv-SE" dirty="0" smtClean="0">
                <a:solidFill>
                  <a:srgbClr val="000000"/>
                </a:solidFill>
                <a:latin typeface="MercuryTextG2-Roman"/>
              </a:rPr>
              <a:t>Analyser </a:t>
            </a:r>
            <a:r>
              <a:rPr lang="sv-SE" dirty="0">
                <a:solidFill>
                  <a:srgbClr val="000000"/>
                </a:solidFill>
                <a:latin typeface="MercuryTextG2-Roman"/>
              </a:rPr>
              <a:t>eller undersökningar som utförs av IVL</a:t>
            </a:r>
            <a:r>
              <a:rPr lang="sv-SE" dirty="0" smtClean="0">
                <a:solidFill>
                  <a:srgbClr val="000000"/>
                </a:solidFill>
                <a:latin typeface="MercuryTextG2-Roman"/>
              </a:rPr>
              <a:t>.</a:t>
            </a:r>
          </a:p>
          <a:p>
            <a:pPr marL="0" indent="0">
              <a:buNone/>
            </a:pPr>
            <a:r>
              <a:rPr lang="sv-SE" dirty="0">
                <a:solidFill>
                  <a:srgbClr val="000000"/>
                </a:solidFill>
                <a:latin typeface="MercuryTextG2-Roman"/>
              </a:rPr>
              <a:t>• </a:t>
            </a:r>
            <a:r>
              <a:rPr lang="sv-SE" dirty="0" smtClean="0">
                <a:solidFill>
                  <a:srgbClr val="000000"/>
                </a:solidFill>
                <a:latin typeface="MercuryTextG2-Roman"/>
              </a:rPr>
              <a:t>eller som utförs av någon annan än IVL.</a:t>
            </a:r>
            <a:endParaRPr lang="sv-SE" dirty="0">
              <a:solidFill>
                <a:srgbClr val="000000"/>
              </a:solidFill>
              <a:latin typeface="MercuryTextG2-Roman"/>
            </a:endParaRPr>
          </a:p>
          <a:p>
            <a:pPr marL="0" indent="0">
              <a:buNone/>
            </a:pPr>
            <a:r>
              <a:rPr lang="sv-SE" dirty="0" smtClean="0">
                <a:solidFill>
                  <a:srgbClr val="000000"/>
                </a:solidFill>
                <a:latin typeface="MercuryTextG2-Roman"/>
              </a:rPr>
              <a:t>• Om </a:t>
            </a:r>
            <a:r>
              <a:rPr lang="sv-SE" dirty="0">
                <a:solidFill>
                  <a:srgbClr val="000000"/>
                </a:solidFill>
                <a:latin typeface="MercuryTextG2-Roman"/>
              </a:rPr>
              <a:t>det gäller en testbäddsanläggning så behöver den inte </a:t>
            </a:r>
            <a:r>
              <a:rPr lang="sv-SE" dirty="0" smtClean="0">
                <a:solidFill>
                  <a:srgbClr val="000000"/>
                </a:solidFill>
                <a:latin typeface="MercuryTextG2-Roman"/>
              </a:rPr>
              <a:t>vara </a:t>
            </a:r>
            <a:r>
              <a:rPr lang="sv-SE" dirty="0">
                <a:solidFill>
                  <a:srgbClr val="000000"/>
                </a:solidFill>
                <a:latin typeface="MercuryTextG2-Roman"/>
              </a:rPr>
              <a:t>i </a:t>
            </a:r>
            <a:r>
              <a:rPr lang="sv-SE" dirty="0" smtClean="0">
                <a:solidFill>
                  <a:srgbClr val="000000"/>
                </a:solidFill>
                <a:latin typeface="MercuryTextG2-Roman"/>
              </a:rPr>
              <a:t>fullskala</a:t>
            </a:r>
            <a:endParaRPr lang="sv-SE" dirty="0">
              <a:solidFill>
                <a:srgbClr val="000000"/>
              </a:solidFill>
              <a:latin typeface="MercuryTextG2-Roman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237D-2DD0-46A8-AF17-C04B095E250F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6</a:t>
            </a:fld>
            <a:endParaRPr lang="en-GB"/>
          </a:p>
        </p:txBody>
      </p:sp>
      <p:sp>
        <p:nvSpPr>
          <p:cNvPr id="10" name="AutoShape 2" descr="Ivl.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1" name="Picture 8" descr="ivlslcclogo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5" t="13253" r="54625" b="17038"/>
          <a:stretch/>
        </p:blipFill>
        <p:spPr bwMode="auto">
          <a:xfrm>
            <a:off x="10401300" y="179388"/>
            <a:ext cx="2362200" cy="1549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18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1006684" y="2850796"/>
            <a:ext cx="11434308" cy="629468"/>
          </a:xfrm>
        </p:spPr>
        <p:txBody>
          <a:bodyPr/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Om upphandling - erbjudanden från </a:t>
            </a:r>
            <a:r>
              <a:rPr lang="sv-SE" dirty="0" err="1" smtClean="0"/>
              <a:t>Sustainable</a:t>
            </a:r>
            <a:r>
              <a:rPr lang="sv-SE" dirty="0" smtClean="0"/>
              <a:t> Innovation</a:t>
            </a:r>
            <a:endParaRPr lang="sv-SE" dirty="0"/>
          </a:p>
        </p:txBody>
      </p:sp>
      <p:sp>
        <p:nvSpPr>
          <p:cNvPr id="9" name="Platshållare för innehåll 8"/>
          <p:cNvSpPr>
            <a:spLocks noGrp="1"/>
          </p:cNvSpPr>
          <p:nvPr>
            <p:ph idx="1"/>
          </p:nvPr>
        </p:nvSpPr>
        <p:spPr>
          <a:xfrm>
            <a:off x="1006684" y="3784245"/>
            <a:ext cx="11434308" cy="2902306"/>
          </a:xfrm>
        </p:spPr>
        <p:txBody>
          <a:bodyPr/>
          <a:lstStyle/>
          <a:p>
            <a:r>
              <a:rPr lang="sv-SE" dirty="0" smtClean="0"/>
              <a:t>Kan ge fastighetsbolag utbildning och nya tankar beträffande upphandlingar</a:t>
            </a:r>
          </a:p>
          <a:p>
            <a:endParaRPr lang="sv-SE" dirty="0" smtClean="0"/>
          </a:p>
          <a:p>
            <a:r>
              <a:rPr lang="sv-SE" dirty="0" smtClean="0"/>
              <a:t>Kommer under hösten att hålla upphandlings-utbildningar </a:t>
            </a:r>
            <a:r>
              <a:rPr lang="sv-SE" dirty="0"/>
              <a:t>för </a:t>
            </a:r>
            <a:r>
              <a:rPr lang="sv-SE" dirty="0" smtClean="0"/>
              <a:t>småföretag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237D-2DD0-46A8-AF17-C04B095E250F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7</a:t>
            </a:fld>
            <a:endParaRPr lang="en-GB"/>
          </a:p>
        </p:txBody>
      </p:sp>
      <p:pic>
        <p:nvPicPr>
          <p:cNvPr id="1026" name="Picture 2" descr="Sustainable Innov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075" y="482600"/>
            <a:ext cx="3773021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000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8584" y="1422046"/>
            <a:ext cx="11434308" cy="629468"/>
          </a:xfrm>
        </p:spPr>
        <p:txBody>
          <a:bodyPr/>
          <a:lstStyle/>
          <a:p>
            <a:r>
              <a:rPr lang="sv-SE" dirty="0" smtClean="0"/>
              <a:t>KTHs erbjudande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87634" y="2317394"/>
            <a:ext cx="11434308" cy="5338669"/>
          </a:xfrm>
        </p:spPr>
        <p:txBody>
          <a:bodyPr/>
          <a:lstStyle/>
          <a:p>
            <a:r>
              <a:rPr lang="sv-SE" dirty="0"/>
              <a:t>1: Inventering av forskning på </a:t>
            </a:r>
            <a:r>
              <a:rPr lang="sv-SE" dirty="0" smtClean="0"/>
              <a:t>KTH, undersökning av kontakter mot samhälle och företag</a:t>
            </a:r>
            <a:endParaRPr lang="sv-SE" dirty="0"/>
          </a:p>
          <a:p>
            <a:r>
              <a:rPr lang="sv-SE" dirty="0"/>
              <a:t>2: SME-kontakter</a:t>
            </a:r>
            <a:br>
              <a:rPr lang="sv-SE" dirty="0"/>
            </a:br>
            <a:r>
              <a:rPr lang="sv-SE" dirty="0"/>
              <a:t>Studier som kan hjälpa SME och som även är intressanta för KTH-forskare som bakgrund till nya forskningsprojekt </a:t>
            </a:r>
            <a:endParaRPr lang="sv-SE" dirty="0" smtClean="0"/>
          </a:p>
          <a:p>
            <a:r>
              <a:rPr lang="sv-SE" dirty="0" smtClean="0"/>
              <a:t>3</a:t>
            </a:r>
            <a:r>
              <a:rPr lang="sv-SE" dirty="0"/>
              <a:t>: Videoklipp som presenterar kunskap från KTH. Forskningsresultat mm. </a:t>
            </a:r>
            <a:endParaRPr lang="sv-SE" dirty="0" smtClean="0"/>
          </a:p>
          <a:p>
            <a:r>
              <a:rPr lang="sv-SE" dirty="0" smtClean="0"/>
              <a:t>4</a:t>
            </a:r>
            <a:r>
              <a:rPr lang="sv-SE" dirty="0"/>
              <a:t>: Seminarier </a:t>
            </a:r>
            <a:r>
              <a:rPr lang="sv-SE" dirty="0" smtClean="0"/>
              <a:t>– stöd till dessa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93BB8-7135-49C3-9B83-35F2712BEDF2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8</a:t>
            </a:fld>
            <a:endParaRPr lang="en-GB"/>
          </a:p>
        </p:txBody>
      </p:sp>
      <p:pic>
        <p:nvPicPr>
          <p:cNvPr id="5122" name="Picture 2" descr="kth_rgb_archi_built_env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710" y="0"/>
            <a:ext cx="2149965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631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1"/>
          <p:cNvSpPr>
            <a:spLocks noGrp="1"/>
          </p:cNvSpPr>
          <p:nvPr>
            <p:ph type="title"/>
          </p:nvPr>
        </p:nvSpPr>
        <p:spPr>
          <a:xfrm>
            <a:off x="1180718" y="5400173"/>
            <a:ext cx="11434308" cy="2228850"/>
          </a:xfrm>
        </p:spPr>
        <p:txBody>
          <a:bodyPr/>
          <a:lstStyle/>
          <a:p>
            <a:r>
              <a:rPr lang="sv-SE" dirty="0" smtClean="0"/>
              <a:t>Tack för oss!</a:t>
            </a:r>
            <a:br>
              <a:rPr lang="sv-SE" dirty="0" smtClean="0"/>
            </a:br>
            <a:r>
              <a:rPr lang="sv-SE" dirty="0" err="1" smtClean="0"/>
              <a:t>www.gronbostadstockholm.se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F59A-E45A-45DE-9777-BCEADB4A56A8}" type="datetime1">
              <a:rPr lang="en-GB" smtClean="0"/>
              <a:t>16/05/2018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Grön BoStad Stockholm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E63F-764A-4376-AF8C-7EEE9F92FC80}" type="slidenum">
              <a:rPr lang="en-GB" smtClean="0"/>
              <a:t>9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365001" y="2791326"/>
            <a:ext cx="6773609" cy="19571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sv-SE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Vill ni veta mer? </a:t>
            </a:r>
          </a:p>
          <a:p>
            <a:pPr algn="ctr"/>
            <a:endParaRPr lang="sv-SE" sz="2400" dirty="0"/>
          </a:p>
          <a:p>
            <a:pPr algn="ctr"/>
            <a:r>
              <a:rPr lang="sv-SE" sz="2400" dirty="0" smtClean="0"/>
              <a:t>Kontakta</a:t>
            </a:r>
            <a:r>
              <a:rPr lang="sv-SE" sz="2400" dirty="0"/>
              <a:t>:</a:t>
            </a:r>
            <a:br>
              <a:rPr lang="sv-SE" sz="2400" dirty="0"/>
            </a:br>
            <a:r>
              <a:rPr lang="sv-SE" sz="2400" dirty="0"/>
              <a:t>Folke </a:t>
            </a:r>
            <a:r>
              <a:rPr lang="sv-SE" sz="2400" dirty="0" smtClean="0"/>
              <a:t>Björk: </a:t>
            </a:r>
            <a:r>
              <a:rPr lang="sv-SE" sz="2400" dirty="0" smtClean="0">
                <a:hlinkClick r:id="rId2"/>
              </a:rPr>
              <a:t>folke.bjork@byv.kth.se</a:t>
            </a:r>
            <a:r>
              <a:rPr lang="sv-SE" sz="2400" dirty="0" smtClean="0"/>
              <a:t> </a:t>
            </a:r>
            <a:r>
              <a:rPr lang="sv-SE" sz="2400" dirty="0"/>
              <a:t/>
            </a:r>
            <a:br>
              <a:rPr lang="sv-SE" sz="2400" dirty="0"/>
            </a:br>
            <a:r>
              <a:rPr lang="sv-SE" sz="2400" dirty="0"/>
              <a:t>Malin </a:t>
            </a:r>
            <a:r>
              <a:rPr lang="sv-SE" sz="2400" dirty="0" smtClean="0"/>
              <a:t>Olovsson:</a:t>
            </a:r>
            <a:r>
              <a:rPr lang="sv-SE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sv-SE" sz="2400" dirty="0" smtClean="0">
                <a:solidFill>
                  <a:schemeClr val="accent4">
                    <a:lumMod val="50000"/>
                  </a:schemeClr>
                </a:solidFill>
                <a:hlinkClick r:id="rId3"/>
              </a:rPr>
              <a:t>maliol@kth.se</a:t>
            </a:r>
            <a:r>
              <a:rPr lang="sv-SE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en-US" sz="22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91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nbostadstockholm ppt-mall">
  <a:themeElements>
    <a:clrScheme name="GrönBostad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6DAE7D"/>
      </a:accent1>
      <a:accent2>
        <a:srgbClr val="E3E5E3"/>
      </a:accent2>
      <a:accent3>
        <a:srgbClr val="A7CEB0"/>
      </a:accent3>
      <a:accent4>
        <a:srgbClr val="C4DECB"/>
      </a:accent4>
      <a:accent5>
        <a:srgbClr val="6DAE7D"/>
      </a:accent5>
      <a:accent6>
        <a:srgbClr val="A7CEB0"/>
      </a:accent6>
      <a:hlink>
        <a:srgbClr val="6DAE7D"/>
      </a:hlink>
      <a:folHlink>
        <a:srgbClr val="EEECE1"/>
      </a:folHlink>
    </a:clrScheme>
    <a:fontScheme name="GrönBo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2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22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Gronbostadstockholm ppt-mall</Template>
  <TotalTime>509</TotalTime>
  <Words>439</Words>
  <Application>Microsoft Office PowerPoint</Application>
  <PresentationFormat>Anpassad</PresentationFormat>
  <Paragraphs>89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Gronbostadstockholm ppt-mall</vt:lpstr>
      <vt:lpstr>Grön BoStad Stockholm</vt:lpstr>
      <vt:lpstr>Grön BoStad Stockholm</vt:lpstr>
      <vt:lpstr>Stockholms stora bostadsutmaning</vt:lpstr>
      <vt:lpstr>Samverkande parter</vt:lpstr>
      <vt:lpstr>UNDER 2018 KAN SMÅ OCH MEDELSGTORA FÖRETAG FÅ EKONOMISKT STÖD FÖR TESTER </vt:lpstr>
      <vt:lpstr>STÖDET KAN EXEMPELVIS ANVÄNDAS TILL:</vt:lpstr>
      <vt:lpstr>   Om upphandling - erbjudanden från Sustainable Innovation</vt:lpstr>
      <vt:lpstr>KTHs erbjudande</vt:lpstr>
      <vt:lpstr>Tack för oss! www.gronbostadstockholm.se</vt:lpstr>
      <vt:lpstr>www.gronbostadstockholm.se</vt:lpstr>
    </vt:vector>
  </TitlesOfParts>
  <Company>Kungliga Tekniska Högskolan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Grön BoStad Stockholm</dc:title>
  <dc:creator>Folke Björk</dc:creator>
  <cp:lastModifiedBy>Folke Björk</cp:lastModifiedBy>
  <cp:revision>9</cp:revision>
  <dcterms:created xsi:type="dcterms:W3CDTF">2017-05-17T07:59:35Z</dcterms:created>
  <dcterms:modified xsi:type="dcterms:W3CDTF">2018-05-16T15:07:18Z</dcterms:modified>
</cp:coreProperties>
</file>