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80" r:id="rId2"/>
  </p:sldMasterIdLst>
  <p:notesMasterIdLst>
    <p:notesMasterId r:id="rId26"/>
  </p:notesMasterIdLst>
  <p:handoutMasterIdLst>
    <p:handoutMasterId r:id="rId27"/>
  </p:handoutMasterIdLst>
  <p:sldIdLst>
    <p:sldId id="256" r:id="rId3"/>
    <p:sldId id="287" r:id="rId4"/>
    <p:sldId id="296" r:id="rId5"/>
    <p:sldId id="309" r:id="rId6"/>
    <p:sldId id="292" r:id="rId7"/>
    <p:sldId id="294" r:id="rId8"/>
    <p:sldId id="295" r:id="rId9"/>
    <p:sldId id="290" r:id="rId10"/>
    <p:sldId id="289" r:id="rId11"/>
    <p:sldId id="275" r:id="rId12"/>
    <p:sldId id="300" r:id="rId13"/>
    <p:sldId id="276" r:id="rId14"/>
    <p:sldId id="302" r:id="rId15"/>
    <p:sldId id="303" r:id="rId16"/>
    <p:sldId id="308" r:id="rId17"/>
    <p:sldId id="285" r:id="rId18"/>
    <p:sldId id="280" r:id="rId19"/>
    <p:sldId id="284" r:id="rId20"/>
    <p:sldId id="307" r:id="rId21"/>
    <p:sldId id="298" r:id="rId22"/>
    <p:sldId id="299" r:id="rId23"/>
    <p:sldId id="305" r:id="rId24"/>
    <p:sldId id="297" r:id="rId25"/>
  </p:sldIdLst>
  <p:sldSz cx="12188825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orient="horz" pos="3072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3648">
          <p15:clr>
            <a:srgbClr val="A4A3A4"/>
          </p15:clr>
        </p15:guide>
        <p15:guide id="8" pos="3839">
          <p15:clr>
            <a:srgbClr val="A4A3A4"/>
          </p15:clr>
        </p15:guide>
        <p15:guide id="9" pos="767">
          <p15:clr>
            <a:srgbClr val="A4A3A4"/>
          </p15:clr>
        </p15:guide>
        <p15:guide id="10" pos="6911">
          <p15:clr>
            <a:srgbClr val="A4A3A4"/>
          </p15:clr>
        </p15:guide>
        <p15:guide id="11" pos="5711">
          <p15:clr>
            <a:srgbClr val="A4A3A4"/>
          </p15:clr>
        </p15:guide>
        <p15:guide id="12" pos="7247">
          <p15:clr>
            <a:srgbClr val="A4A3A4"/>
          </p15:clr>
        </p15:guide>
        <p15:guide id="13" pos="3695">
          <p15:clr>
            <a:srgbClr val="A4A3A4"/>
          </p15:clr>
        </p15:guide>
        <p15:guide id="14" pos="431">
          <p15:clr>
            <a:srgbClr val="A4A3A4"/>
          </p15:clr>
        </p15:guide>
        <p15:guide id="15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E7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249" autoAdjust="0"/>
  </p:normalViewPr>
  <p:slideViewPr>
    <p:cSldViewPr>
      <p:cViewPr varScale="1">
        <p:scale>
          <a:sx n="72" d="100"/>
          <a:sy n="72" d="100"/>
        </p:scale>
        <p:origin x="570" y="66"/>
      </p:cViewPr>
      <p:guideLst>
        <p:guide orient="horz" pos="2160"/>
        <p:guide orient="horz" pos="1008"/>
        <p:guide orient="horz" pos="1152"/>
        <p:guide orient="horz" pos="3888"/>
        <p:guide orient="horz" pos="3072"/>
        <p:guide orient="horz" pos="432"/>
        <p:guide orient="horz" pos="3648"/>
        <p:guide pos="3839"/>
        <p:guide pos="767"/>
        <p:guide pos="6911"/>
        <p:guide pos="5711"/>
        <p:guide pos="7247"/>
        <p:guide pos="3695"/>
        <p:guide pos="431"/>
        <p:guide pos="287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1002" y="60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28FCA9C-FF92-4024-BDEC-A6D3B663DC09}" type="datetimeFigureOut">
              <a:rPr lang="sv-SE"/>
              <a:t>2018-10-05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446DCAE-1661-43FF-8A44-43DAFDC1FD9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772AB877-E7B1-4681-847E-D0918612832B}" type="datetimeFigureOut">
              <a:rPr lang="sv-SE"/>
              <a:t>2018-10-05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67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69C971FF-EF28-4195-A575-329446EFAA5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4 forskare. Jag (Data</a:t>
            </a:r>
            <a:r>
              <a:rPr lang="sv-SE" baseline="0" dirty="0" smtClean="0"/>
              <a:t> handling and </a:t>
            </a:r>
            <a:r>
              <a:rPr lang="sv-SE" baseline="0" dirty="0" err="1" smtClean="0"/>
              <a:t>evaluation</a:t>
            </a:r>
            <a:r>
              <a:rPr lang="sv-SE" baseline="0" dirty="0" smtClean="0"/>
              <a:t>)</a:t>
            </a:r>
            <a:r>
              <a:rPr lang="sv-SE" dirty="0" smtClean="0"/>
              <a:t>,</a:t>
            </a:r>
            <a:r>
              <a:rPr lang="sv-SE" baseline="0" dirty="0" smtClean="0"/>
              <a:t> Johan (Human </a:t>
            </a:r>
            <a:r>
              <a:rPr lang="sv-SE" baseline="0" dirty="0" err="1" smtClean="0"/>
              <a:t>factors</a:t>
            </a:r>
            <a:r>
              <a:rPr lang="sv-SE" baseline="0" dirty="0" smtClean="0"/>
              <a:t>), Pernilla, Per (</a:t>
            </a:r>
            <a:r>
              <a:rPr lang="sv-SE" baseline="0" dirty="0" err="1" smtClean="0"/>
              <a:t>statistics</a:t>
            </a:r>
            <a:r>
              <a:rPr lang="sv-SE" baseline="0" dirty="0" smtClean="0"/>
              <a:t>))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71868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LG</a:t>
            </a:r>
            <a:r>
              <a:rPr lang="sv-SE" baseline="0" dirty="0" smtClean="0"/>
              <a:t> and F3 </a:t>
            </a:r>
            <a:r>
              <a:rPr lang="sv-SE" baseline="0" dirty="0" err="1" smtClean="0"/>
              <a:t>approximately</a:t>
            </a:r>
            <a:r>
              <a:rPr lang="sv-SE" baseline="0" dirty="0" smtClean="0"/>
              <a:t> at the same </a:t>
            </a:r>
            <a:r>
              <a:rPr lang="sv-SE" baseline="0" dirty="0" err="1" smtClean="0"/>
              <a:t>locations</a:t>
            </a:r>
            <a:endParaRPr lang="sv-SE" baseline="0" dirty="0" smtClean="0"/>
          </a:p>
          <a:p>
            <a:r>
              <a:rPr lang="sv-SE" baseline="0" dirty="0" smtClean="0"/>
              <a:t>LG and F3 at a </a:t>
            </a:r>
            <a:r>
              <a:rPr lang="sv-SE" baseline="0" dirty="0" err="1" smtClean="0"/>
              <a:t>greater</a:t>
            </a:r>
            <a:r>
              <a:rPr lang="sv-SE" baseline="0" dirty="0" smtClean="0"/>
              <a:t> </a:t>
            </a:r>
            <a:r>
              <a:rPr lang="sv-SE" baseline="0" dirty="0" err="1" smtClean="0"/>
              <a:t>height</a:t>
            </a:r>
            <a:r>
              <a:rPr lang="sv-SE" baseline="0" dirty="0" smtClean="0"/>
              <a:t>.</a:t>
            </a:r>
          </a:p>
          <a:p>
            <a:r>
              <a:rPr lang="sv-SE" baseline="0" dirty="0" smtClean="0"/>
              <a:t>No </a:t>
            </a:r>
            <a:r>
              <a:rPr lang="sv-SE" baseline="0" dirty="0" err="1" smtClean="0"/>
              <a:t>measurements</a:t>
            </a:r>
            <a:r>
              <a:rPr lang="sv-SE" baseline="0" dirty="0" smtClean="0"/>
              <a:t> and no </a:t>
            </a:r>
            <a:r>
              <a:rPr lang="sv-SE" baseline="0" dirty="0" err="1" smtClean="0"/>
              <a:t>calculations</a:t>
            </a:r>
            <a:r>
              <a:rPr lang="sv-SE" baseline="0" dirty="0" smtClean="0"/>
              <a:t> </a:t>
            </a:r>
            <a:r>
              <a:rPr lang="sv-SE" baseline="0" dirty="0" err="1" smtClean="0"/>
              <a:t>performed</a:t>
            </a:r>
            <a:r>
              <a:rPr lang="sv-SE" baseline="0" dirty="0" smtClean="0"/>
              <a:t>!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5070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Dissemination</a:t>
            </a:r>
            <a:r>
              <a:rPr lang="sv-SE" baseline="0" dirty="0" smtClean="0"/>
              <a:t> is part </a:t>
            </a:r>
            <a:r>
              <a:rPr lang="sv-SE" baseline="0" dirty="0" err="1" smtClean="0"/>
              <a:t>of</a:t>
            </a:r>
            <a:r>
              <a:rPr lang="sv-SE" baseline="0" dirty="0" smtClean="0"/>
              <a:t> the </a:t>
            </a:r>
            <a:r>
              <a:rPr lang="sv-SE" baseline="0" dirty="0" err="1" smtClean="0"/>
              <a:t>contract</a:t>
            </a:r>
            <a:r>
              <a:rPr lang="sv-SE" baseline="0" dirty="0" smtClean="0"/>
              <a:t> </a:t>
            </a:r>
            <a:r>
              <a:rPr lang="sv-SE" baseline="0" dirty="0" err="1" smtClean="0"/>
              <a:t>with</a:t>
            </a:r>
            <a:r>
              <a:rPr lang="sv-SE" baseline="0" dirty="0" smtClean="0"/>
              <a:t> the Swedish Transport Administration so it must be </a:t>
            </a:r>
            <a:r>
              <a:rPr lang="sv-SE" baseline="0" dirty="0" err="1" smtClean="0"/>
              <a:t>reported</a:t>
            </a:r>
            <a:r>
              <a:rPr lang="sv-SE" baseline="0" dirty="0" smtClean="0"/>
              <a:t>, and </a:t>
            </a:r>
            <a:r>
              <a:rPr lang="sv-SE" baseline="0" dirty="0" err="1" smtClean="0"/>
              <a:t>here</a:t>
            </a:r>
            <a:r>
              <a:rPr lang="sv-SE" baseline="0" dirty="0" smtClean="0"/>
              <a:t> is </a:t>
            </a:r>
            <a:r>
              <a:rPr lang="sv-SE" baseline="0" dirty="0" err="1" smtClean="0"/>
              <a:t>what</a:t>
            </a:r>
            <a:r>
              <a:rPr lang="sv-SE" baseline="0" dirty="0" smtClean="0"/>
              <a:t> </a:t>
            </a:r>
            <a:r>
              <a:rPr lang="sv-SE" baseline="0" dirty="0" err="1" smtClean="0"/>
              <a:t>we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have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done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when</a:t>
            </a:r>
            <a:r>
              <a:rPr lang="sv-SE" baseline="0" dirty="0" smtClean="0"/>
              <a:t> it </a:t>
            </a:r>
            <a:r>
              <a:rPr lang="sv-SE" baseline="0" dirty="0" err="1" smtClean="0"/>
              <a:t>comes</a:t>
            </a:r>
            <a:r>
              <a:rPr lang="sv-SE" baseline="0" dirty="0" smtClean="0"/>
              <a:t> to Dissemination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44389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Get </a:t>
            </a:r>
            <a:r>
              <a:rPr lang="sv-SE" dirty="0" err="1" smtClean="0"/>
              <a:t>answers</a:t>
            </a:r>
            <a:r>
              <a:rPr lang="sv-SE" dirty="0" smtClean="0"/>
              <a:t> to the </a:t>
            </a:r>
            <a:r>
              <a:rPr lang="sv-SE" dirty="0" err="1" smtClean="0"/>
              <a:t>questions</a:t>
            </a:r>
            <a:r>
              <a:rPr lang="sv-SE" dirty="0" smtClean="0"/>
              <a:t>:</a:t>
            </a:r>
          </a:p>
          <a:p>
            <a:r>
              <a:rPr lang="sv-SE" dirty="0" smtClean="0"/>
              <a:t>Will</a:t>
            </a:r>
            <a:r>
              <a:rPr lang="sv-SE" baseline="0" dirty="0" smtClean="0"/>
              <a:t> </a:t>
            </a:r>
            <a:r>
              <a:rPr lang="sv-SE" dirty="0" smtClean="0"/>
              <a:t>LG</a:t>
            </a:r>
            <a:r>
              <a:rPr lang="sv-SE" baseline="0" dirty="0" smtClean="0"/>
              <a:t> and F3 be </a:t>
            </a:r>
            <a:r>
              <a:rPr lang="sv-SE" baseline="0" dirty="0" err="1" smtClean="0"/>
              <a:t>approximately</a:t>
            </a:r>
            <a:r>
              <a:rPr lang="sv-SE" baseline="0" dirty="0" smtClean="0"/>
              <a:t> at the same </a:t>
            </a:r>
            <a:r>
              <a:rPr lang="sv-SE" baseline="0" dirty="0" err="1" smtClean="0"/>
              <a:t>locations</a:t>
            </a:r>
            <a:endParaRPr lang="sv-SE" baseline="0" dirty="0" smtClean="0"/>
          </a:p>
          <a:p>
            <a:r>
              <a:rPr lang="sv-SE" baseline="0" dirty="0" smtClean="0"/>
              <a:t>Will LG and F3 be </a:t>
            </a:r>
            <a:r>
              <a:rPr lang="sv-SE" baseline="0" dirty="0" err="1" smtClean="0"/>
              <a:t>extended</a:t>
            </a:r>
            <a:r>
              <a:rPr lang="sv-SE" baseline="0" dirty="0" smtClean="0"/>
              <a:t> at a </a:t>
            </a:r>
            <a:r>
              <a:rPr lang="sv-SE" baseline="0" dirty="0" err="1" smtClean="0"/>
              <a:t>greater</a:t>
            </a:r>
            <a:r>
              <a:rPr lang="sv-SE" baseline="0" dirty="0" smtClean="0"/>
              <a:t> </a:t>
            </a:r>
            <a:r>
              <a:rPr lang="sv-SE" baseline="0" dirty="0" err="1" smtClean="0"/>
              <a:t>height</a:t>
            </a:r>
            <a:r>
              <a:rPr lang="sv-SE" baseline="0" dirty="0" smtClean="0"/>
              <a:t>.</a:t>
            </a:r>
          </a:p>
          <a:p>
            <a:r>
              <a:rPr lang="sv-SE" baseline="0" dirty="0" err="1" smtClean="0"/>
              <a:t>We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would</a:t>
            </a:r>
            <a:r>
              <a:rPr lang="sv-SE" baseline="0" dirty="0" smtClean="0"/>
              <a:t> like to do </a:t>
            </a:r>
            <a:r>
              <a:rPr lang="sv-SE" baseline="0" dirty="0" err="1" smtClean="0"/>
              <a:t>measurements</a:t>
            </a:r>
            <a:r>
              <a:rPr lang="sv-SE" baseline="0" dirty="0" smtClean="0"/>
              <a:t> and </a:t>
            </a:r>
            <a:r>
              <a:rPr lang="sv-SE" baseline="0" dirty="0" err="1" smtClean="0"/>
              <a:t>calculations</a:t>
            </a:r>
            <a:r>
              <a:rPr lang="sv-SE" baseline="0" dirty="0" smtClean="0"/>
              <a:t>!</a:t>
            </a:r>
            <a:endParaRPr lang="sv-SE" dirty="0" smtClean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896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 smtClean="0"/>
              <a:t>Used</a:t>
            </a:r>
            <a:r>
              <a:rPr lang="sv-SE" dirty="0" smtClean="0"/>
              <a:t> to be B707,</a:t>
            </a:r>
            <a:r>
              <a:rPr lang="sv-SE" baseline="0" dirty="0" smtClean="0"/>
              <a:t> DC-8 and </a:t>
            </a:r>
            <a:r>
              <a:rPr lang="sv-SE" baseline="0" dirty="0" err="1" smtClean="0"/>
              <a:t>similar</a:t>
            </a:r>
            <a:r>
              <a:rPr lang="sv-SE" baseline="0" dirty="0" smtClean="0"/>
              <a:t> </a:t>
            </a:r>
            <a:r>
              <a:rPr lang="sv-SE" baseline="0" dirty="0" err="1" smtClean="0"/>
              <a:t>aircraft</a:t>
            </a:r>
            <a:r>
              <a:rPr lang="sv-SE" baseline="0" dirty="0" smtClean="0"/>
              <a:t>.</a:t>
            </a:r>
          </a:p>
          <a:p>
            <a:r>
              <a:rPr lang="sv-SE" baseline="0" dirty="0" err="1" smtClean="0"/>
              <a:t>Also</a:t>
            </a:r>
            <a:r>
              <a:rPr lang="sv-SE" baseline="0" dirty="0" smtClean="0"/>
              <a:t> </a:t>
            </a:r>
            <a:r>
              <a:rPr lang="sv-SE" baseline="0" dirty="0" err="1" smtClean="0"/>
              <a:t>Steeper</a:t>
            </a:r>
            <a:r>
              <a:rPr lang="sv-SE" baseline="0" dirty="0" smtClean="0"/>
              <a:t> </a:t>
            </a:r>
            <a:r>
              <a:rPr lang="sv-SE" baseline="0" dirty="0" err="1" smtClean="0"/>
              <a:t>than</a:t>
            </a:r>
            <a:r>
              <a:rPr lang="sv-SE" baseline="0" dirty="0" smtClean="0"/>
              <a:t> 3.5 </a:t>
            </a:r>
            <a:r>
              <a:rPr lang="sv-SE" baseline="0" dirty="0" err="1" smtClean="0"/>
              <a:t>degrees</a:t>
            </a:r>
            <a:r>
              <a:rPr lang="sv-SE" baseline="0" dirty="0" smtClean="0"/>
              <a:t>.</a:t>
            </a:r>
          </a:p>
          <a:p>
            <a:r>
              <a:rPr lang="sv-SE" baseline="0" dirty="0" err="1" smtClean="0"/>
              <a:t>Concerns</a:t>
            </a:r>
            <a:r>
              <a:rPr lang="sv-SE" baseline="0" dirty="0" smtClean="0"/>
              <a:t> </a:t>
            </a:r>
            <a:r>
              <a:rPr lang="sv-SE" baseline="0" dirty="0" err="1" smtClean="0"/>
              <a:t>about</a:t>
            </a:r>
            <a:r>
              <a:rPr lang="sv-SE" baseline="0" dirty="0" smtClean="0"/>
              <a:t> </a:t>
            </a:r>
            <a:r>
              <a:rPr lang="sv-SE" baseline="0" dirty="0" err="1" smtClean="0"/>
              <a:t>increased</a:t>
            </a:r>
            <a:r>
              <a:rPr lang="sv-SE" baseline="0" dirty="0" smtClean="0"/>
              <a:t> </a:t>
            </a:r>
            <a:r>
              <a:rPr lang="sv-SE" baseline="0" dirty="0" err="1" smtClean="0"/>
              <a:t>noise</a:t>
            </a:r>
            <a:r>
              <a:rPr lang="sv-SE" baseline="0" dirty="0" smtClean="0"/>
              <a:t> or </a:t>
            </a:r>
            <a:r>
              <a:rPr lang="sv-SE" baseline="0" dirty="0" err="1" smtClean="0"/>
              <a:t>effects</a:t>
            </a:r>
            <a:r>
              <a:rPr lang="sv-SE" baseline="0" dirty="0" smtClean="0"/>
              <a:t> </a:t>
            </a:r>
            <a:r>
              <a:rPr lang="sv-SE" baseline="0" dirty="0" err="1" smtClean="0"/>
              <a:t>of</a:t>
            </a:r>
            <a:r>
              <a:rPr lang="sv-SE" baseline="0" dirty="0" smtClean="0"/>
              <a:t> </a:t>
            </a:r>
            <a:r>
              <a:rPr lang="sv-SE" baseline="0" dirty="0" err="1" smtClean="0"/>
              <a:t>changed</a:t>
            </a:r>
            <a:r>
              <a:rPr lang="sv-SE" baseline="0" dirty="0" smtClean="0"/>
              <a:t> </a:t>
            </a:r>
            <a:r>
              <a:rPr lang="sv-SE" baseline="0" dirty="0" err="1" smtClean="0"/>
              <a:t>noise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footprint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3458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aseline="0" dirty="0" smtClean="0"/>
              <a:t>x</a:t>
            </a:r>
            <a:r>
              <a:rPr lang="sv-SE" baseline="-25000" dirty="0" smtClean="0"/>
              <a:t>1</a:t>
            </a:r>
            <a:r>
              <a:rPr lang="sv-SE" dirty="0" smtClean="0"/>
              <a:t>=(</a:t>
            </a:r>
            <a:r>
              <a:rPr lang="sv-SE" dirty="0" err="1" smtClean="0"/>
              <a:t>V</a:t>
            </a:r>
            <a:r>
              <a:rPr lang="sv-SE" baseline="-25000" dirty="0" err="1" smtClean="0"/>
              <a:t>app</a:t>
            </a:r>
            <a:r>
              <a:rPr lang="sv-SE" dirty="0" err="1" smtClean="0"/>
              <a:t>+V</a:t>
            </a:r>
            <a:r>
              <a:rPr lang="sv-SE" baseline="-25000" dirty="0" err="1" smtClean="0"/>
              <a:t>TW</a:t>
            </a:r>
            <a:r>
              <a:rPr lang="sv-SE" dirty="0" smtClean="0"/>
              <a:t>)*t, </a:t>
            </a:r>
            <a:r>
              <a:rPr lang="sv-SE" dirty="0" smtClean="0"/>
              <a:t>X</a:t>
            </a:r>
            <a:r>
              <a:rPr lang="sv-SE" baseline="-25000" dirty="0" smtClean="0"/>
              <a:t>2</a:t>
            </a:r>
            <a:r>
              <a:rPr lang="sv-SE" dirty="0" smtClean="0"/>
              <a:t>=</a:t>
            </a:r>
            <a:r>
              <a:rPr lang="sv-SE" dirty="0" err="1" smtClean="0"/>
              <a:t>V</a:t>
            </a:r>
            <a:r>
              <a:rPr lang="sv-SE" baseline="-25000" dirty="0" err="1" smtClean="0"/>
              <a:t>app</a:t>
            </a:r>
            <a:r>
              <a:rPr lang="sv-SE" dirty="0" smtClean="0"/>
              <a:t>*t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aseline="0" dirty="0" smtClean="0"/>
              <a:t>z</a:t>
            </a:r>
            <a:r>
              <a:rPr lang="sv-SE" baseline="-25000" dirty="0" smtClean="0"/>
              <a:t>2</a:t>
            </a:r>
            <a:r>
              <a:rPr lang="sv-SE" dirty="0" smtClean="0"/>
              <a:t>=x</a:t>
            </a:r>
            <a:r>
              <a:rPr lang="sv-SE" baseline="-25000" dirty="0" smtClean="0"/>
              <a:t>2</a:t>
            </a:r>
            <a:r>
              <a:rPr lang="sv-SE" baseline="0" dirty="0" smtClean="0"/>
              <a:t>/cos </a:t>
            </a:r>
            <a:r>
              <a:rPr lang="sv-SE" baseline="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sv-SE" baseline="-25000" dirty="0" smtClean="0"/>
              <a:t>2 , </a:t>
            </a:r>
            <a:r>
              <a:rPr lang="sv-SE" baseline="0" dirty="0" smtClean="0"/>
              <a:t>z</a:t>
            </a:r>
            <a:r>
              <a:rPr lang="sv-SE" baseline="-25000" dirty="0" smtClean="0"/>
              <a:t>1</a:t>
            </a:r>
            <a:r>
              <a:rPr lang="sv-SE" dirty="0" smtClean="0"/>
              <a:t>=x</a:t>
            </a:r>
            <a:r>
              <a:rPr lang="sv-SE" baseline="-25000" dirty="0" smtClean="0"/>
              <a:t>1</a:t>
            </a:r>
            <a:r>
              <a:rPr lang="sv-SE" baseline="0" dirty="0" smtClean="0"/>
              <a:t>/cos </a:t>
            </a:r>
            <a:r>
              <a:rPr lang="sv-SE" baseline="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sv-SE" baseline="-25000" dirty="0" smtClean="0"/>
              <a:t>GS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aseline="0" dirty="0" smtClean="0"/>
              <a:t>z</a:t>
            </a:r>
            <a:r>
              <a:rPr lang="sv-SE" baseline="-25000" dirty="0" smtClean="0"/>
              <a:t>2</a:t>
            </a:r>
            <a:r>
              <a:rPr lang="sv-SE" dirty="0" smtClean="0"/>
              <a:t>/</a:t>
            </a:r>
            <a:r>
              <a:rPr lang="sv-SE" baseline="0" dirty="0" smtClean="0"/>
              <a:t>z</a:t>
            </a:r>
            <a:r>
              <a:rPr lang="sv-SE" baseline="-25000" dirty="0" smtClean="0"/>
              <a:t>1</a:t>
            </a:r>
            <a:r>
              <a:rPr lang="sv-SE" dirty="0" smtClean="0"/>
              <a:t> =x</a:t>
            </a:r>
            <a:r>
              <a:rPr lang="sv-SE" baseline="-25000" dirty="0" smtClean="0"/>
              <a:t>2</a:t>
            </a:r>
            <a:r>
              <a:rPr lang="sv-SE" baseline="0" dirty="0" smtClean="0"/>
              <a:t>*cos </a:t>
            </a:r>
            <a:r>
              <a:rPr lang="sv-SE" baseline="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sv-SE" baseline="-25000" dirty="0" smtClean="0"/>
              <a:t>GS</a:t>
            </a:r>
            <a:r>
              <a:rPr lang="sv-SE" baseline="0" dirty="0" smtClean="0"/>
              <a:t>/</a:t>
            </a:r>
            <a:r>
              <a:rPr lang="sv-SE" dirty="0" smtClean="0"/>
              <a:t>x</a:t>
            </a:r>
            <a:r>
              <a:rPr lang="sv-SE" baseline="-25000" dirty="0" smtClean="0"/>
              <a:t>1*</a:t>
            </a:r>
            <a:r>
              <a:rPr lang="sv-SE" baseline="0" dirty="0" smtClean="0"/>
              <a:t>cos </a:t>
            </a:r>
            <a:r>
              <a:rPr lang="sv-SE" baseline="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sv-SE" baseline="-25000" dirty="0" smtClean="0"/>
              <a:t>2</a:t>
            </a:r>
            <a:r>
              <a:rPr lang="sv-SE" dirty="0" smtClean="0"/>
              <a:t>≈{for small </a:t>
            </a:r>
            <a:r>
              <a:rPr lang="sv-SE" baseline="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sv-SE" dirty="0" smtClean="0"/>
              <a:t>}≈x</a:t>
            </a:r>
            <a:r>
              <a:rPr lang="sv-SE" baseline="-25000" dirty="0" smtClean="0"/>
              <a:t>2</a:t>
            </a:r>
            <a:r>
              <a:rPr lang="sv-SE" baseline="0" dirty="0" smtClean="0"/>
              <a:t>/</a:t>
            </a:r>
            <a:r>
              <a:rPr lang="sv-SE" dirty="0" smtClean="0"/>
              <a:t>x</a:t>
            </a:r>
            <a:r>
              <a:rPr lang="sv-SE" baseline="-25000" dirty="0" smtClean="0"/>
              <a:t>1</a:t>
            </a:r>
            <a:r>
              <a:rPr lang="sv-SE" dirty="0" smtClean="0"/>
              <a:t>=</a:t>
            </a:r>
            <a:r>
              <a:rPr lang="sv-SE" dirty="0" err="1" smtClean="0"/>
              <a:t>V</a:t>
            </a:r>
            <a:r>
              <a:rPr lang="sv-SE" baseline="-25000" dirty="0" err="1" smtClean="0"/>
              <a:t>app</a:t>
            </a:r>
            <a:r>
              <a:rPr lang="sv-SE" dirty="0" smtClean="0"/>
              <a:t>*t/(</a:t>
            </a:r>
            <a:r>
              <a:rPr lang="sv-SE" dirty="0" err="1" smtClean="0"/>
              <a:t>V</a:t>
            </a:r>
            <a:r>
              <a:rPr lang="sv-SE" baseline="-25000" dirty="0" err="1" smtClean="0"/>
              <a:t>app</a:t>
            </a:r>
            <a:r>
              <a:rPr lang="sv-SE" dirty="0" err="1" smtClean="0"/>
              <a:t>+V</a:t>
            </a:r>
            <a:r>
              <a:rPr lang="sv-SE" baseline="-25000" dirty="0" err="1" smtClean="0"/>
              <a:t>TW</a:t>
            </a:r>
            <a:r>
              <a:rPr lang="sv-SE" dirty="0" smtClean="0"/>
              <a:t>)*t=</a:t>
            </a:r>
            <a:r>
              <a:rPr lang="sv-SE" dirty="0" err="1" smtClean="0"/>
              <a:t>V</a:t>
            </a:r>
            <a:r>
              <a:rPr lang="sv-SE" baseline="-25000" dirty="0" err="1" smtClean="0"/>
              <a:t>app</a:t>
            </a:r>
            <a:r>
              <a:rPr lang="sv-SE" dirty="0" smtClean="0"/>
              <a:t>/(</a:t>
            </a:r>
            <a:r>
              <a:rPr lang="sv-SE" dirty="0" err="1" smtClean="0"/>
              <a:t>V</a:t>
            </a:r>
            <a:r>
              <a:rPr lang="sv-SE" baseline="-25000" dirty="0" err="1" smtClean="0"/>
              <a:t>app</a:t>
            </a:r>
            <a:r>
              <a:rPr lang="sv-SE" dirty="0" err="1" smtClean="0"/>
              <a:t>+V</a:t>
            </a:r>
            <a:r>
              <a:rPr lang="sv-SE" baseline="-25000" dirty="0" err="1" smtClean="0"/>
              <a:t>TW</a:t>
            </a:r>
            <a:r>
              <a:rPr lang="sv-SE" dirty="0" smtClean="0"/>
              <a:t>)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3957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2</a:t>
            </a:r>
            <a:r>
              <a:rPr lang="sv-SE" baseline="0" dirty="0" smtClean="0"/>
              <a:t> problems. </a:t>
            </a:r>
            <a:r>
              <a:rPr lang="sv-SE" baseline="0" dirty="0" err="1" smtClean="0"/>
              <a:t>Wind</a:t>
            </a:r>
            <a:r>
              <a:rPr lang="sv-SE" baseline="0" dirty="0" smtClean="0"/>
              <a:t> </a:t>
            </a:r>
            <a:r>
              <a:rPr lang="sv-SE" baseline="0" dirty="0" err="1" smtClean="0"/>
              <a:t>first</a:t>
            </a:r>
            <a:r>
              <a:rPr lang="sv-SE" baseline="0" dirty="0" smtClean="0"/>
              <a:t>. </a:t>
            </a:r>
            <a:r>
              <a:rPr lang="sv-SE" baseline="0" dirty="0" err="1" smtClean="0"/>
              <a:t>Stabilized</a:t>
            </a:r>
            <a:r>
              <a:rPr lang="sv-SE" baseline="0" dirty="0" smtClean="0"/>
              <a:t> approach at 1000 ft.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859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The table </a:t>
            </a:r>
            <a:r>
              <a:rPr lang="sv-SE" dirty="0" err="1" smtClean="0"/>
              <a:t>first</a:t>
            </a:r>
            <a:r>
              <a:rPr lang="sv-SE" dirty="0" smtClean="0"/>
              <a:t> </a:t>
            </a:r>
            <a:r>
              <a:rPr lang="sv-SE" dirty="0" err="1" smtClean="0"/>
              <a:t>since</a:t>
            </a:r>
            <a:r>
              <a:rPr lang="sv-SE" dirty="0" smtClean="0"/>
              <a:t> </a:t>
            </a:r>
            <a:r>
              <a:rPr lang="sv-SE" dirty="0" err="1" smtClean="0"/>
              <a:t>we</a:t>
            </a:r>
            <a:r>
              <a:rPr lang="sv-SE" dirty="0" smtClean="0"/>
              <a:t> </a:t>
            </a:r>
            <a:r>
              <a:rPr lang="sv-SE" dirty="0" err="1" smtClean="0"/>
              <a:t>have</a:t>
            </a:r>
            <a:r>
              <a:rPr lang="sv-SE" dirty="0" smtClean="0"/>
              <a:t> Airbus and Boeing pilots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8681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 smtClean="0"/>
              <a:t>Toggle</a:t>
            </a:r>
            <a:r>
              <a:rPr lang="sv-SE" dirty="0" smtClean="0"/>
              <a:t> back to </a:t>
            </a:r>
            <a:r>
              <a:rPr lang="sv-SE" dirty="0" err="1" smtClean="0"/>
              <a:t>previous</a:t>
            </a:r>
            <a:r>
              <a:rPr lang="sv-SE" baseline="0" dirty="0" smtClean="0"/>
              <a:t> </a:t>
            </a:r>
            <a:r>
              <a:rPr lang="sv-SE" baseline="0" dirty="0" err="1" smtClean="0"/>
              <a:t>pic</a:t>
            </a:r>
            <a:r>
              <a:rPr lang="sv-SE" baseline="0" dirty="0" smtClean="0"/>
              <a:t> for F1 and F2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4008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 smtClean="0"/>
              <a:t>We</a:t>
            </a:r>
            <a:r>
              <a:rPr lang="sv-SE" dirty="0" smtClean="0"/>
              <a:t> </a:t>
            </a:r>
            <a:r>
              <a:rPr lang="sv-SE" dirty="0" err="1" smtClean="0"/>
              <a:t>need</a:t>
            </a:r>
            <a:r>
              <a:rPr lang="sv-SE" baseline="0" dirty="0" smtClean="0"/>
              <a:t> </a:t>
            </a:r>
            <a:r>
              <a:rPr lang="sv-SE" baseline="0" dirty="0" err="1" smtClean="0"/>
              <a:t>consistent</a:t>
            </a:r>
            <a:r>
              <a:rPr lang="sv-SE" baseline="0" dirty="0" smtClean="0"/>
              <a:t> and </a:t>
            </a:r>
            <a:r>
              <a:rPr lang="sv-SE" baseline="0" dirty="0" err="1" smtClean="0"/>
              <a:t>continous</a:t>
            </a:r>
            <a:r>
              <a:rPr lang="sv-SE" baseline="0" dirty="0" smtClean="0"/>
              <a:t> data.</a:t>
            </a:r>
          </a:p>
          <a:p>
            <a:r>
              <a:rPr lang="sv-SE" baseline="0" dirty="0" smtClean="0"/>
              <a:t>Data loss </a:t>
            </a:r>
            <a:r>
              <a:rPr lang="sv-SE" baseline="0" dirty="0" err="1" smtClean="0"/>
              <a:t>of</a:t>
            </a:r>
            <a:r>
              <a:rPr lang="sv-SE" baseline="0" dirty="0" smtClean="0"/>
              <a:t> 10 - 20% is not </a:t>
            </a:r>
            <a:r>
              <a:rPr lang="sv-SE" baseline="0" dirty="0" err="1" smtClean="0"/>
              <a:t>strange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0170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F1 and F2 </a:t>
            </a:r>
            <a:r>
              <a:rPr lang="sv-SE" dirty="0" err="1" smtClean="0"/>
              <a:t>we</a:t>
            </a:r>
            <a:r>
              <a:rPr lang="sv-SE" dirty="0" smtClean="0"/>
              <a:t> </a:t>
            </a:r>
            <a:r>
              <a:rPr lang="sv-SE" dirty="0" err="1" smtClean="0"/>
              <a:t>don’t</a:t>
            </a:r>
            <a:r>
              <a:rPr lang="sv-SE" dirty="0" smtClean="0"/>
              <a:t> look at</a:t>
            </a:r>
          </a:p>
          <a:p>
            <a:r>
              <a:rPr lang="sv-SE" dirty="0" smtClean="0"/>
              <a:t>LG and F3 </a:t>
            </a:r>
            <a:r>
              <a:rPr lang="sv-SE" dirty="0" err="1" smtClean="0"/>
              <a:t>are</a:t>
            </a:r>
            <a:r>
              <a:rPr lang="sv-SE" dirty="0" smtClean="0"/>
              <a:t> OK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01579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 smtClean="0"/>
              <a:t>First</a:t>
            </a:r>
            <a:r>
              <a:rPr lang="sv-SE" dirty="0" smtClean="0"/>
              <a:t> look at F1 &amp; F2 </a:t>
            </a:r>
            <a:r>
              <a:rPr lang="sv-SE" dirty="0" err="1" smtClean="0"/>
              <a:t>anyway</a:t>
            </a:r>
            <a:r>
              <a:rPr lang="sv-SE" dirty="0" smtClean="0"/>
              <a:t>.</a:t>
            </a:r>
            <a:endParaRPr lang="sv-SE" baseline="0" dirty="0" smtClean="0"/>
          </a:p>
          <a:p>
            <a:r>
              <a:rPr lang="sv-SE" baseline="0" dirty="0" smtClean="0"/>
              <a:t>F1 - </a:t>
            </a:r>
            <a:r>
              <a:rPr lang="sv-SE" baseline="0" dirty="0" err="1" smtClean="0"/>
              <a:t>Slats</a:t>
            </a:r>
            <a:r>
              <a:rPr lang="sv-SE" baseline="0" dirty="0" smtClean="0"/>
              <a:t> </a:t>
            </a:r>
            <a:r>
              <a:rPr lang="sv-SE" baseline="0" dirty="0" err="1" smtClean="0"/>
              <a:t>out</a:t>
            </a:r>
            <a:r>
              <a:rPr lang="sv-SE" baseline="0" dirty="0" smtClean="0"/>
              <a:t> </a:t>
            </a:r>
            <a:r>
              <a:rPr lang="sv-SE" baseline="0" dirty="0" err="1" smtClean="0"/>
              <a:t>due</a:t>
            </a:r>
            <a:r>
              <a:rPr lang="sv-SE" baseline="0" dirty="0" smtClean="0"/>
              <a:t> to speed </a:t>
            </a:r>
            <a:r>
              <a:rPr lang="sv-SE" baseline="0" dirty="0" err="1" smtClean="0"/>
              <a:t>restrictions</a:t>
            </a:r>
            <a:endParaRPr lang="sv-SE" baseline="0" dirty="0" smtClean="0"/>
          </a:p>
          <a:p>
            <a:r>
              <a:rPr lang="sv-SE" baseline="0" dirty="0" smtClean="0"/>
              <a:t>F2 – </a:t>
            </a:r>
            <a:r>
              <a:rPr lang="sv-SE" baseline="0" dirty="0" err="1" smtClean="0"/>
              <a:t>very</a:t>
            </a:r>
            <a:r>
              <a:rPr lang="sv-SE" baseline="0" dirty="0" smtClean="0"/>
              <a:t> </a:t>
            </a:r>
            <a:r>
              <a:rPr lang="sv-SE" baseline="0" dirty="0" err="1" smtClean="0"/>
              <a:t>close</a:t>
            </a:r>
            <a:r>
              <a:rPr lang="sv-SE" baseline="0" dirty="0" smtClean="0"/>
              <a:t> to G/S </a:t>
            </a:r>
            <a:r>
              <a:rPr lang="sv-SE" baseline="0" dirty="0" err="1" smtClean="0"/>
              <a:t>intercept</a:t>
            </a:r>
            <a:endParaRPr lang="sv-SE" baseline="0" dirty="0" smtClean="0"/>
          </a:p>
          <a:p>
            <a:r>
              <a:rPr lang="sv-SE" dirty="0" smtClean="0"/>
              <a:t>LG and F3 </a:t>
            </a:r>
            <a:r>
              <a:rPr lang="sv-SE" dirty="0" err="1" smtClean="0"/>
              <a:t>with</a:t>
            </a:r>
            <a:r>
              <a:rPr lang="sv-SE" dirty="0" smtClean="0"/>
              <a:t> </a:t>
            </a:r>
            <a:r>
              <a:rPr lang="sv-SE" dirty="0" err="1" smtClean="0"/>
              <a:t>are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close</a:t>
            </a:r>
            <a:r>
              <a:rPr lang="sv-SE" baseline="0" dirty="0" smtClean="0"/>
              <a:t> to the </a:t>
            </a:r>
            <a:r>
              <a:rPr lang="sv-SE" baseline="0" dirty="0" err="1" smtClean="0"/>
              <a:t>points</a:t>
            </a:r>
            <a:r>
              <a:rPr lang="sv-SE" baseline="0" dirty="0" smtClean="0"/>
              <a:t> </a:t>
            </a:r>
            <a:r>
              <a:rPr lang="sv-SE" baseline="0" dirty="0" err="1" smtClean="0"/>
              <a:t>where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you</a:t>
            </a:r>
            <a:r>
              <a:rPr lang="sv-SE" baseline="0" dirty="0" smtClean="0"/>
              <a:t> </a:t>
            </a:r>
            <a:r>
              <a:rPr lang="sv-SE" baseline="0" dirty="0" err="1" smtClean="0"/>
              <a:t>have</a:t>
            </a:r>
            <a:r>
              <a:rPr lang="sv-SE" baseline="0" dirty="0" smtClean="0"/>
              <a:t> to do it in order to be </a:t>
            </a:r>
            <a:r>
              <a:rPr lang="sv-SE" baseline="0" dirty="0" err="1" smtClean="0"/>
              <a:t>stabilized</a:t>
            </a:r>
            <a:r>
              <a:rPr lang="sv-SE" baseline="0" dirty="0" smtClean="0"/>
              <a:t> at 1000 </a:t>
            </a:r>
            <a:r>
              <a:rPr lang="sv-SE" baseline="0" dirty="0" err="1" smtClean="0"/>
              <a:t>ft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4694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0556" y="1300786"/>
            <a:ext cx="8687713" cy="2509213"/>
          </a:xfrm>
        </p:spPr>
        <p:txBody>
          <a:bodyPr anchor="b">
            <a:normAutofit/>
          </a:bodyPr>
          <a:lstStyle>
            <a:lvl1pPr algn="ctr">
              <a:defRPr sz="4799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0556" y="3886201"/>
            <a:ext cx="8687713" cy="1371599"/>
          </a:xfrm>
        </p:spPr>
        <p:txBody>
          <a:bodyPr>
            <a:normAutofit/>
          </a:bodyPr>
          <a:lstStyle>
            <a:lvl1pPr marL="0" indent="0" algn="ctr">
              <a:buNone/>
              <a:defRPr sz="2199">
                <a:solidFill>
                  <a:schemeClr val="bg1">
                    <a:lumMod val="50000"/>
                  </a:schemeClr>
                </a:solidFill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556" y="4289374"/>
            <a:ext cx="10361733" cy="81161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435" y="698261"/>
            <a:ext cx="9819974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536" y="5108728"/>
            <a:ext cx="10361753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sv-SE" smtClean="0"/>
              <a:pPr/>
              <a:t>2018-10-05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244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536" y="609600"/>
            <a:ext cx="10361753" cy="3427245"/>
          </a:xfrm>
        </p:spPr>
        <p:txBody>
          <a:bodyPr anchor="ctr"/>
          <a:lstStyle>
            <a:lvl1pPr algn="ctr">
              <a:defRPr sz="3199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537" y="4204821"/>
            <a:ext cx="10361753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sv-SE" smtClean="0"/>
              <a:pPr/>
              <a:t>2018-10-05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089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5836" y="609600"/>
            <a:ext cx="9300329" cy="2992904"/>
          </a:xfrm>
        </p:spPr>
        <p:txBody>
          <a:bodyPr anchor="ctr"/>
          <a:lstStyle>
            <a:lvl1pPr>
              <a:defRPr sz="3199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196" y="3610032"/>
            <a:ext cx="8750020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536" y="4372797"/>
            <a:ext cx="10361753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sv-SE" smtClean="0"/>
              <a:pPr/>
              <a:t>2018-10-05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227" y="75416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4809" y="2993578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3035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537" y="2138722"/>
            <a:ext cx="10361753" cy="2511835"/>
          </a:xfrm>
        </p:spPr>
        <p:txBody>
          <a:bodyPr anchor="b"/>
          <a:lstStyle>
            <a:lvl1pPr algn="ctr">
              <a:defRPr sz="3199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537" y="4662335"/>
            <a:ext cx="1036175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sv-SE" smtClean="0"/>
              <a:pPr/>
              <a:t>2018-10-05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200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536" y="609600"/>
            <a:ext cx="10361753" cy="160509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536" y="2367093"/>
            <a:ext cx="329811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536" y="2943356"/>
            <a:ext cx="3298117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1230" y="2367093"/>
            <a:ext cx="3290664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0192" y="2943356"/>
            <a:ext cx="330249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1222" y="2367093"/>
            <a:ext cx="330406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1222" y="2943356"/>
            <a:ext cx="3304067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sv-SE" smtClean="0"/>
              <a:pPr/>
              <a:t>2018-10-05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991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536" y="610772"/>
            <a:ext cx="10361753" cy="1603922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536" y="4204820"/>
            <a:ext cx="329555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1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536" y="2367093"/>
            <a:ext cx="3295551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536" y="4781082"/>
            <a:ext cx="3295551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1602" y="4204820"/>
            <a:ext cx="330096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1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0191" y="2367093"/>
            <a:ext cx="330249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0191" y="4781081"/>
            <a:ext cx="330249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1222" y="4204820"/>
            <a:ext cx="32998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1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1222" y="2367093"/>
            <a:ext cx="3304067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1097" y="4781079"/>
            <a:ext cx="3304192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sv-SE" smtClean="0"/>
              <a:pPr/>
              <a:t>2018-10-05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418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537" y="2367094"/>
            <a:ext cx="10361753" cy="3424107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5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8" y="609602"/>
            <a:ext cx="2552661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537" y="609602"/>
            <a:ext cx="7656730" cy="5181599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15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536" y="2367093"/>
            <a:ext cx="10361127" cy="3424107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38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536" y="828564"/>
            <a:ext cx="10349056" cy="2736819"/>
          </a:xfrm>
        </p:spPr>
        <p:txBody>
          <a:bodyPr anchor="b">
            <a:normAutofit/>
          </a:bodyPr>
          <a:lstStyle>
            <a:lvl1pPr>
              <a:defRPr sz="3999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536" y="3657458"/>
            <a:ext cx="10349056" cy="1368183"/>
          </a:xfrm>
        </p:spPr>
        <p:txBody>
          <a:bodyPr>
            <a:normAutofit/>
          </a:bodyPr>
          <a:lstStyle>
            <a:lvl1pPr marL="0" indent="0" algn="ctr">
              <a:buNone/>
              <a:defRPr sz="1999">
                <a:solidFill>
                  <a:schemeClr val="bg1">
                    <a:lumMod val="50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66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537" y="618518"/>
            <a:ext cx="10361752" cy="1596177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536" y="2367093"/>
            <a:ext cx="5104696" cy="3424107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0593" y="2367093"/>
            <a:ext cx="5104070" cy="3424107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sv-SE" smtClean="0"/>
              <a:pPr/>
              <a:t>2018-10-05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17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537" y="618518"/>
            <a:ext cx="10361752" cy="1596177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029" y="2371018"/>
            <a:ext cx="4872205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5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537" y="3051013"/>
            <a:ext cx="5104697" cy="2740187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4757" y="2371018"/>
            <a:ext cx="4880533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5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0593" y="3051013"/>
            <a:ext cx="5104071" cy="2740187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2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91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51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537" y="609600"/>
            <a:ext cx="3934663" cy="2023252"/>
          </a:xfrm>
        </p:spPr>
        <p:txBody>
          <a:bodyPr anchor="b"/>
          <a:lstStyle>
            <a:lvl1pPr algn="ctr">
              <a:defRPr sz="3199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6740" y="609601"/>
            <a:ext cx="6198548" cy="5181599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537" y="2632852"/>
            <a:ext cx="3934664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sv-SE" smtClean="0"/>
              <a:pPr/>
              <a:t>2018-10-05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750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537" y="609600"/>
            <a:ext cx="5933423" cy="2023254"/>
          </a:xfrm>
        </p:spPr>
        <p:txBody>
          <a:bodyPr anchor="b"/>
          <a:lstStyle>
            <a:lvl1pPr algn="ctr">
              <a:defRPr sz="3199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2870" y="609601"/>
            <a:ext cx="3254510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557" y="2632853"/>
            <a:ext cx="5933403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41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bg1"/>
            </a:gs>
            <a:gs pos="100000">
              <a:schemeClr val="bg2">
                <a:lumMod val="20000"/>
                <a:lumOff val="8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888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537" y="618518"/>
            <a:ext cx="10361752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537" y="2367094"/>
            <a:ext cx="10361753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6737" y="5883276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DF33987-6305-4E2A-BF18-EF013ECE927B}" type="datetimeFigureOut">
              <a:rPr lang="sv-SE" smtClean="0"/>
              <a:pPr/>
              <a:t>2018-10-05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537" y="5883276"/>
            <a:ext cx="6671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1273" y="5883276"/>
            <a:ext cx="764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36C87F6-986D-49E6-AF40-1B3A1EE80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477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  <p:sldLayoutId id="2147483892" r:id="rId12"/>
    <p:sldLayoutId id="2147483893" r:id="rId13"/>
    <p:sldLayoutId id="2147483894" r:id="rId14"/>
    <p:sldLayoutId id="2147483895" r:id="rId15"/>
    <p:sldLayoutId id="2147483896" r:id="rId16"/>
    <p:sldLayoutId id="2147483897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126" rtl="0" eaLnBrk="1" latinLnBrk="0" hangingPunct="1">
        <a:lnSpc>
          <a:spcPct val="90000"/>
        </a:lnSpc>
        <a:spcBef>
          <a:spcPct val="0"/>
        </a:spcBef>
        <a:buNone/>
        <a:defRPr sz="3599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1999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799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15" Type="http://schemas.openxmlformats.org/officeDocument/2006/relationships/image" Target="../media/image34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0.png"/><Relationship Id="rId7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1.png"/><Relationship Id="rId3" Type="http://schemas.openxmlformats.org/officeDocument/2006/relationships/image" Target="../media/image14.png"/><Relationship Id="rId7" Type="http://schemas.openxmlformats.org/officeDocument/2006/relationships/image" Target="../media/image40.png"/><Relationship Id="rId12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openxmlformats.org/officeDocument/2006/relationships/image" Target="../media/image7.png"/><Relationship Id="rId9" Type="http://schemas.openxmlformats.org/officeDocument/2006/relationships/image" Target="../media/image6.png"/><Relationship Id="rId1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5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0748" y="1347642"/>
            <a:ext cx="8687713" cy="1480142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sv-SE" sz="4400" b="0" i="0" baseline="0" dirty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BRANTARE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3687" y="3295350"/>
            <a:ext cx="8687713" cy="809083"/>
          </a:xfrm>
        </p:spPr>
        <p:txBody>
          <a:bodyPr>
            <a:normAutofit fontScale="70000" lnSpcReduction="20000"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US" cap="none" dirty="0" smtClean="0">
                <a:solidFill>
                  <a:srgbClr val="545454"/>
                </a:solidFill>
              </a:rPr>
              <a:t>Project Description, Results and Conclusions</a:t>
            </a:r>
          </a:p>
          <a:p>
            <a:pPr marL="0" indent="0" algn="l">
              <a:spcBef>
                <a:spcPts val="0"/>
              </a:spcBef>
              <a:buNone/>
            </a:pPr>
            <a:r>
              <a:rPr lang="en-US" cap="none" dirty="0" smtClean="0">
                <a:solidFill>
                  <a:srgbClr val="545454"/>
                </a:solidFill>
              </a:rPr>
              <a:t>Centre for Sustainable Aviation, 5 October </a:t>
            </a:r>
            <a:r>
              <a:rPr lang="en-US" cap="none" dirty="0" smtClean="0">
                <a:solidFill>
                  <a:srgbClr val="545454"/>
                </a:solidFill>
              </a:rPr>
              <a:t>2018</a:t>
            </a:r>
          </a:p>
          <a:p>
            <a:pPr marL="0" indent="0" algn="l">
              <a:spcBef>
                <a:spcPts val="0"/>
              </a:spcBef>
              <a:buNone/>
            </a:pPr>
            <a:r>
              <a:rPr lang="en-US" sz="2000" b="0" i="0" cap="none" dirty="0" smtClean="0">
                <a:solidFill>
                  <a:srgbClr val="545454"/>
                </a:solidFill>
              </a:rPr>
              <a:t>Bengt Moberg, Johan Rignér, Per Näsman, </a:t>
            </a:r>
            <a:r>
              <a:rPr lang="en-US" sz="2000" b="0" i="0" cap="none" dirty="0" err="1" smtClean="0">
                <a:solidFill>
                  <a:srgbClr val="545454"/>
                </a:solidFill>
              </a:rPr>
              <a:t>Pernilla</a:t>
            </a:r>
            <a:r>
              <a:rPr lang="en-US" sz="2000" b="0" i="0" cap="none" dirty="0" smtClean="0">
                <a:solidFill>
                  <a:srgbClr val="545454"/>
                </a:solidFill>
              </a:rPr>
              <a:t> </a:t>
            </a:r>
            <a:r>
              <a:rPr lang="en-US" sz="2000" b="0" i="0" cap="none" dirty="0" err="1" smtClean="0">
                <a:solidFill>
                  <a:srgbClr val="545454"/>
                </a:solidFill>
              </a:rPr>
              <a:t>Ulfvengren</a:t>
            </a:r>
            <a:endParaRPr lang="en-US" sz="2000" b="0" i="0" cap="none" dirty="0">
              <a:solidFill>
                <a:srgbClr val="545454"/>
              </a:solidFill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772" y="1350127"/>
            <a:ext cx="1944216" cy="275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1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Verification of assumptions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Creation of a method to derive the EZWGS by help of the collected data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Extraction of flight data from </a:t>
            </a:r>
            <a:r>
              <a:rPr lang="en-US" sz="2400" cap="none" dirty="0" err="1" smtClean="0">
                <a:solidFill>
                  <a:srgbClr val="545454"/>
                </a:solidFill>
                <a:latin typeface="Century Gothic"/>
              </a:rPr>
              <a:t>Novair</a:t>
            </a:r>
            <a:endParaRPr lang="en-US" sz="2400" b="0" i="0" cap="none" dirty="0" smtClean="0">
              <a:solidFill>
                <a:srgbClr val="545454"/>
              </a:solidFill>
              <a:latin typeface="Century Gothic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Analysis of flight data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b="0" i="0" cap="none" dirty="0" smtClean="0">
                <a:solidFill>
                  <a:srgbClr val="545454"/>
                </a:solidFill>
                <a:latin typeface="Century Gothic"/>
              </a:rPr>
              <a:t>Follow up on results</a:t>
            </a:r>
            <a:endParaRPr lang="en-US" sz="2400" b="0" i="0" cap="none" dirty="0">
              <a:solidFill>
                <a:srgbClr val="545454"/>
              </a:solidFill>
              <a:latin typeface="Century Gothic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" y="274638"/>
            <a:ext cx="12188825" cy="994122"/>
          </a:xfrm>
        </p:spPr>
        <p:txBody>
          <a:bodyPr/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4000" b="0" i="0" cap="none" dirty="0" err="1" smtClean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Brantare</a:t>
            </a:r>
            <a:r>
              <a:rPr lang="en-US" sz="4000" b="0" i="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 – Execution</a:t>
            </a:r>
            <a:endParaRPr lang="en-US" sz="4000" b="0" i="0" cap="none" dirty="0">
              <a:solidFill>
                <a:srgbClr val="545454">
                  <a:lumMod val="50000"/>
                </a:srgbClr>
              </a:solidFill>
              <a:latin typeface="Century Gothic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4890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" y="274638"/>
            <a:ext cx="12188825" cy="994122"/>
          </a:xfrm>
        </p:spPr>
        <p:txBody>
          <a:bodyPr/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sv-SE" sz="4000" b="0" i="0" cap="none" dirty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Brantare </a:t>
            </a:r>
            <a:r>
              <a:rPr lang="sv-SE" sz="4000" b="0" i="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– Problem #1 (and#2) </a:t>
            </a:r>
            <a:endParaRPr lang="sv-SE" sz="4000" b="0" i="0" cap="none" dirty="0">
              <a:solidFill>
                <a:srgbClr val="545454">
                  <a:lumMod val="50000"/>
                </a:srgbClr>
              </a:solidFill>
              <a:latin typeface="Century Gothic"/>
              <a:ea typeface="+mj-ea"/>
              <a:cs typeface="+mj-cs"/>
            </a:endParaRPr>
          </a:p>
        </p:txBody>
      </p:sp>
      <p:pic>
        <p:nvPicPr>
          <p:cNvPr id="4" name="Bild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004" y="1534474"/>
            <a:ext cx="6705911" cy="4704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686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None/>
            </a:pPr>
            <a:r>
              <a:rPr lang="en-US" sz="2400" b="0" i="0" cap="none" dirty="0" smtClean="0">
                <a:solidFill>
                  <a:srgbClr val="545454"/>
                </a:solidFill>
                <a:latin typeface="Century Gothic"/>
              </a:rPr>
              <a:t>Verification of the assumptions and development of a calculation method to calculate an EZWGS from </a:t>
            </a: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wind data </a:t>
            </a:r>
            <a:endParaRPr lang="en-US" sz="2400" b="0" i="0" cap="none" dirty="0" smtClean="0">
              <a:solidFill>
                <a:srgbClr val="545454"/>
              </a:solidFill>
              <a:latin typeface="Century Gothic"/>
            </a:endParaRPr>
          </a:p>
          <a:p>
            <a:pPr lvl="1">
              <a:spcBef>
                <a:spcPts val="1800"/>
              </a:spcBef>
              <a:buClr>
                <a:srgbClr val="545454"/>
              </a:buClr>
              <a:buFont typeface="Arial"/>
              <a:buChar char="•"/>
            </a:pPr>
            <a:r>
              <a:rPr lang="en-US" sz="2400" b="0" i="0" cap="none" dirty="0" smtClean="0">
                <a:solidFill>
                  <a:srgbClr val="545454"/>
                </a:solidFill>
                <a:latin typeface="Century Gothic"/>
              </a:rPr>
              <a:t>Workshop with</a:t>
            </a: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 ten</a:t>
            </a:r>
            <a:r>
              <a:rPr lang="en-US" sz="2400" b="0" i="0" cap="none" dirty="0" smtClean="0">
                <a:solidFill>
                  <a:srgbClr val="545454"/>
                </a:solidFill>
                <a:latin typeface="Century Gothic"/>
              </a:rPr>
              <a:t> pilots from SAS and </a:t>
            </a:r>
            <a:r>
              <a:rPr lang="en-US" sz="2400" b="0" i="0" cap="none" dirty="0" err="1" smtClean="0">
                <a:solidFill>
                  <a:srgbClr val="545454"/>
                </a:solidFill>
                <a:latin typeface="Century Gothic"/>
              </a:rPr>
              <a:t>Novair</a:t>
            </a:r>
            <a:endParaRPr lang="en-US" sz="2400" b="0" i="0" cap="none" dirty="0" smtClean="0">
              <a:solidFill>
                <a:srgbClr val="545454"/>
              </a:solidFill>
              <a:latin typeface="Century Gothic"/>
            </a:endParaRPr>
          </a:p>
          <a:p>
            <a:pPr lvl="1">
              <a:spcBef>
                <a:spcPts val="1800"/>
              </a:spcBef>
              <a:buClr>
                <a:srgbClr val="545454"/>
              </a:buClr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Interviews with ten other pilots from SAS and </a:t>
            </a:r>
            <a:r>
              <a:rPr lang="en-US" sz="2400" cap="none" dirty="0" err="1" smtClean="0">
                <a:solidFill>
                  <a:srgbClr val="545454"/>
                </a:solidFill>
                <a:latin typeface="Century Gothic"/>
              </a:rPr>
              <a:t>Novair</a:t>
            </a:r>
            <a:endParaRPr lang="en-US" sz="2400" cap="none" dirty="0" smtClean="0">
              <a:solidFill>
                <a:srgbClr val="545454"/>
              </a:solidFill>
              <a:latin typeface="Century Gothic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" y="274638"/>
            <a:ext cx="12188825" cy="994122"/>
          </a:xfrm>
        </p:spPr>
        <p:txBody>
          <a:bodyPr/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sv-SE" sz="4000" b="0" i="0" cap="none" dirty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Brantare </a:t>
            </a:r>
            <a:r>
              <a:rPr lang="sv-SE" sz="4000" b="0" i="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– EZWGS </a:t>
            </a:r>
            <a:endParaRPr lang="sv-SE" sz="4000" b="0" i="0" cap="none" dirty="0">
              <a:solidFill>
                <a:srgbClr val="545454">
                  <a:lumMod val="50000"/>
                </a:srgbClr>
              </a:solidFill>
              <a:latin typeface="Century Gothic"/>
              <a:ea typeface="+mj-ea"/>
              <a:cs typeface="+mj-cs"/>
            </a:endParaRP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230536"/>
              </p:ext>
            </p:extLst>
          </p:nvPr>
        </p:nvGraphicFramePr>
        <p:xfrm>
          <a:off x="8352074" y="4509120"/>
          <a:ext cx="2952329" cy="182880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000790"/>
                <a:gridCol w="1000790"/>
                <a:gridCol w="950749"/>
              </a:tblGrid>
              <a:tr h="19992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Airbus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Boeing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Generic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992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effectLst/>
                        </a:rPr>
                        <a:t>1°, 2°</a:t>
                      </a:r>
                      <a:endParaRPr lang="en-US" sz="1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effectLst/>
                        </a:rPr>
                        <a:t>F1</a:t>
                      </a:r>
                      <a:endParaRPr lang="en-US" sz="1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992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effectLst/>
                        </a:rPr>
                        <a:t>5°, 10°, 15°</a:t>
                      </a:r>
                      <a:endParaRPr lang="en-US" sz="1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effectLst/>
                        </a:rPr>
                        <a:t>F2</a:t>
                      </a:r>
                      <a:endParaRPr lang="en-US" sz="1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992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effectLst/>
                        </a:rPr>
                        <a:t>25°, 30°</a:t>
                      </a:r>
                      <a:endParaRPr lang="en-US" sz="1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effectLst/>
                        </a:rPr>
                        <a:t>F3</a:t>
                      </a:r>
                      <a:endParaRPr lang="en-US" sz="1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992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Full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effectLst/>
                        </a:rPr>
                        <a:t>40°</a:t>
                      </a:r>
                      <a:endParaRPr lang="en-US" sz="1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effectLst/>
                        </a:rPr>
                        <a:t>N/A</a:t>
                      </a:r>
                      <a:endParaRPr lang="en-US" sz="1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992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Landing </a:t>
                      </a: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</a:rPr>
                        <a:t>gear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effectLst/>
                        </a:rPr>
                        <a:t>Landing </a:t>
                      </a:r>
                      <a:r>
                        <a:rPr lang="en-GB" sz="1000" b="0" dirty="0" smtClean="0">
                          <a:effectLst/>
                        </a:rPr>
                        <a:t>gear</a:t>
                      </a:r>
                      <a:endParaRPr lang="en-US" sz="1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effectLst/>
                        </a:rPr>
                        <a:t>LG</a:t>
                      </a:r>
                      <a:endParaRPr lang="en-US" sz="1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307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" y="274638"/>
            <a:ext cx="12188825" cy="994122"/>
          </a:xfrm>
        </p:spPr>
        <p:txBody>
          <a:bodyPr/>
          <a:lstStyle/>
          <a:p>
            <a:pPr defTabSz="914400">
              <a:spcBef>
                <a:spcPts val="0"/>
              </a:spcBef>
            </a:pPr>
            <a:r>
              <a:rPr lang="en-US" sz="4000" b="0" i="0" cap="none" dirty="0" err="1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Brantare</a:t>
            </a:r>
            <a:r>
              <a:rPr lang="en-US" sz="4000" b="0" i="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 </a:t>
            </a:r>
            <a:r>
              <a:rPr lang="en-US" sz="40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– Results pilots</a:t>
            </a:r>
            <a:endParaRPr lang="en-US" sz="4000" b="0" i="0" cap="none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1827936" y="1220283"/>
            <a:ext cx="85329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Pilots</a:t>
            </a:r>
            <a:r>
              <a:rPr lang="en-US" dirty="0"/>
              <a:t>’ responses from workshop and interviews on their extension behavior for flaps and gear, dependent on </a:t>
            </a:r>
            <a:r>
              <a:rPr lang="en-US" dirty="0" smtClean="0"/>
              <a:t>different tailwinds</a:t>
            </a:r>
            <a:endParaRPr lang="en-US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844" y="1950592"/>
            <a:ext cx="10225136" cy="469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5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" y="274638"/>
            <a:ext cx="12188825" cy="994122"/>
          </a:xfrm>
        </p:spPr>
        <p:txBody>
          <a:bodyPr/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4000" b="0" i="0" cap="none" dirty="0" err="1" smtClean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Brantare</a:t>
            </a:r>
            <a:r>
              <a:rPr lang="en-US" sz="4000" b="0" i="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 – Results pilots</a:t>
            </a:r>
            <a:endParaRPr lang="en-US" sz="4000" b="0" i="0" cap="none" dirty="0">
              <a:solidFill>
                <a:srgbClr val="545454">
                  <a:lumMod val="50000"/>
                </a:srgbClr>
              </a:solidFill>
              <a:latin typeface="Century Gothic"/>
              <a:ea typeface="+mj-ea"/>
              <a:cs typeface="+mj-cs"/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1827936" y="1220283"/>
            <a:ext cx="85329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Pilots</a:t>
            </a:r>
            <a:r>
              <a:rPr lang="en-US" dirty="0"/>
              <a:t>’ responses from workshop and interviews on their extension behavior for flaps and gear, dependent on different glide slope angles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828" y="1888479"/>
            <a:ext cx="10341141" cy="477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86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Extraction of flight data from </a:t>
            </a:r>
            <a:r>
              <a:rPr lang="en-US" sz="2400" cap="none" dirty="0" err="1" smtClean="0">
                <a:solidFill>
                  <a:srgbClr val="545454"/>
                </a:solidFill>
                <a:latin typeface="Century Gothic"/>
              </a:rPr>
              <a:t>Novair</a:t>
            </a:r>
            <a:endParaRPr lang="en-US" sz="2400" cap="none" dirty="0" smtClean="0">
              <a:solidFill>
                <a:srgbClr val="545454"/>
              </a:solidFill>
              <a:latin typeface="Century Gothic"/>
            </a:endParaRPr>
          </a:p>
          <a:p>
            <a:pPr marL="731383" lvl="1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200" cap="none" dirty="0" smtClean="0">
                <a:solidFill>
                  <a:srgbClr val="545454"/>
                </a:solidFill>
                <a:latin typeface="Century Gothic"/>
              </a:rPr>
              <a:t>(1 389 flights)</a:t>
            </a:r>
            <a:endParaRPr lang="en-US" sz="2200" b="0" i="0" cap="none" dirty="0" smtClean="0">
              <a:solidFill>
                <a:srgbClr val="545454"/>
              </a:solidFill>
              <a:latin typeface="Century Gothic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Analysis of flight data</a:t>
            </a:r>
          </a:p>
          <a:p>
            <a:pPr marL="731383" lvl="1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200" cap="none" dirty="0" smtClean="0">
                <a:solidFill>
                  <a:srgbClr val="545454"/>
                </a:solidFill>
                <a:latin typeface="Century Gothic"/>
              </a:rPr>
              <a:t>(1 159 flights with useful data, 172 tailwind approaches)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" y="274638"/>
            <a:ext cx="12188825" cy="994122"/>
          </a:xfrm>
        </p:spPr>
        <p:txBody>
          <a:bodyPr/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4000" b="0" i="0" cap="none" dirty="0" err="1" smtClean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Brantare</a:t>
            </a:r>
            <a:r>
              <a:rPr lang="en-US" sz="4000" b="0" i="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 – Execution</a:t>
            </a:r>
            <a:endParaRPr lang="en-US" sz="4000" b="0" i="0" cap="none" dirty="0">
              <a:solidFill>
                <a:srgbClr val="545454">
                  <a:lumMod val="50000"/>
                </a:srgbClr>
              </a:solidFill>
              <a:latin typeface="Century Gothic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3863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" y="274638"/>
            <a:ext cx="12188825" cy="994122"/>
          </a:xfrm>
        </p:spPr>
        <p:txBody>
          <a:bodyPr/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4000" b="0" i="0" cap="none" dirty="0" err="1" smtClean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Brantare</a:t>
            </a:r>
            <a:r>
              <a:rPr lang="en-US" sz="4000" b="0" i="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 – Results flight data</a:t>
            </a:r>
            <a:endParaRPr lang="en-US" sz="4000" b="0" i="0" cap="none" dirty="0">
              <a:solidFill>
                <a:srgbClr val="545454">
                  <a:lumMod val="50000"/>
                </a:srgbClr>
              </a:solidFill>
              <a:latin typeface="Century Gothic"/>
              <a:ea typeface="+mj-ea"/>
              <a:cs typeface="+mj-cs"/>
            </a:endParaRPr>
          </a:p>
        </p:txBody>
      </p:sp>
      <p:pic>
        <p:nvPicPr>
          <p:cNvPr id="13" name="Bildobjekt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4372" y="1844824"/>
            <a:ext cx="2937946" cy="2054508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4452" y="3261845"/>
            <a:ext cx="3179913" cy="2231128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9876" y="1706894"/>
            <a:ext cx="2490235" cy="2330368"/>
          </a:xfrm>
          <a:prstGeom prst="rect">
            <a:avLst/>
          </a:prstGeom>
        </p:spPr>
      </p:pic>
      <p:sp>
        <p:nvSpPr>
          <p:cNvPr id="17" name="textruta 16"/>
          <p:cNvSpPr txBox="1"/>
          <p:nvPr/>
        </p:nvSpPr>
        <p:spPr>
          <a:xfrm>
            <a:off x="1701924" y="1840264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Flap 1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8" name="textruta 17"/>
          <p:cNvSpPr txBox="1"/>
          <p:nvPr/>
        </p:nvSpPr>
        <p:spPr>
          <a:xfrm>
            <a:off x="6284493" y="1844824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Gear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9" name="textruta 18"/>
          <p:cNvSpPr txBox="1"/>
          <p:nvPr/>
        </p:nvSpPr>
        <p:spPr>
          <a:xfrm>
            <a:off x="7246540" y="3388392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Flap 3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5631" y="2709367"/>
            <a:ext cx="2554445" cy="2298391"/>
          </a:xfrm>
          <a:prstGeom prst="rect">
            <a:avLst/>
          </a:prstGeom>
        </p:spPr>
      </p:pic>
      <p:sp>
        <p:nvSpPr>
          <p:cNvPr id="9" name="textruta 8"/>
          <p:cNvSpPr txBox="1"/>
          <p:nvPr/>
        </p:nvSpPr>
        <p:spPr>
          <a:xfrm>
            <a:off x="2423852" y="2780928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Flap 2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2147745" y="5707751"/>
            <a:ext cx="1779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correlation</a:t>
            </a:r>
            <a:endParaRPr lang="en-US" dirty="0"/>
          </a:p>
        </p:txBody>
      </p:sp>
      <p:sp>
        <p:nvSpPr>
          <p:cNvPr id="12" name="textruta 11"/>
          <p:cNvSpPr txBox="1"/>
          <p:nvPr/>
        </p:nvSpPr>
        <p:spPr>
          <a:xfrm>
            <a:off x="7260885" y="570775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Correlation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38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217614" y="274638"/>
            <a:ext cx="10058398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12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99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 defTabSz="914400">
              <a:spcBef>
                <a:spcPts val="0"/>
              </a:spcBef>
            </a:pPr>
            <a:r>
              <a:rPr lang="en-US" cap="none" dirty="0" err="1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Brantare</a:t>
            </a:r>
            <a:r>
              <a:rPr lang="en-US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 – Combined results</a:t>
            </a:r>
            <a:endParaRPr lang="en-US" sz="4000" cap="none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875" y="1484784"/>
            <a:ext cx="8580229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10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10058398" cy="1325562"/>
          </a:xfrm>
        </p:spPr>
        <p:txBody>
          <a:bodyPr>
            <a:normAutofit/>
          </a:bodyPr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en-US" cap="none" dirty="0" err="1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Brantare</a:t>
            </a:r>
            <a:r>
              <a:rPr lang="en-US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 – Combined result - EZWGS</a:t>
            </a:r>
            <a:endParaRPr lang="en-US" sz="4000" b="0" i="0" cap="none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628" y="1340768"/>
            <a:ext cx="9546369" cy="498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847" y="2060848"/>
            <a:ext cx="10361127" cy="3424107"/>
          </a:xfrm>
        </p:spPr>
        <p:txBody>
          <a:bodyPr>
            <a:normAutofit/>
          </a:bodyPr>
          <a:lstStyle/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10 pilots from SAS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7 of 10 were not surprised regarding the discrepancies between results from workshop &amp; interviews versus flight data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”It is for fuel efficiency reasons reasonably to extend gear or flaps as late as possible if the flight is progressing as expected”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b="0" i="0" cap="none" dirty="0" smtClean="0">
                <a:solidFill>
                  <a:srgbClr val="545454"/>
                </a:solidFill>
                <a:latin typeface="Century Gothic"/>
              </a:rPr>
              <a:t>”Feedback regarding a given situation is </a:t>
            </a: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positive and is an opportunity for personal development”</a:t>
            </a:r>
            <a:endParaRPr lang="en-US" sz="2400" b="0" i="0" cap="none" dirty="0" smtClean="0">
              <a:solidFill>
                <a:srgbClr val="545454"/>
              </a:solidFill>
              <a:latin typeface="Century Gothic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endParaRPr lang="en-US" sz="2400" b="0" i="0" cap="none" dirty="0" smtClean="0">
              <a:solidFill>
                <a:srgbClr val="545454"/>
              </a:solidFill>
              <a:latin typeface="Century Gothic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endParaRPr lang="en-US" sz="2400" cap="none" dirty="0" smtClean="0">
              <a:solidFill>
                <a:srgbClr val="545454"/>
              </a:solidFill>
              <a:latin typeface="Century Gothic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" y="274638"/>
            <a:ext cx="12188825" cy="994122"/>
          </a:xfrm>
        </p:spPr>
        <p:txBody>
          <a:bodyPr/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4000" b="0" i="0" cap="none" dirty="0" err="1" smtClean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Brantare</a:t>
            </a:r>
            <a:r>
              <a:rPr lang="en-US" sz="4000" b="0" i="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 – Results Follow Up Interviews</a:t>
            </a:r>
            <a:endParaRPr lang="en-US" sz="4000" b="0" i="0" cap="none" dirty="0">
              <a:solidFill>
                <a:srgbClr val="545454">
                  <a:lumMod val="50000"/>
                </a:srgbClr>
              </a:solidFill>
              <a:latin typeface="Century Gothic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8641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274638"/>
            <a:ext cx="12188825" cy="994122"/>
          </a:xfrm>
        </p:spPr>
        <p:txBody>
          <a:bodyPr/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4000" b="0" i="0" cap="none" dirty="0" err="1" smtClean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Brantare</a:t>
            </a:r>
            <a:r>
              <a:rPr lang="en-US" sz="4000" b="0" i="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 - Steeper – Why?</a:t>
            </a:r>
            <a:endParaRPr lang="en-US" sz="4000" b="0" i="0" cap="none" dirty="0">
              <a:solidFill>
                <a:srgbClr val="545454">
                  <a:lumMod val="50000"/>
                </a:srgbClr>
              </a:solidFill>
              <a:latin typeface="Century Gothic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847" y="1556792"/>
            <a:ext cx="10361127" cy="4392488"/>
          </a:xfrm>
        </p:spPr>
        <p:txBody>
          <a:bodyPr>
            <a:noAutofit/>
          </a:bodyPr>
          <a:lstStyle/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b="0" i="0" cap="none" dirty="0" smtClean="0">
                <a:solidFill>
                  <a:srgbClr val="545454"/>
                </a:solidFill>
                <a:latin typeface="Century Gothic"/>
              </a:rPr>
              <a:t>Reduced noise</a:t>
            </a:r>
          </a:p>
          <a:p>
            <a:pPr marL="731383" lvl="1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b="0" i="0" cap="none" dirty="0" smtClean="0">
                <a:solidFill>
                  <a:srgbClr val="545454"/>
                </a:solidFill>
                <a:latin typeface="Century Gothic"/>
              </a:rPr>
              <a:t>Due to increased distance between the noise source and </a:t>
            </a: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affected areas on the ground</a:t>
            </a:r>
          </a:p>
          <a:p>
            <a:pPr marL="731383" lvl="1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>
                <a:solidFill>
                  <a:srgbClr val="545454"/>
                </a:solidFill>
                <a:latin typeface="Century Gothic"/>
              </a:rPr>
              <a:t>D</a:t>
            </a: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ue to reduced thrust</a:t>
            </a:r>
          </a:p>
          <a:p>
            <a:pPr marL="274320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Trials performed in Frankfurt Main and London Heathrow, 3,2°</a:t>
            </a:r>
          </a:p>
          <a:p>
            <a:pPr marL="731383" lvl="1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Noise reduction by approx. 1dB(A)</a:t>
            </a:r>
          </a:p>
          <a:p>
            <a:pPr marL="274320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Frankfurt Main operates at 3,2°</a:t>
            </a:r>
          </a:p>
          <a:p>
            <a:pPr marL="274320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In studies there have been concerns about changed pilot </a:t>
            </a:r>
            <a:r>
              <a:rPr lang="en-US" sz="2400" cap="none" dirty="0" err="1" smtClean="0">
                <a:solidFill>
                  <a:srgbClr val="545454"/>
                </a:solidFill>
                <a:latin typeface="Century Gothic"/>
              </a:rPr>
              <a:t>behaviour</a:t>
            </a: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 that could lead to increased noise on ground.</a:t>
            </a:r>
            <a:br>
              <a:rPr lang="en-US" sz="2400" cap="none" dirty="0" smtClean="0">
                <a:solidFill>
                  <a:srgbClr val="545454"/>
                </a:solidFill>
                <a:latin typeface="Century Gothic"/>
              </a:rPr>
            </a:b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Increased noise has been shown in one case</a:t>
            </a:r>
            <a:endParaRPr lang="en-US" sz="2400" b="0" i="0" cap="none" dirty="0">
              <a:solidFill>
                <a:srgbClr val="545454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7711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217614" y="274638"/>
            <a:ext cx="10058398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12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99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Bef>
                <a:spcPts val="0"/>
              </a:spcBef>
            </a:pPr>
            <a:r>
              <a:rPr lang="en-US" cap="none" dirty="0" err="1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Brantare</a:t>
            </a:r>
            <a:r>
              <a:rPr lang="en-US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 – Conclusions</a:t>
            </a:r>
            <a:endParaRPr lang="en-US" sz="4000" cap="none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sz="quarter" idx="13"/>
          </p:nvPr>
        </p:nvSpPr>
        <p:spPr>
          <a:xfrm>
            <a:off x="914885" y="1772816"/>
            <a:ext cx="10361127" cy="3600400"/>
          </a:xfrm>
        </p:spPr>
        <p:txBody>
          <a:bodyPr>
            <a:noAutofit/>
          </a:bodyPr>
          <a:lstStyle/>
          <a:p>
            <a:pPr marL="274320" indent="-228600" algn="l" defTabSz="914400">
              <a:lnSpc>
                <a:spcPct val="90000"/>
              </a:lnSpc>
              <a:spcBef>
                <a:spcPts val="6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Pilot behavior changes for landing gear selection and final flap setting for landing when flying tailwind approaches, but not as much as the pilots  themselves believes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6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By applying the EZWGS method there is an indication that selection of landing gear and final flap setting will take place closer to the airport during steeper approaches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6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Post flight data can be used for feedback and improved pilot training by:</a:t>
            </a:r>
          </a:p>
          <a:p>
            <a:pPr marL="731383" lvl="1" indent="-228600" defTabSz="914400">
              <a:lnSpc>
                <a:spcPct val="90000"/>
              </a:lnSpc>
              <a:spcBef>
                <a:spcPts val="6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000" cap="none" dirty="0" smtClean="0">
                <a:solidFill>
                  <a:srgbClr val="545454"/>
                </a:solidFill>
                <a:latin typeface="Century Gothic"/>
              </a:rPr>
              <a:t>Ask the pilot about his/her intention in specific situations</a:t>
            </a:r>
          </a:p>
          <a:p>
            <a:pPr marL="731383" lvl="1" indent="-228600" defTabSz="914400">
              <a:lnSpc>
                <a:spcPct val="90000"/>
              </a:lnSpc>
              <a:spcBef>
                <a:spcPts val="6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000" cap="none" dirty="0" smtClean="0">
                <a:solidFill>
                  <a:srgbClr val="545454"/>
                </a:solidFill>
                <a:latin typeface="Century Gothic"/>
              </a:rPr>
              <a:t>Extract flight data from such situations</a:t>
            </a:r>
          </a:p>
          <a:p>
            <a:pPr marL="731383" lvl="1" indent="-228600" defTabSz="914400">
              <a:lnSpc>
                <a:spcPct val="90000"/>
              </a:lnSpc>
              <a:spcBef>
                <a:spcPts val="6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000" cap="none" dirty="0" smtClean="0">
                <a:solidFill>
                  <a:srgbClr val="545454"/>
                </a:solidFill>
                <a:latin typeface="Century Gothic"/>
              </a:rPr>
              <a:t>Give feedback to the pilot about differences between stated perceived behavior and actual performance</a:t>
            </a:r>
            <a:endParaRPr lang="en-US" sz="2000" cap="none" dirty="0">
              <a:solidFill>
                <a:srgbClr val="545454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9133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217614" y="274638"/>
            <a:ext cx="10058398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12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99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Bef>
                <a:spcPts val="0"/>
              </a:spcBef>
            </a:pPr>
            <a:r>
              <a:rPr lang="en-US" cap="none" dirty="0" err="1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Brantare</a:t>
            </a:r>
            <a:r>
              <a:rPr lang="en-US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 – Dissemination</a:t>
            </a:r>
            <a:endParaRPr lang="en-US" sz="4000" cap="none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sz="quarter" idx="13"/>
          </p:nvPr>
        </p:nvSpPr>
        <p:spPr>
          <a:xfrm>
            <a:off x="913536" y="1772816"/>
            <a:ext cx="10361127" cy="4752528"/>
          </a:xfrm>
        </p:spPr>
        <p:txBody>
          <a:bodyPr>
            <a:normAutofit/>
          </a:bodyPr>
          <a:lstStyle/>
          <a:p>
            <a:pPr marL="274320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200" cap="none" dirty="0">
                <a:solidFill>
                  <a:srgbClr val="545454"/>
                </a:solidFill>
                <a:latin typeface="Century Gothic"/>
              </a:rPr>
              <a:t>P</a:t>
            </a:r>
            <a:r>
              <a:rPr lang="en-US" sz="2200" b="0" i="0" cap="none" dirty="0" smtClean="0">
                <a:solidFill>
                  <a:srgbClr val="545454"/>
                </a:solidFill>
                <a:latin typeface="Century Gothic"/>
              </a:rPr>
              <a:t>aper #</a:t>
            </a:r>
            <a:r>
              <a:rPr lang="en-US" sz="2200" cap="none" dirty="0">
                <a:solidFill>
                  <a:srgbClr val="545454"/>
                </a:solidFill>
                <a:latin typeface="Century Gothic"/>
              </a:rPr>
              <a:t>1 - Pilot impact on the noise abatement effect of steeper approaches – Initial analysis of wind and flight data</a:t>
            </a:r>
            <a:endParaRPr lang="en-US" sz="2200" b="0" i="0" cap="none" dirty="0" smtClean="0">
              <a:solidFill>
                <a:srgbClr val="545454"/>
              </a:solidFill>
              <a:latin typeface="Century Gothic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200" b="0" i="0" cap="none" dirty="0" smtClean="0">
                <a:solidFill>
                  <a:srgbClr val="545454"/>
                </a:solidFill>
                <a:latin typeface="Century Gothic"/>
              </a:rPr>
              <a:t>Presentation </a:t>
            </a:r>
            <a:r>
              <a:rPr lang="en-US" sz="2200" b="0" i="0" cap="none" dirty="0" err="1" smtClean="0">
                <a:solidFill>
                  <a:srgbClr val="545454"/>
                </a:solidFill>
                <a:latin typeface="Century Gothic"/>
              </a:rPr>
              <a:t>Internoise</a:t>
            </a:r>
            <a:r>
              <a:rPr lang="en-US" sz="2200" b="0" i="0" cap="none" dirty="0" smtClean="0">
                <a:solidFill>
                  <a:srgbClr val="545454"/>
                </a:solidFill>
                <a:latin typeface="Century Gothic"/>
              </a:rPr>
              <a:t> 2017</a:t>
            </a:r>
          </a:p>
          <a:p>
            <a:pPr marL="274320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200" cap="none" dirty="0">
                <a:solidFill>
                  <a:srgbClr val="545454"/>
                </a:solidFill>
                <a:latin typeface="Century Gothic"/>
              </a:rPr>
              <a:t>Presentation </a:t>
            </a:r>
            <a:r>
              <a:rPr lang="en-US" sz="2200" cap="none" dirty="0" smtClean="0">
                <a:solidFill>
                  <a:srgbClr val="545454"/>
                </a:solidFill>
                <a:latin typeface="Century Gothic"/>
              </a:rPr>
              <a:t>CSA </a:t>
            </a:r>
            <a:r>
              <a:rPr lang="en-US" sz="2200" cap="none" dirty="0" smtClean="0">
                <a:solidFill>
                  <a:srgbClr val="545454"/>
                </a:solidFill>
                <a:latin typeface="Century Gothic"/>
              </a:rPr>
              <a:t>Workshop 2017</a:t>
            </a:r>
          </a:p>
          <a:p>
            <a:pPr marL="274320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200" cap="none" dirty="0">
                <a:solidFill>
                  <a:srgbClr val="545454"/>
                </a:solidFill>
                <a:latin typeface="Century Gothic"/>
              </a:rPr>
              <a:t>Presentation </a:t>
            </a:r>
            <a:r>
              <a:rPr lang="en-US" sz="2200" cap="none" dirty="0" smtClean="0">
                <a:solidFill>
                  <a:srgbClr val="545454"/>
                </a:solidFill>
                <a:latin typeface="Century Gothic"/>
              </a:rPr>
              <a:t>Swedavia </a:t>
            </a:r>
            <a:r>
              <a:rPr lang="en-US" sz="2200" cap="none" dirty="0" smtClean="0">
                <a:solidFill>
                  <a:srgbClr val="545454"/>
                </a:solidFill>
                <a:latin typeface="Century Gothic"/>
              </a:rPr>
              <a:t>&amp; LFV 2018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200" cap="none" dirty="0" smtClean="0">
                <a:solidFill>
                  <a:srgbClr val="545454"/>
                </a:solidFill>
                <a:latin typeface="Century Gothic"/>
              </a:rPr>
              <a:t>Presentation The </a:t>
            </a:r>
            <a:r>
              <a:rPr lang="en-US" sz="2200" cap="none" dirty="0" smtClean="0">
                <a:solidFill>
                  <a:srgbClr val="545454"/>
                </a:solidFill>
                <a:latin typeface="Century Gothic"/>
              </a:rPr>
              <a:t>Swedish Society of Aeronautics and Astronautics 2018</a:t>
            </a:r>
          </a:p>
          <a:p>
            <a:pPr marL="274320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200" cap="none" dirty="0" smtClean="0">
                <a:solidFill>
                  <a:srgbClr val="545454"/>
                </a:solidFill>
                <a:latin typeface="Century Gothic"/>
              </a:rPr>
              <a:t>Paper </a:t>
            </a:r>
            <a:r>
              <a:rPr lang="en-US" sz="2200" cap="none" dirty="0" smtClean="0">
                <a:solidFill>
                  <a:srgbClr val="545454"/>
                </a:solidFill>
                <a:latin typeface="Century Gothic"/>
              </a:rPr>
              <a:t>#2 -  Pilot operational </a:t>
            </a:r>
            <a:r>
              <a:rPr lang="en-US" sz="2200" cap="none" dirty="0" err="1" smtClean="0">
                <a:solidFill>
                  <a:srgbClr val="545454"/>
                </a:solidFill>
                <a:latin typeface="Century Gothic"/>
              </a:rPr>
              <a:t>behaviour</a:t>
            </a:r>
            <a:r>
              <a:rPr lang="en-US" sz="2200" cap="none" dirty="0" smtClean="0">
                <a:solidFill>
                  <a:srgbClr val="545454"/>
                </a:solidFill>
                <a:latin typeface="Century Gothic"/>
              </a:rPr>
              <a:t> during steep approaches – Approximation by a tailwind flight data model</a:t>
            </a:r>
          </a:p>
          <a:p>
            <a:pPr marL="274320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200" cap="none" dirty="0" smtClean="0">
                <a:solidFill>
                  <a:srgbClr val="545454"/>
                </a:solidFill>
                <a:latin typeface="Century Gothic"/>
              </a:rPr>
              <a:t>Paper #3 - Pilots’ control strategy - Individual post flight data </a:t>
            </a:r>
            <a:r>
              <a:rPr lang="en-US" sz="2200" cap="none" dirty="0" smtClean="0">
                <a:solidFill>
                  <a:srgbClr val="545454"/>
                </a:solidFill>
                <a:latin typeface="Century Gothic"/>
              </a:rPr>
              <a:t>feedback</a:t>
            </a:r>
          </a:p>
          <a:p>
            <a:pPr marL="274320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200" cap="none" dirty="0">
                <a:solidFill>
                  <a:srgbClr val="545454"/>
                </a:solidFill>
                <a:latin typeface="Century Gothic"/>
              </a:rPr>
              <a:t>Presentation CSA Workshop </a:t>
            </a:r>
            <a:r>
              <a:rPr lang="en-US" sz="2200" cap="none" dirty="0" smtClean="0">
                <a:solidFill>
                  <a:srgbClr val="545454"/>
                </a:solidFill>
                <a:latin typeface="Century Gothic"/>
              </a:rPr>
              <a:t>2018</a:t>
            </a:r>
            <a:endParaRPr lang="en-US" sz="2200" cap="none" dirty="0">
              <a:solidFill>
                <a:srgbClr val="545454"/>
              </a:solidFill>
              <a:latin typeface="Century Gothic"/>
            </a:endParaRPr>
          </a:p>
          <a:p>
            <a:pPr marL="274320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endParaRPr lang="en-US" sz="2400" cap="none" dirty="0" smtClean="0">
              <a:solidFill>
                <a:srgbClr val="545454"/>
              </a:solidFill>
              <a:latin typeface="Century Gothic"/>
            </a:endParaRPr>
          </a:p>
          <a:p>
            <a:pPr marL="274320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endParaRPr lang="en-US" cap="none" dirty="0">
              <a:solidFill>
                <a:srgbClr val="545454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0348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217614" y="274638"/>
            <a:ext cx="10058398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12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99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Bef>
                <a:spcPts val="0"/>
              </a:spcBef>
            </a:pPr>
            <a:r>
              <a:rPr lang="en-US" cap="none" dirty="0" err="1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Brantare</a:t>
            </a:r>
            <a:r>
              <a:rPr lang="en-US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 – Future research</a:t>
            </a:r>
            <a:endParaRPr lang="en-US" sz="4000" cap="none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sz="quarter" idx="13"/>
          </p:nvPr>
        </p:nvSpPr>
        <p:spPr>
          <a:xfrm>
            <a:off x="2638028" y="1988840"/>
            <a:ext cx="6116980" cy="3424107"/>
          </a:xfrm>
        </p:spPr>
        <p:txBody>
          <a:bodyPr>
            <a:normAutofit lnSpcReduction="10000"/>
          </a:bodyPr>
          <a:lstStyle/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Actual steeper approaches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Simulator trials, what is operationally feasible?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Noise calculations and measurements connected to real flights </a:t>
            </a:r>
          </a:p>
          <a:p>
            <a:pPr marL="274320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Larger data sets – More flights  </a:t>
            </a:r>
            <a:r>
              <a:rPr lang="en-US" sz="2400" cap="none" dirty="0" smtClean="0">
                <a:solidFill>
                  <a:srgbClr val="5454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↕</a:t>
            </a:r>
            <a:endParaRPr lang="en-US" sz="2400" cap="none" dirty="0" smtClean="0">
              <a:solidFill>
                <a:srgbClr val="545454"/>
              </a:solidFill>
              <a:latin typeface="Century Gothic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Expand to more flight phases for pilot evaluation</a:t>
            </a:r>
            <a:endParaRPr lang="en-US" sz="2400" cap="none" dirty="0">
              <a:solidFill>
                <a:srgbClr val="545454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6228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3935303" y="3370891"/>
            <a:ext cx="235994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That’s all!</a:t>
            </a:r>
          </a:p>
          <a:p>
            <a:r>
              <a:rPr lang="en-US" sz="3200" dirty="0" smtClean="0"/>
              <a:t>Questions?</a:t>
            </a:r>
            <a:endParaRPr lang="en-US" sz="3200" dirty="0"/>
          </a:p>
        </p:txBody>
      </p:sp>
      <p:grpSp>
        <p:nvGrpSpPr>
          <p:cNvPr id="44" name="Grupp 43"/>
          <p:cNvGrpSpPr/>
          <p:nvPr/>
        </p:nvGrpSpPr>
        <p:grpSpPr>
          <a:xfrm>
            <a:off x="3936641" y="2361798"/>
            <a:ext cx="5591422" cy="2045341"/>
            <a:chOff x="3258823" y="2122441"/>
            <a:chExt cx="5591422" cy="2045341"/>
          </a:xfrm>
        </p:grpSpPr>
        <p:sp>
          <p:nvSpPr>
            <p:cNvPr id="51" name="Båge 50"/>
            <p:cNvSpPr/>
            <p:nvPr/>
          </p:nvSpPr>
          <p:spPr>
            <a:xfrm rot="17766871" flipH="1">
              <a:off x="7810891" y="3708321"/>
              <a:ext cx="555884" cy="363038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2" name="Grupp 51"/>
            <p:cNvGrpSpPr/>
            <p:nvPr/>
          </p:nvGrpSpPr>
          <p:grpSpPr>
            <a:xfrm>
              <a:off x="3258823" y="2122441"/>
              <a:ext cx="5591422" cy="2021305"/>
              <a:chOff x="3258823" y="2122441"/>
              <a:chExt cx="5591422" cy="2021305"/>
            </a:xfrm>
          </p:grpSpPr>
          <p:sp>
            <p:nvSpPr>
              <p:cNvPr id="53" name="Rätvinklig triangel 52"/>
              <p:cNvSpPr/>
              <p:nvPr/>
            </p:nvSpPr>
            <p:spPr>
              <a:xfrm>
                <a:off x="3258823" y="2122441"/>
                <a:ext cx="5591422" cy="2021305"/>
              </a:xfrm>
              <a:prstGeom prst="rt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textruta 55"/>
                  <p:cNvSpPr txBox="1"/>
                  <p:nvPr/>
                </p:nvSpPr>
                <p:spPr>
                  <a:xfrm>
                    <a:off x="8011227" y="3866747"/>
                    <a:ext cx="407163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𝐺𝑆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56" name="textruta 5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11227" y="3866747"/>
                    <a:ext cx="407163" cy="276999"/>
                  </a:xfrm>
                  <a:prstGeom prst="rect">
                    <a:avLst/>
                  </a:prstGeom>
                  <a:blipFill rotWithShape="0">
                    <a:blip r:embed="rId14"/>
                    <a:stretch>
                      <a:fillRect l="-7463" r="-5970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 useBgFill="1">
        <p:nvSpPr>
          <p:cNvPr id="46" name="Rätvinklig triangel 45"/>
          <p:cNvSpPr/>
          <p:nvPr/>
        </p:nvSpPr>
        <p:spPr>
          <a:xfrm>
            <a:off x="3935304" y="2366850"/>
            <a:ext cx="3763505" cy="2021305"/>
          </a:xfrm>
          <a:prstGeom prst="rtTriangle">
            <a:avLst/>
          </a:prstGeom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04" y="2148778"/>
            <a:ext cx="501587" cy="361904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5953" y="4458665"/>
            <a:ext cx="501587" cy="361904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744" y="2690829"/>
            <a:ext cx="1484731" cy="1692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8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2029E-6 -4.81481E-6 L 0.03582 -0.00648 " pathEditMode="relative" rAng="0" ptsTypes="AA">
                                      <p:cBhvr>
                                        <p:cTn id="6" dur="44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4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40"/>
                            </p:stCondLst>
                            <p:childTnLst>
                              <p:par>
                                <p:cTn id="8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82 -0.00648 L 0.34462 0.2861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34" y="1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440"/>
                            </p:stCondLst>
                            <p:childTnLst>
                              <p:par>
                                <p:cTn id="11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462 0.28612 L 1.11605 0.28704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65" y="4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9385E-6 -1.11111E-6 L 0.76152 0.00787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70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440"/>
                            </p:stCondLst>
                            <p:childTnLst>
                              <p:par>
                                <p:cTn id="16" presetID="0" presetClass="path" presetSubtype="0" decel="1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63949E-6 -3.7037E-7 L 5.63949E-6 -3.7037E-7 C -0.00625 0.00255 -0.0125 0.00347 -0.01849 0.00718 C -0.02109 0.00857 -0.02409 0.00903 -0.02643 0.01181 C -0.02891 0.01482 -0.03099 0.01829 -0.03425 0.01875 C -0.04128 0.02014 -0.04831 0.02014 -0.05535 0.02107 C -0.06017 0.02176 -0.06499 0.02269 -0.0698 0.02361 C -0.07814 0.02269 -0.08648 0.02245 -0.09481 0.02107 C -0.10653 0.01945 -0.09312 0.01644 -0.10666 0.02107 C -0.10979 0.01875 -0.11278 0.01667 -0.11591 0.01412 C -0.1176 0.01273 -0.1193 0.01065 -0.12112 0.00949 C -0.12893 0.00394 -0.1275 0.00579 -0.13427 0.00255 C -0.13558 0.00185 -0.13688 0.00093 -0.13831 -3.7037E-7 C -0.13961 -0.00139 -0.14079 -0.00347 -0.14222 -0.00463 C -0.14469 -0.00648 -0.14782 -0.00648 -0.15003 -0.00926 C -0.15642 -0.01667 -0.15251 -0.01296 -0.16189 -0.01852 L -0.16592 -0.02106 L -0.16983 -0.02338 C -0.17074 -0.02477 -0.17139 -0.02685 -0.17244 -0.02801 C -0.17387 -0.0294 -0.18064 -0.03218 -0.18168 -0.03264 C -0.18429 -0.03588 -0.18728 -0.03796 -0.18963 -0.04213 C -0.19041 -0.04352 -0.19119 -0.0456 -0.19223 -0.04676 C -0.1934 -0.04792 -0.19484 -0.04838 -0.19614 -0.04907 L -0.20408 -0.05833 C -0.20695 -0.0618 -0.20851 -0.06296 -0.2106 -0.06782 C -0.21164 -0.06991 -0.21216 -0.07268 -0.21333 -0.07477 C -0.21581 -0.07963 -0.21854 -0.08426 -0.22115 -0.08889 C -0.22206 -0.09028 -0.2231 -0.09167 -0.22375 -0.09352 C -0.22974 -0.10949 -0.22688 -0.10347 -0.2317 -0.11227 C -0.23404 -0.12454 -0.23157 -0.11481 -0.2356 -0.12384 C -0.23664 -0.12616 -0.23704 -0.12917 -0.23834 -0.13102 C -0.23938 -0.13241 -0.24094 -0.13241 -0.24225 -0.13333 C -0.24706 -0.1419 -0.24381 -0.1368 -0.25279 -0.14722 C -0.2541 -0.14884 -0.25553 -0.15 -0.2567 -0.15208 C -0.25761 -0.15347 -0.2584 -0.15532 -0.25931 -0.15671 C -0.26191 -0.16018 -0.2653 -0.16157 -0.26725 -0.16597 C -0.26921 -0.1706 -0.27116 -0.17639 -0.27376 -0.18009 C -0.27507 -0.18194 -0.27663 -0.18287 -0.2778 -0.18472 C -0.29043 -0.2044 -0.28015 -0.18889 -0.28692 -0.20347 C -0.28822 -0.20602 -0.28978 -0.20787 -0.29096 -0.21042 C -0.292 -0.21273 -0.29252 -0.21528 -0.29356 -0.21759 C -0.30437 -0.24051 -0.29109 -0.21088 -0.30151 -0.22917 C -0.30997 -0.24444 -0.30033 -0.23403 -0.31062 -0.24329 C -0.31284 -0.24722 -0.31466 -0.25185 -0.31726 -0.25509 C -0.31857 -0.25648 -0.32 -0.25787 -0.32117 -0.25972 C -0.33354 -0.27893 -0.32287 -0.26551 -0.33172 -0.27616 L -0.33693 -0.29005 C -0.33784 -0.29236 -0.33823 -0.29583 -0.33967 -0.29722 C -0.34136 -0.29861 -0.34331 -0.29977 -0.34488 -0.30185 C -0.34592 -0.30301 -0.34657 -0.30509 -0.34748 -0.30648 C -0.35074 -0.31134 -0.35334 -0.31412 -0.35673 -0.31805 C -0.35764 -0.3206 -0.35829 -0.32315 -0.35933 -0.32523 C -0.36506 -0.33542 -0.36363 -0.3294 -0.36988 -0.3368 C -0.37092 -0.33819 -0.37158 -0.34028 -0.37249 -0.34167 C -0.37509 -0.34491 -0.37783 -0.34792 -0.38043 -0.35093 L -0.38043 -0.35093 C -0.3859 -0.35579 -0.38616 -0.35625 -0.39228 -0.36018 C -0.39489 -0.36204 -0.39749 -0.36343 -0.4001 -0.36505 C -0.40153 -0.36574 -0.40283 -0.3662 -0.40414 -0.36736 C -0.40583 -0.36898 -0.40752 -0.3706 -0.40935 -0.37199 C -0.41195 -0.37384 -0.41469 -0.375 -0.41729 -0.37662 L -0.42511 -0.38125 L -0.43696 -0.38843 L -0.44099 -0.39074 C -0.4423 -0.39143 -0.4436 -0.39259 -0.4449 -0.39305 L -0.45154 -0.39537 C -0.45923 -0.40231 -0.45493 -0.39907 -0.4647 -0.40486 C -0.466 -0.40555 -0.46717 -0.40671 -0.46861 -0.40718 C -0.47225 -0.40787 -0.48437 -0.41042 -0.4884 -0.4118 C -0.4901 -0.41227 -0.49179 -0.41343 -0.49361 -0.41412 C -0.49622 -0.41505 -0.49882 -0.41551 -0.50156 -0.41643 C -0.50716 -0.41852 -0.50716 -0.41968 -0.51341 -0.42106 C -0.5181 -0.42222 -0.52305 -0.42268 -0.52787 -0.42338 C -0.53229 -0.42546 -0.53633 -0.42755 -0.54102 -0.42824 C -0.54975 -0.4294 -0.5586 -0.4294 -0.56733 -0.43055 C -0.56941 -0.43079 -0.5896 -0.43449 -0.59234 -0.43518 C -0.59455 -0.43565 -0.59663 -0.4368 -0.59885 -0.4375 C -0.60236 -0.43843 -0.60588 -0.43912 -0.6094 -0.43981 C -0.6348 -0.45116 -0.61695 -0.44421 -0.67791 -0.43981 C -0.67921 -0.43981 -0.68038 -0.43796 -0.68181 -0.4375 C -0.68663 -0.43634 -0.69145 -0.43611 -0.69627 -0.43518 C -0.70838 -0.4331 -0.70578 -0.43356 -0.71607 -0.43055 C -0.72375 -0.42593 -0.71633 -0.42986 -0.72792 -0.42593 C -0.7373 -0.42245 -0.72896 -0.42384 -0.74107 -0.42106 C -0.74537 -0.42014 -0.7498 -0.41991 -0.75423 -0.41875 C -0.75644 -0.41829 -0.75853 -0.41713 -0.76074 -0.41643 C -0.77259 -0.41273 -0.76465 -0.41597 -0.77389 -0.4118 C -0.77741 -0.40856 -0.78171 -0.40741 -0.78444 -0.40231 C -0.78822 -0.39583 -0.78601 -0.39907 -0.79109 -0.39305 C -0.79682 -0.37755 -0.78965 -0.39421 -0.7989 -0.38125 C -0.80138 -0.37801 -0.80294 -0.37268 -0.80554 -0.36968 C -0.80685 -0.36805 -0.80828 -0.36667 -0.80945 -0.36505 C -0.81349 -0.35903 -0.81375 -0.35532 -0.8187 -0.35093 C -0.82026 -0.34954 -0.82221 -0.3493 -0.82391 -0.34861 C -0.8342 -0.33055 -0.82899 -0.33472 -0.83706 -0.32986 C -0.83849 -0.32755 -0.83941 -0.32454 -0.8411 -0.32292 C -0.84266 -0.3213 -0.84462 -0.32153 -0.84631 -0.3206 C -0.84904 -0.31898 -0.85165 -0.31736 -0.85425 -0.31574 C -0.85425 -0.31574 -0.86207 -0.31111 -0.86207 -0.31111 C -0.86428 -0.30949 -0.8665 -0.3081 -0.86871 -0.30648 C -0.87053 -0.30509 -0.87223 -0.30324 -0.87392 -0.30185 C -0.87522 -0.30093 -0.87666 -0.30023 -0.87796 -0.29954 C -0.88017 -0.29792 -0.88226 -0.2963 -0.88447 -0.29468 C -0.89906 -0.28542 -0.88642 -0.29375 -0.89762 -0.28773 C -0.90036 -0.28634 -0.90296 -0.28472 -0.90557 -0.2831 L -0.90948 -0.28079 C -0.91078 -0.27986 -0.91208 -0.2787 -0.91351 -0.27847 C -0.92003 -0.27639 -0.92537 -0.27523 -0.93188 -0.2713 C -0.93318 -0.2706 -0.93448 -0.26968 -0.93579 -0.26898 C -0.938 -0.26805 -0.94021 -0.26713 -0.94243 -0.26667 C -0.95558 -0.26458 -0.98189 -0.26204 -0.98189 -0.26204 C -0.98892 -0.26273 -0.99596 -0.26296 -1.00299 -0.26435 C -1.00429 -0.26458 -1.00586 -0.26505 -1.0069 -0.26667 C -1.00807 -0.26852 -1.00859 -0.2713 -1.0095 -0.27361 C -1.01002 -0.27616 -1.01028 -0.27847 -1.0108 -0.28079 C -1.0125 -0.28657 -1.01367 -0.28796 -1.01614 -0.29236 C -1.01654 -0.29468 -1.0168 -0.29722 -1.01745 -0.29954 C -1.01914 -0.30532 -1.02018 -0.30671 -1.02266 -0.31111 C -1.02565 -0.32662 -1.02526 -0.32037 -1.02526 -0.32986 L -1.02526 -0.32986 " pathEditMode="relative" ptsTypes="AAAAAAAAAAAAAAAAAAAAAAAAAAAAAAAAAAAAAAAAAAAAAAAAAAAAAAAAAAAAAAAAAAAAAAAAAAAAAAAAAAAAAAAAAAAAAAAAAAAAAAAAAAAAAAAAAAAAAAAA">
                                      <p:cBhvr>
                                        <p:cTn id="1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274638"/>
            <a:ext cx="12188825" cy="994122"/>
          </a:xfrm>
        </p:spPr>
        <p:txBody>
          <a:bodyPr/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sv-SE" sz="4000" b="0" i="0" cap="none" dirty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Brantare – </a:t>
            </a:r>
            <a:r>
              <a:rPr lang="sv-SE" sz="40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Challenges</a:t>
            </a:r>
            <a:endParaRPr lang="sv-SE" sz="4000" b="0" i="0" cap="none" dirty="0">
              <a:solidFill>
                <a:srgbClr val="545454">
                  <a:lumMod val="50000"/>
                </a:srgbClr>
              </a:solidFill>
              <a:latin typeface="Century Gothic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847" y="1988840"/>
            <a:ext cx="10361127" cy="3960440"/>
          </a:xfrm>
        </p:spPr>
        <p:txBody>
          <a:bodyPr>
            <a:noAutofit/>
          </a:bodyPr>
          <a:lstStyle/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Well controlled trials can be difficult to perform</a:t>
            </a:r>
          </a:p>
          <a:p>
            <a:pPr marL="731383" lvl="1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Procedures must be created and approved by local authority</a:t>
            </a:r>
          </a:p>
          <a:p>
            <a:pPr marL="731383" lvl="1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Approaches must fit in daily operations</a:t>
            </a:r>
          </a:p>
          <a:p>
            <a:pPr marL="731383" lvl="1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It must be possible to compare data from different types of operations in order to have a meaningful implementation into daily operations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b="0" i="0" cap="none" dirty="0" smtClean="0">
                <a:solidFill>
                  <a:srgbClr val="545454"/>
                </a:solidFill>
                <a:latin typeface="Century Gothic"/>
              </a:rPr>
              <a:t>It was necessary to find a method to collect large amounts of data regarding pilot operational </a:t>
            </a:r>
            <a:r>
              <a:rPr lang="en-US" sz="2400" b="0" i="0" cap="none" dirty="0" err="1" smtClean="0">
                <a:solidFill>
                  <a:srgbClr val="545454"/>
                </a:solidFill>
                <a:latin typeface="Century Gothic"/>
              </a:rPr>
              <a:t>behaviour</a:t>
            </a:r>
            <a:r>
              <a:rPr lang="en-US" sz="2400" b="0" i="0" cap="none" dirty="0" smtClean="0">
                <a:solidFill>
                  <a:srgbClr val="545454"/>
                </a:solidFill>
                <a:latin typeface="Century Gothic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705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Assumption 1: The pilots’ operational </a:t>
            </a:r>
            <a:r>
              <a:rPr lang="en-US" sz="2400" cap="none" dirty="0" err="1" smtClean="0">
                <a:solidFill>
                  <a:srgbClr val="545454"/>
                </a:solidFill>
                <a:latin typeface="Century Gothic"/>
              </a:rPr>
              <a:t>behaviour</a:t>
            </a: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 will change when flying steeper approaches</a:t>
            </a:r>
          </a:p>
          <a:p>
            <a:pPr marL="274320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Assumption 2: The changes in the pilots’ operational </a:t>
            </a:r>
            <a:r>
              <a:rPr lang="en-US" sz="2400" cap="none" dirty="0" err="1" smtClean="0">
                <a:solidFill>
                  <a:srgbClr val="545454"/>
                </a:solidFill>
                <a:latin typeface="Century Gothic"/>
              </a:rPr>
              <a:t>behaviour</a:t>
            </a: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 will be similar for tailwind approaches and steeper approaches</a:t>
            </a:r>
          </a:p>
          <a:p>
            <a:pPr marL="45720" indent="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None/>
            </a:pPr>
            <a:endParaRPr lang="en-US" sz="2400" cap="none" dirty="0" smtClean="0">
              <a:solidFill>
                <a:srgbClr val="545454"/>
              </a:solidFill>
              <a:latin typeface="Century Gothic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" y="274638"/>
            <a:ext cx="12188825" cy="994122"/>
          </a:xfrm>
        </p:spPr>
        <p:txBody>
          <a:bodyPr/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4000" b="0" i="0" cap="none" dirty="0" err="1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Brantare</a:t>
            </a:r>
            <a:r>
              <a:rPr lang="en-US" sz="4000" b="0" i="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 – </a:t>
            </a:r>
            <a:r>
              <a:rPr lang="en-US" sz="40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Assumptions</a:t>
            </a:r>
            <a:endParaRPr lang="en-US" sz="4000" b="0" i="0" cap="none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7674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 8"/>
          <p:cNvGrpSpPr/>
          <p:nvPr/>
        </p:nvGrpSpPr>
        <p:grpSpPr>
          <a:xfrm>
            <a:off x="3258823" y="2905264"/>
            <a:ext cx="5591422" cy="2058259"/>
            <a:chOff x="3258823" y="2109523"/>
            <a:chExt cx="5591422" cy="2058259"/>
          </a:xfrm>
        </p:grpSpPr>
        <p:sp>
          <p:nvSpPr>
            <p:cNvPr id="25" name="Båge 24"/>
            <p:cNvSpPr/>
            <p:nvPr/>
          </p:nvSpPr>
          <p:spPr>
            <a:xfrm rot="17766871" flipH="1">
              <a:off x="7810891" y="3708321"/>
              <a:ext cx="555884" cy="363038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upp 7"/>
            <p:cNvGrpSpPr/>
            <p:nvPr/>
          </p:nvGrpSpPr>
          <p:grpSpPr>
            <a:xfrm>
              <a:off x="3258823" y="2109523"/>
              <a:ext cx="5591422" cy="2034223"/>
              <a:chOff x="3258823" y="2109523"/>
              <a:chExt cx="5591422" cy="2034223"/>
            </a:xfrm>
          </p:grpSpPr>
          <p:sp>
            <p:nvSpPr>
              <p:cNvPr id="18" name="Rätvinklig triangel 17"/>
              <p:cNvSpPr/>
              <p:nvPr/>
            </p:nvSpPr>
            <p:spPr>
              <a:xfrm>
                <a:off x="3258823" y="2122441"/>
                <a:ext cx="5591422" cy="2021305"/>
              </a:xfrm>
              <a:prstGeom prst="rt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ruta 18"/>
                  <p:cNvSpPr txBox="1"/>
                  <p:nvPr/>
                </p:nvSpPr>
                <p:spPr>
                  <a:xfrm>
                    <a:off x="3258823" y="3131443"/>
                    <a:ext cx="18671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sv-SE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9" name="textruta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58823" y="3131443"/>
                    <a:ext cx="186718" cy="276999"/>
                  </a:xfrm>
                  <a:prstGeom prst="rect">
                    <a:avLst/>
                  </a:prstGeom>
                  <a:blipFill rotWithShape="0">
                    <a:blip r:embed="rId2"/>
                    <a:stretch>
                      <a:fillRect l="-33333" r="-30000" b="-1956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ruta 19"/>
                  <p:cNvSpPr txBox="1"/>
                  <p:nvPr/>
                </p:nvSpPr>
                <p:spPr>
                  <a:xfrm>
                    <a:off x="4048498" y="2109523"/>
                    <a:ext cx="261482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20" name="textruta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48498" y="2109523"/>
                    <a:ext cx="261482" cy="276999"/>
                  </a:xfrm>
                  <a:prstGeom prst="rect">
                    <a:avLst/>
                  </a:prstGeom>
                  <a:blipFill rotWithShape="0">
                    <a:blip r:embed="rId3"/>
                    <a:stretch>
                      <a:fillRect l="-13953" r="-6977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ruta 22"/>
                  <p:cNvSpPr txBox="1"/>
                  <p:nvPr/>
                </p:nvSpPr>
                <p:spPr>
                  <a:xfrm>
                    <a:off x="8011227" y="3866747"/>
                    <a:ext cx="407163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𝐺𝑆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23" name="textruta 2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11227" y="3866747"/>
                    <a:ext cx="407163" cy="276999"/>
                  </a:xfrm>
                  <a:prstGeom prst="rect">
                    <a:avLst/>
                  </a:prstGeom>
                  <a:blipFill rotWithShape="0">
                    <a:blip r:embed="rId4"/>
                    <a:stretch>
                      <a:fillRect l="-7463" r="-5970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ruta 27"/>
                  <p:cNvSpPr txBox="1"/>
                  <p:nvPr/>
                </p:nvSpPr>
                <p:spPr>
                  <a:xfrm>
                    <a:off x="4171929" y="3863963"/>
                    <a:ext cx="276101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28" name="textruta 2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71929" y="3863963"/>
                    <a:ext cx="276101" cy="276999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 l="-13043" r="-6522" b="-1087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pic>
        <p:nvPicPr>
          <p:cNvPr id="6" name="Bildobjekt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716" y="2804170"/>
            <a:ext cx="370825" cy="13692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-1" y="274638"/>
            <a:ext cx="12188825" cy="994122"/>
          </a:xfrm>
        </p:spPr>
        <p:txBody>
          <a:bodyPr/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sv-SE" sz="4000" b="0" i="0" cap="none" dirty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Brantare – </a:t>
            </a:r>
            <a:r>
              <a:rPr lang="sv-SE" sz="40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the </a:t>
            </a:r>
            <a:r>
              <a:rPr lang="sv-SE" sz="4000" cap="none" dirty="0" err="1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Method</a:t>
            </a:r>
            <a:endParaRPr lang="sv-SE" sz="4000" b="0" i="0" cap="none" dirty="0">
              <a:solidFill>
                <a:srgbClr val="545454">
                  <a:lumMod val="50000"/>
                </a:srgbClr>
              </a:solidFill>
              <a:latin typeface="Century Gothic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8148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 L 0.45871 0.2912 " pathEditMode="relative" rAng="0" ptsTypes="AA">
                                      <p:cBhvr>
                                        <p:cTn id="6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6" y="1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upp 39"/>
          <p:cNvGrpSpPr/>
          <p:nvPr/>
        </p:nvGrpSpPr>
        <p:grpSpPr>
          <a:xfrm>
            <a:off x="892625" y="5012740"/>
            <a:ext cx="1488493" cy="685173"/>
            <a:chOff x="789495" y="3175241"/>
            <a:chExt cx="1488493" cy="685173"/>
          </a:xfrm>
        </p:grpSpPr>
        <p:sp>
          <p:nvSpPr>
            <p:cNvPr id="31" name="Höger 30"/>
            <p:cNvSpPr/>
            <p:nvPr/>
          </p:nvSpPr>
          <p:spPr>
            <a:xfrm>
              <a:off x="789495" y="3544573"/>
              <a:ext cx="1488493" cy="315841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ktangel 37"/>
                <p:cNvSpPr/>
                <p:nvPr/>
              </p:nvSpPr>
              <p:spPr>
                <a:xfrm>
                  <a:off x="918605" y="3175241"/>
                  <a:ext cx="123027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𝑤𝑖𝑛𝑑</m:t>
                            </m:r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𝑇𝑊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8" name="Rektangel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8605" y="3175241"/>
                  <a:ext cx="1230272" cy="369332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2" name="Grupp 31"/>
          <p:cNvGrpSpPr/>
          <p:nvPr/>
        </p:nvGrpSpPr>
        <p:grpSpPr>
          <a:xfrm>
            <a:off x="3258823" y="1838464"/>
            <a:ext cx="5591422" cy="2058259"/>
            <a:chOff x="3258823" y="2109523"/>
            <a:chExt cx="5591422" cy="2058259"/>
          </a:xfrm>
        </p:grpSpPr>
        <p:sp>
          <p:nvSpPr>
            <p:cNvPr id="33" name="Båge 32"/>
            <p:cNvSpPr/>
            <p:nvPr/>
          </p:nvSpPr>
          <p:spPr>
            <a:xfrm rot="17766871" flipH="1">
              <a:off x="7810891" y="3708321"/>
              <a:ext cx="555884" cy="363038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4" name="Grupp 33"/>
            <p:cNvGrpSpPr/>
            <p:nvPr/>
          </p:nvGrpSpPr>
          <p:grpSpPr>
            <a:xfrm>
              <a:off x="3258823" y="2109523"/>
              <a:ext cx="5591422" cy="2034223"/>
              <a:chOff x="3258823" y="2109523"/>
              <a:chExt cx="5591422" cy="2034223"/>
            </a:xfrm>
          </p:grpSpPr>
          <p:sp>
            <p:nvSpPr>
              <p:cNvPr id="35" name="Rätvinklig triangel 34"/>
              <p:cNvSpPr/>
              <p:nvPr/>
            </p:nvSpPr>
            <p:spPr>
              <a:xfrm>
                <a:off x="3258823" y="2122441"/>
                <a:ext cx="5591422" cy="2021305"/>
              </a:xfrm>
              <a:prstGeom prst="rt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textruta 35"/>
                  <p:cNvSpPr txBox="1"/>
                  <p:nvPr/>
                </p:nvSpPr>
                <p:spPr>
                  <a:xfrm>
                    <a:off x="3258823" y="3131443"/>
                    <a:ext cx="18671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sv-SE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6" name="textruta 3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58823" y="3131443"/>
                    <a:ext cx="186718" cy="276999"/>
                  </a:xfrm>
                  <a:prstGeom prst="rect">
                    <a:avLst/>
                  </a:prstGeom>
                  <a:blipFill rotWithShape="0">
                    <a:blip r:embed="rId3"/>
                    <a:stretch>
                      <a:fillRect l="-33333" r="-30000" b="-1956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textruta 36"/>
                  <p:cNvSpPr txBox="1"/>
                  <p:nvPr/>
                </p:nvSpPr>
                <p:spPr>
                  <a:xfrm>
                    <a:off x="4048498" y="2109523"/>
                    <a:ext cx="261482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7" name="textruta 3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48498" y="2109523"/>
                    <a:ext cx="261482" cy="276999"/>
                  </a:xfrm>
                  <a:prstGeom prst="rect">
                    <a:avLst/>
                  </a:prstGeom>
                  <a:blipFill rotWithShape="0">
                    <a:blip r:embed="rId4"/>
                    <a:stretch>
                      <a:fillRect l="-13953" r="-6977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textruta 38"/>
                  <p:cNvSpPr txBox="1"/>
                  <p:nvPr/>
                </p:nvSpPr>
                <p:spPr>
                  <a:xfrm>
                    <a:off x="8011227" y="3866747"/>
                    <a:ext cx="407163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𝐺𝑆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9" name="textruta 3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11227" y="3866747"/>
                    <a:ext cx="407163" cy="276999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 l="-7463" r="-5970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ruta 40"/>
                  <p:cNvSpPr txBox="1"/>
                  <p:nvPr/>
                </p:nvSpPr>
                <p:spPr>
                  <a:xfrm>
                    <a:off x="4171929" y="3863963"/>
                    <a:ext cx="276101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41" name="textruta 4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71929" y="3863963"/>
                    <a:ext cx="276101" cy="276999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 l="-13043" r="-6522" b="-1087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pic>
        <p:nvPicPr>
          <p:cNvPr id="42" name="Bildobjekt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716" y="1737370"/>
            <a:ext cx="370825" cy="136920"/>
          </a:xfrm>
          <a:prstGeom prst="rect">
            <a:avLst/>
          </a:prstGeom>
        </p:spPr>
      </p:pic>
      <p:grpSp>
        <p:nvGrpSpPr>
          <p:cNvPr id="44" name="Grupp 43"/>
          <p:cNvGrpSpPr/>
          <p:nvPr/>
        </p:nvGrpSpPr>
        <p:grpSpPr>
          <a:xfrm>
            <a:off x="3258823" y="4343539"/>
            <a:ext cx="5591422" cy="2058259"/>
            <a:chOff x="3258823" y="2109523"/>
            <a:chExt cx="5591422" cy="2058259"/>
          </a:xfrm>
        </p:grpSpPr>
        <p:sp>
          <p:nvSpPr>
            <p:cNvPr id="51" name="Båge 50"/>
            <p:cNvSpPr/>
            <p:nvPr/>
          </p:nvSpPr>
          <p:spPr>
            <a:xfrm rot="17766871" flipH="1">
              <a:off x="7810891" y="3708321"/>
              <a:ext cx="555884" cy="363038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2" name="Grupp 51"/>
            <p:cNvGrpSpPr/>
            <p:nvPr/>
          </p:nvGrpSpPr>
          <p:grpSpPr>
            <a:xfrm>
              <a:off x="3258823" y="2109523"/>
              <a:ext cx="5591422" cy="2034223"/>
              <a:chOff x="3258823" y="2109523"/>
              <a:chExt cx="5591422" cy="2034223"/>
            </a:xfrm>
          </p:grpSpPr>
          <p:sp>
            <p:nvSpPr>
              <p:cNvPr id="53" name="Rätvinklig triangel 52"/>
              <p:cNvSpPr/>
              <p:nvPr/>
            </p:nvSpPr>
            <p:spPr>
              <a:xfrm>
                <a:off x="3258823" y="2122441"/>
                <a:ext cx="5591422" cy="2021305"/>
              </a:xfrm>
              <a:prstGeom prst="rt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ruta 53"/>
                  <p:cNvSpPr txBox="1"/>
                  <p:nvPr/>
                </p:nvSpPr>
                <p:spPr>
                  <a:xfrm>
                    <a:off x="3258823" y="3131443"/>
                    <a:ext cx="18671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sv-SE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54" name="textruta 5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58823" y="3131443"/>
                    <a:ext cx="186718" cy="276999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 l="-33333" r="-30000" b="-1956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5" name="textruta 54"/>
                  <p:cNvSpPr txBox="1"/>
                  <p:nvPr/>
                </p:nvSpPr>
                <p:spPr>
                  <a:xfrm>
                    <a:off x="4048498" y="2109523"/>
                    <a:ext cx="261482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55" name="textruta 5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48498" y="2109523"/>
                    <a:ext cx="261482" cy="276999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 l="-13953" r="-6977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textruta 55"/>
                  <p:cNvSpPr txBox="1"/>
                  <p:nvPr/>
                </p:nvSpPr>
                <p:spPr>
                  <a:xfrm>
                    <a:off x="8011227" y="3866747"/>
                    <a:ext cx="407163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𝐺𝑆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56" name="textruta 5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11227" y="3866747"/>
                    <a:ext cx="407163" cy="276999"/>
                  </a:xfrm>
                  <a:prstGeom prst="rect">
                    <a:avLst/>
                  </a:prstGeom>
                  <a:blipFill rotWithShape="0">
                    <a:blip r:embed="rId10"/>
                    <a:stretch>
                      <a:fillRect l="-7463" r="-5970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7" name="textruta 56"/>
                  <p:cNvSpPr txBox="1"/>
                  <p:nvPr/>
                </p:nvSpPr>
                <p:spPr>
                  <a:xfrm>
                    <a:off x="4171929" y="3863963"/>
                    <a:ext cx="276101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57" name="textruta 5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71929" y="3863963"/>
                    <a:ext cx="276101" cy="276999"/>
                  </a:xfrm>
                  <a:prstGeom prst="rect">
                    <a:avLst/>
                  </a:prstGeom>
                  <a:blipFill rotWithShape="0">
                    <a:blip r:embed="rId11"/>
                    <a:stretch>
                      <a:fillRect l="-13043" r="-6522" b="-1087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pic>
        <p:nvPicPr>
          <p:cNvPr id="58" name="Bildobjekt 5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716" y="4242445"/>
            <a:ext cx="370825" cy="136920"/>
          </a:xfrm>
          <a:prstGeom prst="rect">
            <a:avLst/>
          </a:prstGeom>
        </p:spPr>
      </p:pic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-1" y="274638"/>
            <a:ext cx="12188825" cy="994122"/>
          </a:xfrm>
        </p:spPr>
        <p:txBody>
          <a:bodyPr/>
          <a:lstStyle/>
          <a:p>
            <a:pPr defTabSz="914400">
              <a:spcBef>
                <a:spcPts val="0"/>
              </a:spcBef>
            </a:pPr>
            <a:r>
              <a:rPr lang="sv-SE" sz="4000" b="0" i="0" cap="none" dirty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Brantare – </a:t>
            </a:r>
            <a:r>
              <a:rPr lang="sv-SE" sz="4000" cap="none" dirty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the </a:t>
            </a:r>
            <a:r>
              <a:rPr lang="sv-SE" sz="4000" cap="none" dirty="0" err="1">
                <a:solidFill>
                  <a:srgbClr val="545454">
                    <a:lumMod val="50000"/>
                  </a:srgbClr>
                </a:solidFill>
                <a:latin typeface="Century Gothic"/>
              </a:rPr>
              <a:t>Method</a:t>
            </a:r>
            <a:endParaRPr lang="sv-SE" sz="4000" b="0" i="0" cap="none" dirty="0">
              <a:solidFill>
                <a:srgbClr val="545454">
                  <a:lumMod val="50000"/>
                </a:srgbClr>
              </a:solidFill>
              <a:latin typeface="Century Gothic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5622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4.44444E-6 L 0.45871 0.29121 " pathEditMode="relative" rAng="0" ptsTypes="AA">
                                      <p:cBhvr>
                                        <p:cTn id="6" dur="2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6" y="1456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2.22222E-6 L 0.45871 0.2912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6" y="1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upp 39"/>
          <p:cNvGrpSpPr/>
          <p:nvPr/>
        </p:nvGrpSpPr>
        <p:grpSpPr>
          <a:xfrm>
            <a:off x="892625" y="5012740"/>
            <a:ext cx="1488493" cy="685173"/>
            <a:chOff x="789495" y="3175241"/>
            <a:chExt cx="1488493" cy="685173"/>
          </a:xfrm>
        </p:grpSpPr>
        <p:sp>
          <p:nvSpPr>
            <p:cNvPr id="31" name="Höger 30"/>
            <p:cNvSpPr/>
            <p:nvPr/>
          </p:nvSpPr>
          <p:spPr>
            <a:xfrm>
              <a:off x="789495" y="3544573"/>
              <a:ext cx="1488493" cy="315841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ktangel 37"/>
                <p:cNvSpPr/>
                <p:nvPr/>
              </p:nvSpPr>
              <p:spPr>
                <a:xfrm>
                  <a:off x="918605" y="3175241"/>
                  <a:ext cx="123027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𝑤𝑖𝑛𝑑</m:t>
                            </m:r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𝑇𝑊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8" name="Rektangel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8605" y="3175241"/>
                  <a:ext cx="1230272" cy="369332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ruta 48"/>
              <p:cNvSpPr txBox="1"/>
              <p:nvPr/>
            </p:nvSpPr>
            <p:spPr>
              <a:xfrm>
                <a:off x="3257486" y="5367708"/>
                <a:ext cx="18671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v-SE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textruta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486" y="5367708"/>
                <a:ext cx="186718" cy="276999"/>
              </a:xfrm>
              <a:prstGeom prst="rect">
                <a:avLst/>
              </a:prstGeom>
              <a:blipFill rotWithShape="0">
                <a:blip r:embed="rId3"/>
                <a:stretch>
                  <a:fillRect l="-32258" r="-25806" b="-22222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upp 31"/>
          <p:cNvGrpSpPr/>
          <p:nvPr/>
        </p:nvGrpSpPr>
        <p:grpSpPr>
          <a:xfrm>
            <a:off x="3258823" y="1838464"/>
            <a:ext cx="5591422" cy="2058259"/>
            <a:chOff x="3258823" y="2109523"/>
            <a:chExt cx="5591422" cy="2058259"/>
          </a:xfrm>
        </p:grpSpPr>
        <p:sp>
          <p:nvSpPr>
            <p:cNvPr id="33" name="Båge 32"/>
            <p:cNvSpPr/>
            <p:nvPr/>
          </p:nvSpPr>
          <p:spPr>
            <a:xfrm rot="17766871" flipH="1">
              <a:off x="7810891" y="3708321"/>
              <a:ext cx="555884" cy="363038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4" name="Grupp 33"/>
            <p:cNvGrpSpPr/>
            <p:nvPr/>
          </p:nvGrpSpPr>
          <p:grpSpPr>
            <a:xfrm>
              <a:off x="3258823" y="2109523"/>
              <a:ext cx="5591422" cy="2034223"/>
              <a:chOff x="3258823" y="2109523"/>
              <a:chExt cx="5591422" cy="2034223"/>
            </a:xfrm>
          </p:grpSpPr>
          <p:sp>
            <p:nvSpPr>
              <p:cNvPr id="35" name="Rätvinklig triangel 34"/>
              <p:cNvSpPr/>
              <p:nvPr/>
            </p:nvSpPr>
            <p:spPr>
              <a:xfrm>
                <a:off x="3258823" y="2122441"/>
                <a:ext cx="5591422" cy="2021305"/>
              </a:xfrm>
              <a:prstGeom prst="rt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textruta 35"/>
                  <p:cNvSpPr txBox="1"/>
                  <p:nvPr/>
                </p:nvSpPr>
                <p:spPr>
                  <a:xfrm>
                    <a:off x="3258823" y="3131443"/>
                    <a:ext cx="18671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sv-SE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6" name="textruta 3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58823" y="3131443"/>
                    <a:ext cx="186718" cy="276999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 l="-33333" r="-30000" b="-1956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textruta 36"/>
                  <p:cNvSpPr txBox="1"/>
                  <p:nvPr/>
                </p:nvSpPr>
                <p:spPr>
                  <a:xfrm>
                    <a:off x="4048498" y="2109523"/>
                    <a:ext cx="261482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7" name="textruta 3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48498" y="2109523"/>
                    <a:ext cx="261482" cy="276999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 l="-13953" r="-6977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textruta 38"/>
                  <p:cNvSpPr txBox="1"/>
                  <p:nvPr/>
                </p:nvSpPr>
                <p:spPr>
                  <a:xfrm>
                    <a:off x="8011227" y="3866747"/>
                    <a:ext cx="407163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𝐺𝑆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9" name="textruta 3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11227" y="3866747"/>
                    <a:ext cx="407163" cy="276999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 l="-7463" r="-5970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ruta 40"/>
                  <p:cNvSpPr txBox="1"/>
                  <p:nvPr/>
                </p:nvSpPr>
                <p:spPr>
                  <a:xfrm>
                    <a:off x="4171929" y="3863963"/>
                    <a:ext cx="276101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41" name="textruta 4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71929" y="3863963"/>
                    <a:ext cx="276101" cy="276999"/>
                  </a:xfrm>
                  <a:prstGeom prst="rect">
                    <a:avLst/>
                  </a:prstGeom>
                  <a:blipFill rotWithShape="0">
                    <a:blip r:embed="rId10"/>
                    <a:stretch>
                      <a:fillRect l="-13043" r="-6522" b="-1087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pic>
        <p:nvPicPr>
          <p:cNvPr id="42" name="Bildobjekt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716" y="1737370"/>
            <a:ext cx="370825" cy="136920"/>
          </a:xfrm>
          <a:prstGeom prst="rect">
            <a:avLst/>
          </a:prstGeom>
        </p:spPr>
      </p:pic>
      <p:grpSp>
        <p:nvGrpSpPr>
          <p:cNvPr id="44" name="Grupp 43"/>
          <p:cNvGrpSpPr/>
          <p:nvPr/>
        </p:nvGrpSpPr>
        <p:grpSpPr>
          <a:xfrm>
            <a:off x="3258823" y="4343539"/>
            <a:ext cx="5591422" cy="2058259"/>
            <a:chOff x="3258823" y="2109523"/>
            <a:chExt cx="5591422" cy="2058259"/>
          </a:xfrm>
        </p:grpSpPr>
        <p:sp>
          <p:nvSpPr>
            <p:cNvPr id="51" name="Båge 50"/>
            <p:cNvSpPr/>
            <p:nvPr/>
          </p:nvSpPr>
          <p:spPr>
            <a:xfrm rot="17766871" flipH="1">
              <a:off x="7810891" y="3708321"/>
              <a:ext cx="555884" cy="363038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2" name="Grupp 51"/>
            <p:cNvGrpSpPr/>
            <p:nvPr/>
          </p:nvGrpSpPr>
          <p:grpSpPr>
            <a:xfrm>
              <a:off x="3258823" y="2109523"/>
              <a:ext cx="5591422" cy="2034223"/>
              <a:chOff x="3258823" y="2109523"/>
              <a:chExt cx="5591422" cy="2034223"/>
            </a:xfrm>
          </p:grpSpPr>
          <p:sp>
            <p:nvSpPr>
              <p:cNvPr id="53" name="Rätvinklig triangel 52"/>
              <p:cNvSpPr/>
              <p:nvPr/>
            </p:nvSpPr>
            <p:spPr>
              <a:xfrm>
                <a:off x="3258823" y="2122441"/>
                <a:ext cx="5591422" cy="2021305"/>
              </a:xfrm>
              <a:prstGeom prst="rt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ruta 53"/>
                  <p:cNvSpPr txBox="1"/>
                  <p:nvPr/>
                </p:nvSpPr>
                <p:spPr>
                  <a:xfrm>
                    <a:off x="3258823" y="3131443"/>
                    <a:ext cx="18671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sv-SE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54" name="textruta 5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58823" y="3131443"/>
                    <a:ext cx="186718" cy="276999"/>
                  </a:xfrm>
                  <a:prstGeom prst="rect">
                    <a:avLst/>
                  </a:prstGeom>
                  <a:blipFill rotWithShape="0">
                    <a:blip r:embed="rId12"/>
                    <a:stretch>
                      <a:fillRect l="-33333" r="-30000" b="-1956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5" name="textruta 54"/>
                  <p:cNvSpPr txBox="1"/>
                  <p:nvPr/>
                </p:nvSpPr>
                <p:spPr>
                  <a:xfrm>
                    <a:off x="4048498" y="2109523"/>
                    <a:ext cx="261482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55" name="textruta 5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48498" y="2109523"/>
                    <a:ext cx="261482" cy="276999"/>
                  </a:xfrm>
                  <a:prstGeom prst="rect">
                    <a:avLst/>
                  </a:prstGeom>
                  <a:blipFill rotWithShape="0">
                    <a:blip r:embed="rId13"/>
                    <a:stretch>
                      <a:fillRect l="-13953" r="-6977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textruta 55"/>
                  <p:cNvSpPr txBox="1"/>
                  <p:nvPr/>
                </p:nvSpPr>
                <p:spPr>
                  <a:xfrm>
                    <a:off x="8011227" y="3866747"/>
                    <a:ext cx="407163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𝐺𝑆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56" name="textruta 5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11227" y="3866747"/>
                    <a:ext cx="407163" cy="276999"/>
                  </a:xfrm>
                  <a:prstGeom prst="rect">
                    <a:avLst/>
                  </a:prstGeom>
                  <a:blipFill rotWithShape="0">
                    <a:blip r:embed="rId14"/>
                    <a:stretch>
                      <a:fillRect l="-7463" r="-5970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7" name="textruta 56"/>
                  <p:cNvSpPr txBox="1"/>
                  <p:nvPr/>
                </p:nvSpPr>
                <p:spPr>
                  <a:xfrm>
                    <a:off x="4171929" y="3863963"/>
                    <a:ext cx="276101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57" name="textruta 5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71929" y="3863963"/>
                    <a:ext cx="276101" cy="276999"/>
                  </a:xfrm>
                  <a:prstGeom prst="rect">
                    <a:avLst/>
                  </a:prstGeom>
                  <a:blipFill rotWithShape="0">
                    <a:blip r:embed="rId15"/>
                    <a:stretch>
                      <a:fillRect l="-13043" r="-6522" b="-1087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pic>
        <p:nvPicPr>
          <p:cNvPr id="58" name="Bildobjekt 5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716" y="4242445"/>
            <a:ext cx="370825" cy="136920"/>
          </a:xfrm>
          <a:prstGeom prst="rect">
            <a:avLst/>
          </a:prstGeom>
        </p:spPr>
      </p:pic>
      <p:sp>
        <p:nvSpPr>
          <p:cNvPr id="59" name="Title 1"/>
          <p:cNvSpPr>
            <a:spLocks noGrp="1"/>
          </p:cNvSpPr>
          <p:nvPr>
            <p:ph type="title"/>
          </p:nvPr>
        </p:nvSpPr>
        <p:spPr>
          <a:xfrm>
            <a:off x="-1" y="274638"/>
            <a:ext cx="12188825" cy="994122"/>
          </a:xfrm>
        </p:spPr>
        <p:txBody>
          <a:bodyPr/>
          <a:lstStyle/>
          <a:p>
            <a:pPr defTabSz="914400">
              <a:spcBef>
                <a:spcPts val="0"/>
              </a:spcBef>
            </a:pPr>
            <a:r>
              <a:rPr lang="sv-SE" sz="4000" b="0" i="0" cap="none" dirty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Brantare – </a:t>
            </a:r>
            <a:r>
              <a:rPr lang="sv-SE" sz="4000" cap="none" dirty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the </a:t>
            </a:r>
            <a:r>
              <a:rPr lang="sv-SE" sz="4000" cap="none" dirty="0" err="1">
                <a:solidFill>
                  <a:srgbClr val="545454">
                    <a:lumMod val="50000"/>
                  </a:srgbClr>
                </a:solidFill>
                <a:latin typeface="Century Gothic"/>
              </a:rPr>
              <a:t>Method</a:t>
            </a:r>
            <a:endParaRPr lang="sv-SE" sz="4000" b="0" i="0" cap="none" dirty="0">
              <a:solidFill>
                <a:srgbClr val="545454">
                  <a:lumMod val="50000"/>
                </a:srgbClr>
              </a:solidFill>
              <a:latin typeface="Century Gothic"/>
              <a:ea typeface="+mj-ea"/>
              <a:cs typeface="+mj-cs"/>
            </a:endParaRPr>
          </a:p>
        </p:txBody>
      </p:sp>
      <p:sp>
        <p:nvSpPr>
          <p:cNvPr id="46" name="Rätvinklig triangel 45"/>
          <p:cNvSpPr/>
          <p:nvPr/>
        </p:nvSpPr>
        <p:spPr>
          <a:xfrm>
            <a:off x="3257486" y="4361509"/>
            <a:ext cx="3763505" cy="2021305"/>
          </a:xfrm>
          <a:prstGeom prst="rtTriangle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43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4.44444E-6 L 0.45871 0.29121 " pathEditMode="relative" rAng="0" ptsTypes="AA">
                                      <p:cBhvr>
                                        <p:cTn id="6" dur="2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6" y="1456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2.22222E-6 L 0.45871 0.2912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6" y="1456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515E-6 -3.33333E-6 L 0.15447 -0.000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3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Höger 30"/>
          <p:cNvSpPr/>
          <p:nvPr/>
        </p:nvSpPr>
        <p:spPr>
          <a:xfrm>
            <a:off x="789495" y="3222268"/>
            <a:ext cx="1488493" cy="315841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ktangel 37"/>
              <p:cNvSpPr/>
              <p:nvPr/>
            </p:nvSpPr>
            <p:spPr>
              <a:xfrm>
                <a:off x="918605" y="2852936"/>
                <a:ext cx="12302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𝑤𝑖𝑛𝑑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𝑇𝑊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Rektangel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605" y="2852936"/>
                <a:ext cx="1230272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ktangel 38"/>
              <p:cNvSpPr/>
              <p:nvPr/>
            </p:nvSpPr>
            <p:spPr>
              <a:xfrm>
                <a:off x="1" y="4509120"/>
                <a:ext cx="12188824" cy="15029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180340" algn="ctr">
                  <a:lnSpc>
                    <a:spcPts val="11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 kern="100" spc="3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func>
                          <m:funcPr>
                            <m:ctrlPr>
                              <a:rPr lang="en-US" i="1" kern="100" spc="3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kern="100" spc="3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sin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i="1" kern="100" spc="3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i="1" kern="100" spc="3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en-GB" i="1" kern="100" spc="3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𝐺𝑆</m:t>
                                </m:r>
                              </m:sub>
                            </m:sSub>
                          </m:e>
                        </m:func>
                      </m:fName>
                      <m:e>
                        <m:r>
                          <a:rPr lang="en-GB" kern="100" spc="3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= </m:t>
                        </m:r>
                        <m:r>
                          <a:rPr lang="en-GB" i="1" kern="100" spc="3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𝑦</m:t>
                        </m:r>
                        <m:r>
                          <a:rPr lang="en-GB" kern="100" spc="3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/</m:t>
                        </m:r>
                        <m:sSub>
                          <m:sSubPr>
                            <m:ctrlPr>
                              <a:rPr lang="en-US" i="1" kern="100" spc="3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GB" i="1" kern="100" spc="3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GB" kern="100" spc="3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GB" kern="100" spc="3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kern="100" spc="3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func>
                          <m:funcPr>
                            <m:ctrlPr>
                              <a:rPr lang="en-US" i="1" kern="100" spc="3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kern="100" spc="3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sin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i="1" kern="100" spc="3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i="1" kern="100" spc="3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en-GB" kern="100" spc="3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func>
                      </m:fName>
                      <m:e>
                        <m:r>
                          <a:rPr lang="en-GB" kern="100" spc="3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= </m:t>
                        </m:r>
                        <m:r>
                          <a:rPr lang="en-GB" i="1" kern="100" spc="3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𝑦</m:t>
                        </m:r>
                        <m:r>
                          <a:rPr lang="en-GB" kern="100" spc="3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/</m:t>
                        </m:r>
                        <m:sSub>
                          <m:sSubPr>
                            <m:ctrlPr>
                              <a:rPr lang="en-US" i="1" kern="100" spc="3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GB" i="1" kern="100" spc="3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GB" kern="100" spc="3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GB" kern="100" spc="3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kern="100" spc="3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and </a:t>
                </a:r>
                <a:r>
                  <a:rPr lang="en-GB" sz="1600" kern="100" spc="3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(for small </a:t>
                </a:r>
                <a14:m>
                  <m:oMath xmlns:m="http://schemas.openxmlformats.org/officeDocument/2006/math">
                    <m:r>
                      <a:rPr lang="sv-SE" sz="16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kern="100" spc="3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),</a:t>
                </a:r>
                <a:r>
                  <a:rPr lang="en-GB" kern="100" spc="3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i="1" kern="100" spc="3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kern="100" spc="3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GB" i="1" kern="100" spc="3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GB" kern="100" spc="3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 kern="100" spc="3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GB" i="1" kern="100" spc="3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GB" kern="100" spc="3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kern="100" spc="3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en-GB" kern="100" spc="30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=</m:t>
                        </m:r>
                        <m:r>
                          <a:rPr lang="en-GB" kern="100" spc="3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f>
                          <m:fPr>
                            <m:type m:val="lin"/>
                            <m:ctrlPr>
                              <a:rPr lang="en-US" i="1" kern="100" spc="3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i="1" kern="100" spc="3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i="1" kern="100" spc="3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GB" i="1" kern="100" spc="3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𝐴𝑝𝑝</m:t>
                                </m:r>
                              </m:sub>
                            </m:sSub>
                          </m:num>
                          <m:den>
                            <m:d>
                              <m:dPr>
                                <m:ctrlPr>
                                  <a:rPr lang="en-US" i="1" kern="100" spc="3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 kern="100" spc="30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i="1" kern="100" spc="30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GB" i="1" kern="100" spc="30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𝐴𝑝𝑝</m:t>
                                    </m:r>
                                  </m:sub>
                                </m:sSub>
                                <m:r>
                                  <a:rPr lang="en-GB" kern="100" spc="3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i="1" kern="100" spc="30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i="1" kern="100" spc="30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GB" i="1" kern="100" spc="30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𝑇𝑊</m:t>
                                    </m:r>
                                  </m:sub>
                                </m:sSub>
                              </m:e>
                            </m:d>
                          </m:den>
                        </m:f>
                      </m:den>
                    </m:f>
                  </m:oMath>
                </a14:m>
                <a:endParaRPr lang="en-US" kern="100" spc="30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180340" algn="ctr">
                  <a:lnSpc>
                    <a:spcPts val="1100"/>
                  </a:lnSpc>
                  <a:spcAft>
                    <a:spcPts val="0"/>
                  </a:spcAft>
                </a:pPr>
                <a:endParaRPr lang="en-US" kern="100" spc="3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180340" algn="ctr">
                  <a:lnSpc>
                    <a:spcPts val="1100"/>
                  </a:lnSpc>
                  <a:spcAft>
                    <a:spcPts val="0"/>
                  </a:spcAft>
                </a:pPr>
                <a:endParaRPr lang="en-US" kern="100" spc="3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180340" algn="ctr">
                  <a:lnSpc>
                    <a:spcPts val="1100"/>
                  </a:lnSpc>
                  <a:spcAft>
                    <a:spcPts val="0"/>
                  </a:spcAft>
                </a:pPr>
                <a:r>
                  <a:rPr lang="en-GB" kern="100" spc="3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 </a:t>
                </a:r>
                <a:endParaRPr lang="en-US" kern="100" spc="3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180340" algn="ctr">
                  <a:lnSpc>
                    <a:spcPts val="1100"/>
                  </a:lnSpc>
                  <a:spcAft>
                    <a:spcPts val="0"/>
                  </a:spcAft>
                </a:pPr>
                <a:r>
                  <a:rPr lang="en-GB" kern="100" spc="3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hence</a:t>
                </a:r>
                <a:endParaRPr lang="en-US" kern="100" spc="3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180340" algn="ctr">
                  <a:lnSpc>
                    <a:spcPts val="1100"/>
                  </a:lnSpc>
                  <a:spcAft>
                    <a:spcPts val="0"/>
                  </a:spcAft>
                </a:pPr>
                <a:endParaRPr lang="en-GB" kern="100" spc="30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180340" algn="ctr">
                  <a:lnSpc>
                    <a:spcPts val="1100"/>
                  </a:lnSpc>
                  <a:spcAft>
                    <a:spcPts val="0"/>
                  </a:spcAft>
                </a:pPr>
                <a:endParaRPr lang="en-GB" kern="100" spc="3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180340" algn="ctr">
                  <a:lnSpc>
                    <a:spcPts val="1100"/>
                  </a:lnSpc>
                  <a:spcAft>
                    <a:spcPts val="0"/>
                  </a:spcAft>
                </a:pPr>
                <a:endParaRPr lang="en-GB" kern="100" spc="30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180340" algn="ctr">
                  <a:lnSpc>
                    <a:spcPts val="1100"/>
                  </a:lnSpc>
                  <a:spcAft>
                    <a:spcPts val="0"/>
                  </a:spcAft>
                </a:pPr>
                <a:r>
                  <a:rPr lang="en-GB" kern="100" spc="3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 </a:t>
                </a:r>
                <a:endParaRPr lang="en-US" kern="100" spc="3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180340" algn="ctr">
                  <a:lnSpc>
                    <a:spcPts val="11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kern="100" spc="3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GB" i="1" kern="100" spc="3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GB" kern="100" spc="3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kern="100" spc="3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  </m:t>
                      </m:r>
                      <m:func>
                        <m:funcPr>
                          <m:ctrlPr>
                            <a:rPr lang="en-US" i="1" kern="100" spc="3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i="1" kern="100" spc="3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v-SE" b="0" i="0" kern="100" spc="3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arc</m:t>
                              </m:r>
                              <m:r>
                                <m:rPr>
                                  <m:sty m:val="p"/>
                                </m:rPr>
                                <a:rPr lang="en-GB" kern="100" spc="3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sin</m:t>
                              </m:r>
                            </m:e>
                            <m:sup/>
                          </m:sSup>
                        </m:fName>
                        <m:e>
                          <m:d>
                            <m:dPr>
                              <m:ctrlPr>
                                <a:rPr lang="en-US" i="1" kern="100" spc="3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 kern="100" spc="3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en-US" i="1" kern="100" spc="3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d>
                                        <m:dPr>
                                          <m:ctrlPr>
                                            <a:rPr lang="en-US" i="1" kern="100" spc="30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i="1" kern="100" spc="30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GB" i="1" kern="100" spc="30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</a:rPr>
                                                <m:t>𝑣</m:t>
                                              </m:r>
                                            </m:e>
                                            <m:sub>
                                              <m:r>
                                                <a:rPr lang="en-GB" i="1" kern="100" spc="30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</a:rPr>
                                                <m:t>𝐴𝑝𝑝</m:t>
                                              </m:r>
                                            </m:sub>
                                          </m:sSub>
                                          <m:r>
                                            <a:rPr lang="en-GB" kern="100" spc="30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+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i="1" kern="100" spc="30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GB" i="1" kern="100" spc="30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</a:rPr>
                                                <m:t>𝑣</m:t>
                                              </m:r>
                                            </m:e>
                                            <m:sub>
                                              <m:r>
                                                <a:rPr lang="en-GB" i="1" kern="100" spc="30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</a:rPr>
                                                <m:t>𝑇𝑊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m:rPr>
                                          <m:sty m:val="p"/>
                                        </m:rPr>
                                        <a:rPr lang="en-GB" kern="100" spc="3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sSub>
                                        <m:sSubPr>
                                          <m:ctrlPr>
                                            <a:rPr lang="en-US" i="1" kern="100" spc="30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GB" i="1" kern="100" spc="30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GB" i="1" kern="100" spc="30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𝐺𝑆</m:t>
                                          </m:r>
                                        </m:sub>
                                      </m:sSub>
                                    </m:e>
                                  </m:func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 kern="100" spc="3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i="1" kern="100" spc="3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GB" i="1" kern="100" spc="3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𝐴𝑝𝑝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US" kern="100" spc="3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Rektangel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4509120"/>
                <a:ext cx="12188824" cy="1502976"/>
              </a:xfrm>
              <a:prstGeom prst="rect">
                <a:avLst/>
              </a:prstGeom>
              <a:blipFill rotWithShape="0">
                <a:blip r:embed="rId4"/>
                <a:stretch>
                  <a:fillRect t="-36179" b="-9350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upp 29"/>
          <p:cNvGrpSpPr/>
          <p:nvPr/>
        </p:nvGrpSpPr>
        <p:grpSpPr>
          <a:xfrm>
            <a:off x="5086286" y="1853838"/>
            <a:ext cx="3763505" cy="2070485"/>
            <a:chOff x="5086300" y="2492896"/>
            <a:chExt cx="3763505" cy="20704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ruta 31"/>
                <p:cNvSpPr txBox="1"/>
                <p:nvPr/>
              </p:nvSpPr>
              <p:spPr>
                <a:xfrm>
                  <a:off x="6395799" y="2936157"/>
                  <a:ext cx="26680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v-SE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sv-S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ruta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95799" y="2936157"/>
                  <a:ext cx="266803" cy="276999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11364" r="-9091" b="-1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Rätvinklig triangel 32"/>
            <p:cNvSpPr/>
            <p:nvPr/>
          </p:nvSpPr>
          <p:spPr>
            <a:xfrm>
              <a:off x="5086300" y="2492896"/>
              <a:ext cx="3763505" cy="2021305"/>
            </a:xfrm>
            <a:prstGeom prst="rt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ruta 33"/>
                <p:cNvSpPr txBox="1"/>
                <p:nvPr/>
              </p:nvSpPr>
              <p:spPr>
                <a:xfrm>
                  <a:off x="7447810" y="3767629"/>
                  <a:ext cx="29809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sv-S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v-SE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sv-S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4" name="textruta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47810" y="3767629"/>
                  <a:ext cx="298095" cy="276999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12245" r="-6122" b="-1087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5" name="Båge 34"/>
            <p:cNvSpPr/>
            <p:nvPr/>
          </p:nvSpPr>
          <p:spPr>
            <a:xfrm rot="17962922" flipH="1">
              <a:off x="7531048" y="3895154"/>
              <a:ext cx="904269" cy="432186"/>
            </a:xfrm>
            <a:prstGeom prst="arc">
              <a:avLst>
                <a:gd name="adj1" fmla="val 15141810"/>
                <a:gd name="adj2" fmla="val 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ruta 35"/>
                <p:cNvSpPr txBox="1"/>
                <p:nvPr/>
              </p:nvSpPr>
              <p:spPr>
                <a:xfrm>
                  <a:off x="5086300" y="3499095"/>
                  <a:ext cx="18671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6" name="textruta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86300" y="3499095"/>
                  <a:ext cx="186718" cy="276999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32258" r="-25806" b="-195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ruta 36"/>
                <p:cNvSpPr txBox="1"/>
                <p:nvPr/>
              </p:nvSpPr>
              <p:spPr>
                <a:xfrm>
                  <a:off x="6230505" y="4214867"/>
                  <a:ext cx="28142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v-S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sv-S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textruta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30505" y="4214867"/>
                  <a:ext cx="281423" cy="276999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l="-13043" r="-8696" b="-1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0" name="Grupp 39"/>
          <p:cNvGrpSpPr/>
          <p:nvPr/>
        </p:nvGrpSpPr>
        <p:grpSpPr>
          <a:xfrm>
            <a:off x="3258823" y="1844824"/>
            <a:ext cx="5591422" cy="2058259"/>
            <a:chOff x="3258823" y="2109523"/>
            <a:chExt cx="5591422" cy="2058259"/>
          </a:xfrm>
        </p:grpSpPr>
        <p:sp>
          <p:nvSpPr>
            <p:cNvPr id="41" name="Båge 40"/>
            <p:cNvSpPr/>
            <p:nvPr/>
          </p:nvSpPr>
          <p:spPr>
            <a:xfrm rot="17766871" flipH="1">
              <a:off x="7810891" y="3708321"/>
              <a:ext cx="555884" cy="363038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2" name="Grupp 41"/>
            <p:cNvGrpSpPr/>
            <p:nvPr/>
          </p:nvGrpSpPr>
          <p:grpSpPr>
            <a:xfrm>
              <a:off x="3258823" y="2109523"/>
              <a:ext cx="5591422" cy="2034223"/>
              <a:chOff x="3258823" y="2109523"/>
              <a:chExt cx="5591422" cy="2034223"/>
            </a:xfrm>
          </p:grpSpPr>
          <p:sp>
            <p:nvSpPr>
              <p:cNvPr id="43" name="Rätvinklig triangel 42"/>
              <p:cNvSpPr/>
              <p:nvPr/>
            </p:nvSpPr>
            <p:spPr>
              <a:xfrm>
                <a:off x="3258823" y="2122441"/>
                <a:ext cx="5591422" cy="2021305"/>
              </a:xfrm>
              <a:prstGeom prst="rt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4" name="textruta 43"/>
                  <p:cNvSpPr txBox="1"/>
                  <p:nvPr/>
                </p:nvSpPr>
                <p:spPr>
                  <a:xfrm>
                    <a:off x="3258823" y="3131443"/>
                    <a:ext cx="18671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sv-SE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44" name="textruta 4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58823" y="3131443"/>
                    <a:ext cx="186718" cy="276999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 l="-33333" r="-30000" b="-1956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5" name="textruta 44"/>
                  <p:cNvSpPr txBox="1"/>
                  <p:nvPr/>
                </p:nvSpPr>
                <p:spPr>
                  <a:xfrm>
                    <a:off x="4048498" y="2109523"/>
                    <a:ext cx="261482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45" name="textruta 4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48498" y="2109523"/>
                    <a:ext cx="261482" cy="276999"/>
                  </a:xfrm>
                  <a:prstGeom prst="rect">
                    <a:avLst/>
                  </a:prstGeom>
                  <a:blipFill rotWithShape="0">
                    <a:blip r:embed="rId10"/>
                    <a:stretch>
                      <a:fillRect l="-13953" r="-6977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textruta 45"/>
                  <p:cNvSpPr txBox="1"/>
                  <p:nvPr/>
                </p:nvSpPr>
                <p:spPr>
                  <a:xfrm>
                    <a:off x="8011227" y="3866747"/>
                    <a:ext cx="407163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𝐺𝑆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46" name="textruta 4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11227" y="3866747"/>
                    <a:ext cx="407163" cy="276999"/>
                  </a:xfrm>
                  <a:prstGeom prst="rect">
                    <a:avLst/>
                  </a:prstGeom>
                  <a:blipFill rotWithShape="0">
                    <a:blip r:embed="rId11"/>
                    <a:stretch>
                      <a:fillRect l="-7463" r="-5970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textruta 46"/>
                  <p:cNvSpPr txBox="1"/>
                  <p:nvPr/>
                </p:nvSpPr>
                <p:spPr>
                  <a:xfrm>
                    <a:off x="4171929" y="3863963"/>
                    <a:ext cx="276101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47" name="textruta 4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71929" y="3863963"/>
                    <a:ext cx="276101" cy="276999"/>
                  </a:xfrm>
                  <a:prstGeom prst="rect">
                    <a:avLst/>
                  </a:prstGeom>
                  <a:blipFill rotWithShape="0">
                    <a:blip r:embed="rId12"/>
                    <a:stretch>
                      <a:fillRect l="-13043" r="-6522" b="-1087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pic>
        <p:nvPicPr>
          <p:cNvPr id="48" name="Bildobjekt 4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2473" y="3642306"/>
            <a:ext cx="370825" cy="136920"/>
          </a:xfrm>
          <a:prstGeom prst="rect">
            <a:avLst/>
          </a:prstGeom>
        </p:spPr>
      </p:pic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-1" y="274638"/>
            <a:ext cx="12188825" cy="994122"/>
          </a:xfrm>
        </p:spPr>
        <p:txBody>
          <a:bodyPr/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sv-SE" sz="4000" b="0" i="0" cap="none" dirty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Brantare – </a:t>
            </a:r>
            <a:r>
              <a:rPr lang="sv-SE" sz="40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EZWGS</a:t>
            </a:r>
            <a:endParaRPr lang="sv-SE" sz="4000" b="0" i="0" cap="none" dirty="0">
              <a:solidFill>
                <a:srgbClr val="545454">
                  <a:lumMod val="50000"/>
                </a:srgbClr>
              </a:solidFill>
              <a:latin typeface="Century Gothic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563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chemeClr val="bg1">
                    <a:lumMod val="85000"/>
                  </a:schemeClr>
                </a:solidFill>
                <a:latin typeface="Century Gothic"/>
              </a:rPr>
              <a:t>Assumption 1: The pilots’ operational </a:t>
            </a:r>
            <a:r>
              <a:rPr lang="en-US" sz="2400" cap="none" dirty="0" err="1" smtClean="0">
                <a:solidFill>
                  <a:schemeClr val="bg1">
                    <a:lumMod val="85000"/>
                  </a:schemeClr>
                </a:solidFill>
                <a:latin typeface="Century Gothic"/>
              </a:rPr>
              <a:t>behaviour</a:t>
            </a:r>
            <a:r>
              <a:rPr lang="en-US" sz="2400" cap="none" dirty="0" smtClean="0">
                <a:solidFill>
                  <a:schemeClr val="bg1">
                    <a:lumMod val="85000"/>
                  </a:schemeClr>
                </a:solidFill>
                <a:latin typeface="Century Gothic"/>
              </a:rPr>
              <a:t> will change when flying steeper approaches</a:t>
            </a:r>
          </a:p>
          <a:p>
            <a:pPr marL="274320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chemeClr val="bg1">
                    <a:lumMod val="85000"/>
                  </a:schemeClr>
                </a:solidFill>
                <a:latin typeface="Century Gothic"/>
              </a:rPr>
              <a:t>Assumption 2: The changes in the pilots’ operational </a:t>
            </a:r>
            <a:r>
              <a:rPr lang="en-US" sz="2400" cap="none" dirty="0" err="1" smtClean="0">
                <a:solidFill>
                  <a:schemeClr val="bg1">
                    <a:lumMod val="85000"/>
                  </a:schemeClr>
                </a:solidFill>
                <a:latin typeface="Century Gothic"/>
              </a:rPr>
              <a:t>behaviour</a:t>
            </a:r>
            <a:r>
              <a:rPr lang="en-US" sz="2400" cap="none" dirty="0" smtClean="0">
                <a:solidFill>
                  <a:schemeClr val="bg1">
                    <a:lumMod val="85000"/>
                  </a:schemeClr>
                </a:solidFill>
                <a:latin typeface="Century Gothic"/>
              </a:rPr>
              <a:t> will be similar for tailwind approaches and steeper approaches</a:t>
            </a:r>
          </a:p>
          <a:p>
            <a:pPr marL="274320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Idea: Use wind data in order to approximate a steeper approach. The pilots’ operational </a:t>
            </a:r>
            <a:r>
              <a:rPr lang="en-US" sz="2400" cap="none" dirty="0" err="1" smtClean="0">
                <a:solidFill>
                  <a:srgbClr val="545454"/>
                </a:solidFill>
                <a:latin typeface="Century Gothic"/>
              </a:rPr>
              <a:t>behaviour</a:t>
            </a: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 can be estimated for an implementation of steeper approaches. We call the approximation of the steeper glideslope</a:t>
            </a:r>
            <a:br>
              <a:rPr lang="en-US" sz="2400" cap="none" dirty="0" smtClean="0">
                <a:solidFill>
                  <a:srgbClr val="545454"/>
                </a:solidFill>
                <a:latin typeface="Century Gothic"/>
              </a:rPr>
            </a:br>
            <a:r>
              <a:rPr lang="en-US" sz="2400" cap="none" dirty="0" smtClean="0">
                <a:solidFill>
                  <a:srgbClr val="545454"/>
                </a:solidFill>
                <a:latin typeface="Century Gothic"/>
              </a:rPr>
              <a:t>Equivalent Zero Wind Glide Slope - EZWGS</a:t>
            </a:r>
            <a:endParaRPr lang="en-US" sz="2800" cap="none" dirty="0" smtClean="0">
              <a:solidFill>
                <a:srgbClr val="545454"/>
              </a:solidFill>
              <a:latin typeface="Century Gothic"/>
            </a:endParaRPr>
          </a:p>
          <a:p>
            <a:pPr marL="274320" indent="-228600" defTabSz="914400">
              <a:lnSpc>
                <a:spcPct val="90000"/>
              </a:lnSpc>
              <a:spcBef>
                <a:spcPts val="1800"/>
              </a:spcBef>
              <a:buClr>
                <a:srgbClr val="545454"/>
              </a:buClr>
              <a:buSzPct val="80000"/>
              <a:buFont typeface="Arial"/>
              <a:buChar char="•"/>
            </a:pPr>
            <a:endParaRPr lang="en-US" sz="2400" cap="none" dirty="0" smtClean="0">
              <a:solidFill>
                <a:srgbClr val="545454"/>
              </a:solidFill>
              <a:latin typeface="Century Gothic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" y="274638"/>
            <a:ext cx="12188825" cy="994122"/>
          </a:xfrm>
        </p:spPr>
        <p:txBody>
          <a:bodyPr/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sv-SE" sz="4000" b="0" i="0" cap="none" dirty="0">
                <a:solidFill>
                  <a:srgbClr val="545454">
                    <a:lumMod val="50000"/>
                  </a:srgbClr>
                </a:solidFill>
                <a:latin typeface="Century Gothic"/>
                <a:ea typeface="+mj-ea"/>
                <a:cs typeface="+mj-cs"/>
              </a:rPr>
              <a:t>Brantare – </a:t>
            </a:r>
            <a:r>
              <a:rPr lang="sv-SE" sz="4000" cap="none" dirty="0" err="1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Assumptions</a:t>
            </a:r>
            <a:endParaRPr lang="sv-SE" sz="4000" b="0" i="0" cap="none" dirty="0">
              <a:solidFill>
                <a:srgbClr val="545454">
                  <a:lumMod val="50000"/>
                </a:srgbClr>
              </a:solidFill>
              <a:latin typeface="Century Gothic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16199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pe">
  <a:themeElements>
    <a:clrScheme name="Droppe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pe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pe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C0AAE90-47C3-40A1-8017-32A7017B6AB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TM04033925[[fn=Droppe]]</Template>
  <TotalTime>0</TotalTime>
  <Words>1089</Words>
  <Application>Microsoft Office PowerPoint</Application>
  <PresentationFormat>Anpassad</PresentationFormat>
  <Paragraphs>186</Paragraphs>
  <Slides>23</Slides>
  <Notes>12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23</vt:i4>
      </vt:variant>
    </vt:vector>
  </HeadingPairs>
  <TitlesOfParts>
    <vt:vector size="31" baseType="lpstr">
      <vt:lpstr>SimSun</vt:lpstr>
      <vt:lpstr>Arial</vt:lpstr>
      <vt:lpstr>Cambria Math</vt:lpstr>
      <vt:lpstr>Century Gothic</vt:lpstr>
      <vt:lpstr>Courier New</vt:lpstr>
      <vt:lpstr>Times New Roman</vt:lpstr>
      <vt:lpstr>Tw Cen MT</vt:lpstr>
      <vt:lpstr>Droppe</vt:lpstr>
      <vt:lpstr>BRANTARE</vt:lpstr>
      <vt:lpstr>Brantare - Steeper – Why?</vt:lpstr>
      <vt:lpstr>Brantare – Challenges</vt:lpstr>
      <vt:lpstr>Brantare – Assumptions</vt:lpstr>
      <vt:lpstr>Brantare – the Method</vt:lpstr>
      <vt:lpstr>Brantare – the Method</vt:lpstr>
      <vt:lpstr>Brantare – the Method</vt:lpstr>
      <vt:lpstr>Brantare – EZWGS</vt:lpstr>
      <vt:lpstr>Brantare – Assumptions</vt:lpstr>
      <vt:lpstr>Brantare – Execution</vt:lpstr>
      <vt:lpstr>Brantare – Problem #1 (and#2) </vt:lpstr>
      <vt:lpstr>Brantare – EZWGS </vt:lpstr>
      <vt:lpstr>Brantare – Results pilots</vt:lpstr>
      <vt:lpstr>Brantare – Results pilots</vt:lpstr>
      <vt:lpstr>Brantare – Execution</vt:lpstr>
      <vt:lpstr>Brantare – Results flight data</vt:lpstr>
      <vt:lpstr>PowerPoint-presentation</vt:lpstr>
      <vt:lpstr>Brantare – Combined result - EZWGS</vt:lpstr>
      <vt:lpstr>Brantare – Results Follow Up Interviews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2018-04-06T08:34:59Z</dcterms:created>
  <dcterms:modified xsi:type="dcterms:W3CDTF">2018-10-05T13:39:19Z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TC028048919991</vt:lpwstr>
  </property>
</Properties>
</file>