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63" r:id="rId5"/>
    <p:sldId id="259" r:id="rId6"/>
    <p:sldId id="260" r:id="rId7"/>
    <p:sldId id="265" r:id="rId8"/>
    <p:sldId id="257" r:id="rId9"/>
    <p:sldId id="266" r:id="rId10"/>
    <p:sldId id="258" r:id="rId11"/>
    <p:sldId id="267" r:id="rId12"/>
    <p:sldId id="261"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108" y="1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64433F5B-3BC8-4845-BCBB-B701F2986FCA}" type="datetimeFigureOut">
              <a:rPr lang="sv-SE" smtClean="0"/>
              <a:t>2019-02-21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DFAD866-2792-469C-B3FC-D73E75117648}" type="slidenum">
              <a:rPr lang="sv-SE" smtClean="0"/>
              <a:t>‹#›</a:t>
            </a:fld>
            <a:endParaRPr lang="sv-SE"/>
          </a:p>
        </p:txBody>
      </p:sp>
      <p:pic>
        <p:nvPicPr>
          <p:cNvPr id="7"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269537"/>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411993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4433F5B-3BC8-4845-BCBB-B701F2986FCA}" type="datetimeFigureOut">
              <a:rPr lang="sv-SE" smtClean="0"/>
              <a:t>2019-02-21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201154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4433F5B-3BC8-4845-BCBB-B701F2986FCA}" type="datetimeFigureOut">
              <a:rPr lang="sv-SE" smtClean="0"/>
              <a:t>2019-02-21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81191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4433F5B-3BC8-4845-BCBB-B701F2986FCA}" type="datetimeFigureOut">
              <a:rPr lang="sv-SE" smtClean="0"/>
              <a:t>2019-02-21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371435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433F5B-3BC8-4845-BCBB-B701F2986FCA}" type="datetimeFigureOut">
              <a:rPr lang="sv-SE" smtClean="0"/>
              <a:t>2019-02-21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19410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64433F5B-3BC8-4845-BCBB-B701F2986FCA}" type="datetimeFigureOut">
              <a:rPr lang="sv-SE" smtClean="0"/>
              <a:t>2019-02-21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352898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64433F5B-3BC8-4845-BCBB-B701F2986FCA}" type="datetimeFigureOut">
              <a:rPr lang="sv-SE" smtClean="0"/>
              <a:t>2019-02-21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386152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64433F5B-3BC8-4845-BCBB-B701F2986FCA}" type="datetimeFigureOut">
              <a:rPr lang="sv-SE" smtClean="0"/>
              <a:t>2019-02-21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53164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33F5B-3BC8-4845-BCBB-B701F2986FCA}" type="datetimeFigureOut">
              <a:rPr lang="sv-SE" smtClean="0"/>
              <a:t>2019-02-21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158696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433F5B-3BC8-4845-BCBB-B701F2986FCA}" type="datetimeFigureOut">
              <a:rPr lang="sv-SE" smtClean="0"/>
              <a:t>2019-02-21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51021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433F5B-3BC8-4845-BCBB-B701F2986FCA}" type="datetimeFigureOut">
              <a:rPr lang="sv-SE" smtClean="0"/>
              <a:t>2019-02-21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DFAD866-2792-469C-B3FC-D73E75117648}" type="slidenum">
              <a:rPr lang="sv-SE" smtClean="0"/>
              <a:t>‹#›</a:t>
            </a:fld>
            <a:endParaRPr lang="sv-SE"/>
          </a:p>
        </p:txBody>
      </p:sp>
    </p:spTree>
    <p:extLst>
      <p:ext uri="{BB962C8B-B14F-4D97-AF65-F5344CB8AC3E}">
        <p14:creationId xmlns:p14="http://schemas.microsoft.com/office/powerpoint/2010/main" val="111162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3F5B-3BC8-4845-BCBB-B701F2986FCA}" type="datetimeFigureOut">
              <a:rPr lang="sv-SE" smtClean="0"/>
              <a:t>2019-02-21</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AD866-2792-469C-B3FC-D73E75117648}" type="slidenum">
              <a:rPr lang="sv-SE" smtClean="0"/>
              <a:t>‹#›</a:t>
            </a:fld>
            <a:endParaRPr lang="sv-SE"/>
          </a:p>
        </p:txBody>
      </p:sp>
    </p:spTree>
    <p:extLst>
      <p:ext uri="{BB962C8B-B14F-4D97-AF65-F5344CB8AC3E}">
        <p14:creationId xmlns:p14="http://schemas.microsoft.com/office/powerpoint/2010/main" val="13847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dpr.com/media/video/p5"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iacc.org/wp-content/uploads/2014/07/AIACC_IPD.pdf" TargetMode="External"/><Relationship Id="rId7" Type="http://schemas.openxmlformats.org/officeDocument/2006/relationships/image" Target="../media/image2.png"/><Relationship Id="rId2" Type="http://schemas.openxmlformats.org/officeDocument/2006/relationships/hyperlink" Target="https://www.dpr.com/view/a-guide-to-the-book-integrating-project-delivery"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sfuheathrowcase.wordpress.com/" TargetMode="External"/><Relationship Id="rId4" Type="http://schemas.openxmlformats.org/officeDocument/2006/relationships/hyperlink" Target="https://www.dpr.com/assets/case-studies/IPD-Whitepaper_2018-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14007" y="0"/>
            <a:ext cx="14106007" cy="6858000"/>
          </a:xfrm>
          <a:prstGeom prst="rect">
            <a:avLst/>
          </a:prstGeom>
        </p:spPr>
      </p:pic>
      <p:sp>
        <p:nvSpPr>
          <p:cNvPr id="2" name="Title 1"/>
          <p:cNvSpPr>
            <a:spLocks noGrp="1"/>
          </p:cNvSpPr>
          <p:nvPr>
            <p:ph type="ctrTitle"/>
          </p:nvPr>
        </p:nvSpPr>
        <p:spPr>
          <a:xfrm>
            <a:off x="6400799" y="194586"/>
            <a:ext cx="5646295" cy="1117000"/>
          </a:xfrm>
        </p:spPr>
        <p:txBody>
          <a:bodyPr>
            <a:normAutofit fontScale="90000"/>
          </a:bodyPr>
          <a:lstStyle/>
          <a:p>
            <a:r>
              <a:rPr lang="sv-SE" sz="8000" dirty="0" smtClean="0">
                <a:solidFill>
                  <a:schemeClr val="bg1"/>
                </a:solidFill>
              </a:rPr>
              <a:t>IPD</a:t>
            </a:r>
            <a:endParaRPr lang="sv-SE" sz="8000" dirty="0">
              <a:solidFill>
                <a:schemeClr val="bg1"/>
              </a:solidFill>
            </a:endParaRPr>
          </a:p>
        </p:txBody>
      </p:sp>
      <p:sp>
        <p:nvSpPr>
          <p:cNvPr id="3" name="Subtitle 2"/>
          <p:cNvSpPr>
            <a:spLocks noGrp="1"/>
          </p:cNvSpPr>
          <p:nvPr>
            <p:ph type="subTitle" idx="1"/>
          </p:nvPr>
        </p:nvSpPr>
        <p:spPr>
          <a:xfrm>
            <a:off x="7729926" y="1903752"/>
            <a:ext cx="2958061" cy="2353452"/>
          </a:xfrm>
        </p:spPr>
        <p:txBody>
          <a:bodyPr>
            <a:normAutofit/>
          </a:bodyPr>
          <a:lstStyle/>
          <a:p>
            <a:r>
              <a:rPr lang="sv-SE" sz="4000" dirty="0" err="1" smtClean="0">
                <a:solidFill>
                  <a:schemeClr val="bg1"/>
                </a:solidFill>
              </a:rPr>
              <a:t>Integrated</a:t>
            </a:r>
            <a:r>
              <a:rPr lang="sv-SE" sz="4000" dirty="0" smtClean="0">
                <a:solidFill>
                  <a:schemeClr val="bg1"/>
                </a:solidFill>
              </a:rPr>
              <a:t> Project </a:t>
            </a:r>
            <a:r>
              <a:rPr lang="sv-SE" sz="4000" dirty="0" err="1" smtClean="0">
                <a:solidFill>
                  <a:schemeClr val="bg1"/>
                </a:solidFill>
              </a:rPr>
              <a:t>Delivery</a:t>
            </a:r>
            <a:endParaRPr lang="sv-SE" sz="4000" dirty="0">
              <a:solidFill>
                <a:schemeClr val="bg1"/>
              </a:solidFill>
            </a:endParaRPr>
          </a:p>
        </p:txBody>
      </p:sp>
      <p:pic>
        <p:nvPicPr>
          <p:cNvPr id="4" name="Picture 2" descr="http://intra.kth.se/polopoly_fs/1.383275!/image/KTH_png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504" y="111631"/>
            <a:ext cx="822892" cy="969184"/>
          </a:xfrm>
          <a:prstGeom prst="rect">
            <a:avLst/>
          </a:prstGeom>
        </p:spPr>
      </p:pic>
    </p:spTree>
    <p:extLst>
      <p:ext uri="{BB962C8B-B14F-4D97-AF65-F5344CB8AC3E}">
        <p14:creationId xmlns:p14="http://schemas.microsoft.com/office/powerpoint/2010/main" val="356554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376" y="365125"/>
            <a:ext cx="8880423" cy="1325563"/>
          </a:xfrm>
        </p:spPr>
        <p:txBody>
          <a:bodyPr/>
          <a:lstStyle/>
          <a:p>
            <a:r>
              <a:rPr lang="sv-SE" dirty="0" smtClean="0"/>
              <a:t>DPR videos on IPD</a:t>
            </a:r>
            <a:endParaRPr lang="sv-SE" dirty="0"/>
          </a:p>
        </p:txBody>
      </p:sp>
      <p:sp>
        <p:nvSpPr>
          <p:cNvPr id="3" name="Content Placeholder 2"/>
          <p:cNvSpPr>
            <a:spLocks noGrp="1"/>
          </p:cNvSpPr>
          <p:nvPr>
            <p:ph idx="1"/>
          </p:nvPr>
        </p:nvSpPr>
        <p:spPr>
          <a:xfrm>
            <a:off x="838200" y="2733963"/>
            <a:ext cx="10515600" cy="3442999"/>
          </a:xfrm>
        </p:spPr>
        <p:txBody>
          <a:bodyPr/>
          <a:lstStyle/>
          <a:p>
            <a:r>
              <a:rPr lang="sv-SE" dirty="0" smtClean="0">
                <a:hlinkClick r:id="rId2"/>
              </a:rPr>
              <a:t>https://www.dpr.com/media/video</a:t>
            </a:r>
          </a:p>
          <a:p>
            <a:endParaRPr lang="sv-SE" dirty="0" smtClean="0">
              <a:hlinkClick r:id="rId2"/>
            </a:endParaRPr>
          </a:p>
          <a:p>
            <a:r>
              <a:rPr lang="sv-SE" dirty="0" smtClean="0">
                <a:hlinkClick r:id="rId2"/>
              </a:rPr>
              <a:t>https://www.dpr.com/media/video/p4</a:t>
            </a:r>
            <a:endParaRPr lang="sv-SE" dirty="0">
              <a:hlinkClick r:id="rId2"/>
            </a:endParaRPr>
          </a:p>
          <a:p>
            <a:endParaRPr lang="sv-SE" dirty="0" smtClean="0">
              <a:hlinkClick r:id="rId2"/>
            </a:endParaRPr>
          </a:p>
          <a:p>
            <a:r>
              <a:rPr lang="sv-SE" dirty="0" smtClean="0">
                <a:hlinkClick r:id="rId2"/>
              </a:rPr>
              <a:t>https://www.dpr.com/media/video/p5</a:t>
            </a:r>
            <a:endParaRPr lang="sv-SE" dirty="0" smtClean="0"/>
          </a:p>
          <a:p>
            <a:endParaRPr lang="sv-SE" dirty="0"/>
          </a:p>
        </p:txBody>
      </p:sp>
      <p:pic>
        <p:nvPicPr>
          <p:cNvPr id="4" name="Picture 3"/>
          <p:cNvPicPr>
            <a:picLocks noChangeAspect="1"/>
          </p:cNvPicPr>
          <p:nvPr/>
        </p:nvPicPr>
        <p:blipFill>
          <a:blip r:embed="rId3"/>
          <a:stretch>
            <a:fillRect/>
          </a:stretch>
        </p:blipFill>
        <p:spPr>
          <a:xfrm>
            <a:off x="7988896" y="3612631"/>
            <a:ext cx="4183116" cy="3230380"/>
          </a:xfrm>
          <a:prstGeom prst="rect">
            <a:avLst/>
          </a:prstGeom>
        </p:spPr>
      </p:pic>
      <p:pic>
        <p:nvPicPr>
          <p:cNvPr id="5" name="Picture 2" descr="http://intra.kth.se/polopoly_fs/1.383275!/image/KTH_png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343494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IPD </a:t>
            </a:r>
            <a:r>
              <a:rPr lang="sv-SE" dirty="0" err="1" smtClean="0"/>
              <a:t>Modularitet</a:t>
            </a:r>
            <a:r>
              <a:rPr lang="sv-SE" dirty="0" smtClean="0"/>
              <a:t> och Specialisering</a:t>
            </a:r>
            <a:endParaRPr lang="sv-SE" dirty="0"/>
          </a:p>
        </p:txBody>
      </p:sp>
      <p:sp>
        <p:nvSpPr>
          <p:cNvPr id="3" name="Content Placeholder 2"/>
          <p:cNvSpPr>
            <a:spLocks noGrp="1"/>
          </p:cNvSpPr>
          <p:nvPr>
            <p:ph idx="1"/>
          </p:nvPr>
        </p:nvSpPr>
        <p:spPr/>
        <p:txBody>
          <a:bodyPr/>
          <a:lstStyle/>
          <a:p>
            <a:r>
              <a:rPr lang="sv-SE" dirty="0" smtClean="0"/>
              <a:t>Moduler skapar specialisering inom modulen</a:t>
            </a:r>
          </a:p>
          <a:p>
            <a:r>
              <a:rPr lang="sv-SE" dirty="0" smtClean="0"/>
              <a:t>Integration skapar samverkan mellan moduler</a:t>
            </a:r>
          </a:p>
          <a:p>
            <a:endParaRPr lang="sv-SE" dirty="0"/>
          </a:p>
          <a:p>
            <a:r>
              <a:rPr lang="sv-SE" dirty="0" smtClean="0"/>
              <a:t>Behövs styrmekanismer för att skapa systemnytta!</a:t>
            </a:r>
          </a:p>
          <a:p>
            <a:pPr marL="514350" indent="-514350">
              <a:buFont typeface="+mj-lt"/>
              <a:buAutoNum type="arabicPeriod"/>
            </a:pPr>
            <a:r>
              <a:rPr lang="sv-SE" dirty="0" smtClean="0"/>
              <a:t>Identifiera lock-</a:t>
            </a:r>
            <a:r>
              <a:rPr lang="sv-SE" dirty="0" err="1" smtClean="0"/>
              <a:t>ins</a:t>
            </a:r>
            <a:endParaRPr lang="sv-SE" dirty="0" smtClean="0"/>
          </a:p>
          <a:p>
            <a:pPr marL="514350" indent="-514350">
              <a:buFont typeface="+mj-lt"/>
              <a:buAutoNum type="arabicPeriod"/>
            </a:pPr>
            <a:r>
              <a:rPr lang="sv-SE" dirty="0" smtClean="0"/>
              <a:t>Lösa upp lock-</a:t>
            </a:r>
            <a:r>
              <a:rPr lang="sv-SE" dirty="0" err="1" smtClean="0"/>
              <a:t>ins</a:t>
            </a:r>
            <a:r>
              <a:rPr lang="sv-SE" dirty="0" smtClean="0"/>
              <a:t> genom att:</a:t>
            </a:r>
          </a:p>
          <a:p>
            <a:pPr marL="971550" lvl="1" indent="-514350">
              <a:buFont typeface="+mj-lt"/>
              <a:buAutoNum type="arabicPeriod"/>
            </a:pPr>
            <a:r>
              <a:rPr lang="sv-SE" dirty="0" smtClean="0"/>
              <a:t>Planera arbetsflöde</a:t>
            </a:r>
          </a:p>
          <a:p>
            <a:pPr marL="971550" lvl="1" indent="-514350">
              <a:buFont typeface="+mj-lt"/>
              <a:buAutoNum type="arabicPeriod"/>
            </a:pPr>
            <a:r>
              <a:rPr lang="sv-SE" dirty="0" smtClean="0"/>
              <a:t>Nätverksmanagement</a:t>
            </a:r>
          </a:p>
          <a:p>
            <a:pPr marL="971550" lvl="1" indent="-514350">
              <a:buFont typeface="+mj-lt"/>
              <a:buAutoNum type="arabicPeriod"/>
            </a:pPr>
            <a:r>
              <a:rPr lang="sv-SE" dirty="0" smtClean="0"/>
              <a:t>Eskalera upp i hierarkin</a:t>
            </a:r>
            <a:endParaRPr lang="sv-SE" dirty="0"/>
          </a:p>
        </p:txBody>
      </p:sp>
    </p:spTree>
    <p:extLst>
      <p:ext uri="{BB962C8B-B14F-4D97-AF65-F5344CB8AC3E}">
        <p14:creationId xmlns:p14="http://schemas.microsoft.com/office/powerpoint/2010/main" val="1684557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376" y="365125"/>
            <a:ext cx="8880423" cy="1325563"/>
          </a:xfrm>
        </p:spPr>
        <p:txBody>
          <a:bodyPr/>
          <a:lstStyle/>
          <a:p>
            <a:r>
              <a:rPr lang="sv-SE" dirty="0" smtClean="0"/>
              <a:t>IPD </a:t>
            </a:r>
            <a:r>
              <a:rPr lang="sv-SE" dirty="0" err="1" smtClean="0"/>
              <a:t>resources</a:t>
            </a:r>
            <a:endParaRPr lang="sv-SE" dirty="0"/>
          </a:p>
        </p:txBody>
      </p:sp>
      <p:sp>
        <p:nvSpPr>
          <p:cNvPr id="3" name="Content Placeholder 2"/>
          <p:cNvSpPr>
            <a:spLocks noGrp="1"/>
          </p:cNvSpPr>
          <p:nvPr>
            <p:ph idx="1"/>
          </p:nvPr>
        </p:nvSpPr>
        <p:spPr/>
        <p:txBody>
          <a:bodyPr/>
          <a:lstStyle/>
          <a:p>
            <a:r>
              <a:rPr lang="sv-SE" dirty="0" smtClean="0">
                <a:hlinkClick r:id="rId2"/>
              </a:rPr>
              <a:t>https://www.dpr.com/view/a-guide-to-the-book-integrating-project-delivery</a:t>
            </a:r>
            <a:endParaRPr lang="sv-SE" dirty="0" smtClean="0"/>
          </a:p>
          <a:p>
            <a:r>
              <a:rPr lang="sv-SE" dirty="0" smtClean="0">
                <a:hlinkClick r:id="rId3"/>
              </a:rPr>
              <a:t>http://www.aiacc.org/wp-content/uploads/2014/07/AIACC_IPD.pdf</a:t>
            </a:r>
            <a:endParaRPr lang="sv-SE" dirty="0" smtClean="0"/>
          </a:p>
          <a:p>
            <a:r>
              <a:rPr lang="sv-SE" dirty="0" smtClean="0">
                <a:hlinkClick r:id="rId4"/>
              </a:rPr>
              <a:t>https://www.dpr.com/assets/case-studies/IPD-Whitepaper_2018-2.pdf</a:t>
            </a:r>
            <a:endParaRPr lang="sv-SE" dirty="0" smtClean="0"/>
          </a:p>
          <a:p>
            <a:r>
              <a:rPr lang="sv-SE" dirty="0" smtClean="0">
                <a:hlinkClick r:id="rId5"/>
              </a:rPr>
              <a:t>https://sfuheathrowcase.wordpress.com/</a:t>
            </a:r>
            <a:endParaRPr lang="sv-SE" dirty="0" smtClean="0"/>
          </a:p>
          <a:p>
            <a:endParaRPr lang="sv-SE" dirty="0" smtClean="0"/>
          </a:p>
          <a:p>
            <a:endParaRPr lang="sv-SE" dirty="0"/>
          </a:p>
        </p:txBody>
      </p:sp>
      <p:pic>
        <p:nvPicPr>
          <p:cNvPr id="5" name="Picture 2" descr="http://intra.kth.se/polopoly_fs/1.383275!/image/KTH_png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47278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2392" y="3093333"/>
            <a:ext cx="13236315" cy="13280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64892" y="827330"/>
            <a:ext cx="13236315" cy="132805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81134" y="904774"/>
            <a:ext cx="1934980" cy="1325563"/>
          </a:xfrm>
        </p:spPr>
        <p:txBody>
          <a:bodyPr/>
          <a:lstStyle/>
          <a:p>
            <a:r>
              <a:rPr lang="sv-SE" dirty="0" smtClean="0"/>
              <a:t>IPD</a:t>
            </a:r>
            <a:endParaRPr lang="sv-SE" dirty="0"/>
          </a:p>
        </p:txBody>
      </p:sp>
      <p:sp>
        <p:nvSpPr>
          <p:cNvPr id="4" name="Title 1"/>
          <p:cNvSpPr txBox="1">
            <a:spLocks/>
          </p:cNvSpPr>
          <p:nvPr/>
        </p:nvSpPr>
        <p:spPr>
          <a:xfrm>
            <a:off x="181134" y="3155792"/>
            <a:ext cx="214234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Andra projekt</a:t>
            </a:r>
            <a:endParaRPr lang="sv-SE" dirty="0"/>
          </a:p>
        </p:txBody>
      </p:sp>
      <p:sp>
        <p:nvSpPr>
          <p:cNvPr id="5" name="Right Arrow 4"/>
          <p:cNvSpPr/>
          <p:nvPr/>
        </p:nvSpPr>
        <p:spPr>
          <a:xfrm>
            <a:off x="840700" y="4931764"/>
            <a:ext cx="11091470" cy="1926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smtClean="0"/>
              <a:t>Idé  Design Planering Produktion Drift och Underhåll</a:t>
            </a:r>
            <a:endParaRPr lang="sv-SE" sz="3600" dirty="0"/>
          </a:p>
        </p:txBody>
      </p:sp>
      <p:sp>
        <p:nvSpPr>
          <p:cNvPr id="6" name="Title 1"/>
          <p:cNvSpPr txBox="1">
            <a:spLocks/>
          </p:cNvSpPr>
          <p:nvPr/>
        </p:nvSpPr>
        <p:spPr>
          <a:xfrm>
            <a:off x="3181660" y="3143302"/>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Specificera</a:t>
            </a:r>
          </a:p>
          <a:p>
            <a:r>
              <a:rPr lang="sv-SE" dirty="0" smtClean="0"/>
              <a:t>utförandet</a:t>
            </a:r>
            <a:endParaRPr lang="sv-SE" dirty="0"/>
          </a:p>
        </p:txBody>
      </p:sp>
      <p:sp>
        <p:nvSpPr>
          <p:cNvPr id="7" name="Title 1"/>
          <p:cNvSpPr txBox="1">
            <a:spLocks/>
          </p:cNvSpPr>
          <p:nvPr/>
        </p:nvSpPr>
        <p:spPr>
          <a:xfrm>
            <a:off x="5957334" y="3130812"/>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Följa upp och ändra</a:t>
            </a:r>
            <a:endParaRPr lang="sv-SE" dirty="0"/>
          </a:p>
        </p:txBody>
      </p:sp>
      <p:sp>
        <p:nvSpPr>
          <p:cNvPr id="8" name="Title 1"/>
          <p:cNvSpPr txBox="1">
            <a:spLocks/>
          </p:cNvSpPr>
          <p:nvPr/>
        </p:nvSpPr>
        <p:spPr>
          <a:xfrm>
            <a:off x="8613090" y="3118322"/>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Granska och betala</a:t>
            </a:r>
            <a:endParaRPr lang="sv-SE" dirty="0"/>
          </a:p>
        </p:txBody>
      </p:sp>
      <p:sp>
        <p:nvSpPr>
          <p:cNvPr id="9" name="Title 1"/>
          <p:cNvSpPr txBox="1">
            <a:spLocks/>
          </p:cNvSpPr>
          <p:nvPr/>
        </p:nvSpPr>
        <p:spPr>
          <a:xfrm>
            <a:off x="3184160" y="927260"/>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Bygga teamet</a:t>
            </a:r>
            <a:endParaRPr lang="sv-SE" dirty="0"/>
          </a:p>
        </p:txBody>
      </p:sp>
      <p:sp>
        <p:nvSpPr>
          <p:cNvPr id="10" name="Title 1"/>
          <p:cNvSpPr txBox="1">
            <a:spLocks/>
          </p:cNvSpPr>
          <p:nvPr/>
        </p:nvSpPr>
        <p:spPr>
          <a:xfrm>
            <a:off x="5959834" y="914770"/>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Arbeta integrerat</a:t>
            </a:r>
            <a:endParaRPr lang="sv-SE" dirty="0"/>
          </a:p>
        </p:txBody>
      </p:sp>
      <p:sp>
        <p:nvSpPr>
          <p:cNvPr id="11" name="Title 1"/>
          <p:cNvSpPr txBox="1">
            <a:spLocks/>
          </p:cNvSpPr>
          <p:nvPr/>
        </p:nvSpPr>
        <p:spPr>
          <a:xfrm>
            <a:off x="8615590" y="902280"/>
            <a:ext cx="2559573" cy="11613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t>Dela på vinst</a:t>
            </a:r>
            <a:endParaRPr lang="sv-SE" dirty="0"/>
          </a:p>
        </p:txBody>
      </p:sp>
    </p:spTree>
    <p:extLst>
      <p:ext uri="{BB962C8B-B14F-4D97-AF65-F5344CB8AC3E}">
        <p14:creationId xmlns:p14="http://schemas.microsoft.com/office/powerpoint/2010/main" val="179077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pic>
        <p:nvPicPr>
          <p:cNvPr id="4" name="Picture 3"/>
          <p:cNvPicPr>
            <a:picLocks noChangeAspect="1"/>
          </p:cNvPicPr>
          <p:nvPr/>
        </p:nvPicPr>
        <p:blipFill>
          <a:blip r:embed="rId2"/>
          <a:stretch>
            <a:fillRect/>
          </a:stretch>
        </p:blipFill>
        <p:spPr>
          <a:xfrm>
            <a:off x="-289491" y="0"/>
            <a:ext cx="12770981" cy="6858000"/>
          </a:xfrm>
          <a:prstGeom prst="rect">
            <a:avLst/>
          </a:prstGeom>
        </p:spPr>
      </p:pic>
    </p:spTree>
    <p:extLst>
      <p:ext uri="{BB962C8B-B14F-4D97-AF65-F5344CB8AC3E}">
        <p14:creationId xmlns:p14="http://schemas.microsoft.com/office/powerpoint/2010/main" val="332932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pic>
        <p:nvPicPr>
          <p:cNvPr id="4" name="Picture 3"/>
          <p:cNvPicPr>
            <a:picLocks noChangeAspect="1"/>
          </p:cNvPicPr>
          <p:nvPr/>
        </p:nvPicPr>
        <p:blipFill>
          <a:blip r:embed="rId2"/>
          <a:stretch>
            <a:fillRect/>
          </a:stretch>
        </p:blipFill>
        <p:spPr>
          <a:xfrm>
            <a:off x="-563265" y="0"/>
            <a:ext cx="13349875" cy="6874140"/>
          </a:xfrm>
          <a:prstGeom prst="rect">
            <a:avLst/>
          </a:prstGeom>
        </p:spPr>
      </p:pic>
    </p:spTree>
    <p:extLst>
      <p:ext uri="{BB962C8B-B14F-4D97-AF65-F5344CB8AC3E}">
        <p14:creationId xmlns:p14="http://schemas.microsoft.com/office/powerpoint/2010/main" val="3093638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pic>
        <p:nvPicPr>
          <p:cNvPr id="4" name="Picture 3"/>
          <p:cNvPicPr>
            <a:picLocks noChangeAspect="1"/>
          </p:cNvPicPr>
          <p:nvPr/>
        </p:nvPicPr>
        <p:blipFill>
          <a:blip r:embed="rId2"/>
          <a:stretch>
            <a:fillRect/>
          </a:stretch>
        </p:blipFill>
        <p:spPr>
          <a:xfrm>
            <a:off x="1013108" y="0"/>
            <a:ext cx="11152329" cy="6697256"/>
          </a:xfrm>
          <a:prstGeom prst="rect">
            <a:avLst/>
          </a:prstGeom>
        </p:spPr>
      </p:pic>
    </p:spTree>
    <p:extLst>
      <p:ext uri="{BB962C8B-B14F-4D97-AF65-F5344CB8AC3E}">
        <p14:creationId xmlns:p14="http://schemas.microsoft.com/office/powerpoint/2010/main" val="382496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00" y="3271044"/>
            <a:ext cx="1485275" cy="1460500"/>
          </a:xfrm>
        </p:spPr>
        <p:txBody>
          <a:bodyPr/>
          <a:lstStyle/>
          <a:p>
            <a:r>
              <a:rPr lang="sv-SE" dirty="0" smtClean="0"/>
              <a:t>AIA</a:t>
            </a:r>
            <a:endParaRPr lang="sv-SE" dirty="0"/>
          </a:p>
        </p:txBody>
      </p:sp>
      <p:pic>
        <p:nvPicPr>
          <p:cNvPr id="4" name="Picture 3"/>
          <p:cNvPicPr>
            <a:picLocks noChangeAspect="1"/>
          </p:cNvPicPr>
          <p:nvPr/>
        </p:nvPicPr>
        <p:blipFill>
          <a:blip r:embed="rId2"/>
          <a:stretch>
            <a:fillRect/>
          </a:stretch>
        </p:blipFill>
        <p:spPr>
          <a:xfrm>
            <a:off x="3405549" y="-16584"/>
            <a:ext cx="8708701" cy="6891167"/>
          </a:xfrm>
          <a:prstGeom prst="rect">
            <a:avLst/>
          </a:prstGeom>
        </p:spPr>
      </p:pic>
      <p:pic>
        <p:nvPicPr>
          <p:cNvPr id="5" name="Picture 2" descr="http://intra.kth.se/polopoly_fs/1.383275!/image/KTH_png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274223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Heathrow Terminal 5</a:t>
            </a:r>
            <a:endParaRPr lang="sv-S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7" y="2638268"/>
            <a:ext cx="12229863" cy="4271802"/>
          </a:xfrm>
        </p:spPr>
      </p:pic>
    </p:spTree>
    <p:extLst>
      <p:ext uri="{BB962C8B-B14F-4D97-AF65-F5344CB8AC3E}">
        <p14:creationId xmlns:p14="http://schemas.microsoft.com/office/powerpoint/2010/main" val="3513228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6" y="365125"/>
            <a:ext cx="9899754" cy="1325563"/>
          </a:xfrm>
        </p:spPr>
        <p:txBody>
          <a:bodyPr/>
          <a:lstStyle/>
          <a:p>
            <a:r>
              <a:rPr lang="sv-SE" dirty="0" smtClean="0"/>
              <a:t>The T5 </a:t>
            </a:r>
            <a:r>
              <a:rPr lang="sv-SE" dirty="0" err="1" smtClean="0"/>
              <a:t>Agreement</a:t>
            </a:r>
            <a:endParaRPr lang="sv-SE" dirty="0"/>
          </a:p>
        </p:txBody>
      </p:sp>
      <p:sp>
        <p:nvSpPr>
          <p:cNvPr id="3" name="Content Placeholder 2"/>
          <p:cNvSpPr>
            <a:spLocks noGrp="1"/>
          </p:cNvSpPr>
          <p:nvPr>
            <p:ph idx="1"/>
          </p:nvPr>
        </p:nvSpPr>
        <p:spPr>
          <a:xfrm>
            <a:off x="1454046" y="1825625"/>
            <a:ext cx="9899754" cy="4351338"/>
          </a:xfrm>
        </p:spPr>
        <p:txBody>
          <a:bodyPr>
            <a:normAutofit fontScale="85000" lnSpcReduction="20000"/>
          </a:bodyPr>
          <a:lstStyle/>
          <a:p>
            <a:r>
              <a:rPr lang="en-US" dirty="0" smtClean="0"/>
              <a:t>‘The T5 Agreement’. Co-located, integrated teams involved suppliers from the outset, working together. </a:t>
            </a:r>
          </a:p>
          <a:p>
            <a:r>
              <a:rPr lang="en-US" dirty="0" smtClean="0"/>
              <a:t>The Terminal 5 project included the main terminal building and two smaller satellite terminals, an extension to the rail lines for the Heathrow Express and London Underground Piccadilly Line, 60 aircraft stands and associated airfield infrastructure a 4,000-space multi-</a:t>
            </a:r>
            <a:r>
              <a:rPr lang="en-US" dirty="0" err="1" smtClean="0"/>
              <a:t>storey</a:t>
            </a:r>
            <a:r>
              <a:rPr lang="en-US" dirty="0" smtClean="0"/>
              <a:t> car park a control tower and a 600-bed hotel.</a:t>
            </a:r>
          </a:p>
          <a:p>
            <a:r>
              <a:rPr lang="en-US" dirty="0" smtClean="0"/>
              <a:t>All companies under the T5 agreement came together as an integrated team, with over 1,000 designers working on 16 separate projects.</a:t>
            </a:r>
          </a:p>
          <a:p>
            <a:r>
              <a:rPr lang="en-US" dirty="0" smtClean="0"/>
              <a:t>Design management assisted decision-making by consolidating information and presenting it in a clear and consistent way. An example of this success was the 4D planning tool used at the terminal’s interchange plaza. The tool linked CAD data to one or more schedules, helping to identify potential clashes between contractors, and saved £2.5m in the first nine months of use.</a:t>
            </a:r>
          </a:p>
          <a:p>
            <a:endParaRPr lang="sv-SE" dirty="0"/>
          </a:p>
        </p:txBody>
      </p:sp>
      <p:pic>
        <p:nvPicPr>
          <p:cNvPr id="5" name="Picture 2" descr="http://intra.kth.se/polopoly_fs/1.383275!/image/KTH_png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283132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pic>
        <p:nvPicPr>
          <p:cNvPr id="4" name="Picture 3"/>
          <p:cNvPicPr>
            <a:picLocks noChangeAspect="1"/>
          </p:cNvPicPr>
          <p:nvPr/>
        </p:nvPicPr>
        <p:blipFill>
          <a:blip r:embed="rId2"/>
          <a:stretch>
            <a:fillRect/>
          </a:stretch>
        </p:blipFill>
        <p:spPr>
          <a:xfrm>
            <a:off x="2226735" y="-34996"/>
            <a:ext cx="8925947" cy="6892996"/>
          </a:xfrm>
          <a:prstGeom prst="rect">
            <a:avLst/>
          </a:prstGeom>
        </p:spPr>
      </p:pic>
      <p:pic>
        <p:nvPicPr>
          <p:cNvPr id="5" name="Picture 2" descr="http://intra.kth.se/polopoly_fs/1.383275!/image/KTH_png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69" b="7207"/>
          <a:stretch/>
        </p:blipFill>
        <p:spPr bwMode="gray">
          <a:xfrm>
            <a:off x="347663" y="194586"/>
            <a:ext cx="803938" cy="80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1507284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258</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IPD</vt:lpstr>
      <vt:lpstr>IPD</vt:lpstr>
      <vt:lpstr>PowerPoint Presentation</vt:lpstr>
      <vt:lpstr>PowerPoint Presentation</vt:lpstr>
      <vt:lpstr>PowerPoint Presentation</vt:lpstr>
      <vt:lpstr>AIA</vt:lpstr>
      <vt:lpstr>Heathrow Terminal 5</vt:lpstr>
      <vt:lpstr>The T5 Agreement</vt:lpstr>
      <vt:lpstr>PowerPoint Presentation</vt:lpstr>
      <vt:lpstr>DPR videos on IPD</vt:lpstr>
      <vt:lpstr>IPD Modularitet och Specialisering</vt:lpstr>
      <vt:lpstr>IPD resources</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dc:title>
  <dc:creator>Kent Eriksson</dc:creator>
  <cp:lastModifiedBy>Marta Marko Tisch</cp:lastModifiedBy>
  <cp:revision>13</cp:revision>
  <dcterms:created xsi:type="dcterms:W3CDTF">2019-02-18T12:30:00Z</dcterms:created>
  <dcterms:modified xsi:type="dcterms:W3CDTF">2019-02-21T11:44:20Z</dcterms:modified>
</cp:coreProperties>
</file>