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84" r:id="rId4"/>
    <p:sldId id="282" r:id="rId5"/>
    <p:sldId id="280" r:id="rId6"/>
    <p:sldId id="283" r:id="rId7"/>
    <p:sldId id="258" r:id="rId8"/>
    <p:sldId id="259" r:id="rId9"/>
    <p:sldId id="272" r:id="rId10"/>
    <p:sldId id="273" r:id="rId11"/>
    <p:sldId id="278" r:id="rId12"/>
    <p:sldId id="274" r:id="rId13"/>
    <p:sldId id="277" r:id="rId14"/>
    <p:sldId id="275" r:id="rId15"/>
    <p:sldId id="268" r:id="rId16"/>
    <p:sldId id="279" r:id="rId17"/>
    <p:sldId id="269" r:id="rId18"/>
    <p:sldId id="270" r:id="rId19"/>
    <p:sldId id="276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E9124C1C-08BE-4B8B-B6CE-F01817627CBD}">
          <p14:sldIdLst>
            <p14:sldId id="257"/>
            <p14:sldId id="281"/>
            <p14:sldId id="284"/>
            <p14:sldId id="282"/>
            <p14:sldId id="280"/>
            <p14:sldId id="283"/>
            <p14:sldId id="258"/>
            <p14:sldId id="259"/>
            <p14:sldId id="272"/>
            <p14:sldId id="273"/>
            <p14:sldId id="278"/>
            <p14:sldId id="274"/>
            <p14:sldId id="277"/>
            <p14:sldId id="275"/>
            <p14:sldId id="268"/>
            <p14:sldId id="279"/>
            <p14:sldId id="269"/>
            <p14:sldId id="270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031" autoAdjust="0"/>
    <p:restoredTop sz="94660"/>
  </p:normalViewPr>
  <p:slideViewPr>
    <p:cSldViewPr snapToGrid="0">
      <p:cViewPr varScale="1">
        <p:scale>
          <a:sx n="59" d="100"/>
          <a:sy n="59" d="100"/>
        </p:scale>
        <p:origin x="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7" y="0"/>
            <a:ext cx="4191000" cy="35052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8534400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4400" y="390905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85" y="5500611"/>
            <a:ext cx="1440000" cy="9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8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879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422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5890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turko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47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utan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8534400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4400" y="390905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85" y="5500611"/>
            <a:ext cx="1440000" cy="9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16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ytt Avsnitt utan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623393" y="1700808"/>
            <a:ext cx="8758719" cy="4512501"/>
          </a:xfrm>
        </p:spPr>
        <p:txBody>
          <a:bodyPr>
            <a:noAutofit/>
          </a:bodyPr>
          <a:lstStyle>
            <a:lvl1pPr>
              <a:defRPr sz="5333" b="0">
                <a:solidFill>
                  <a:schemeClr val="tx1"/>
                </a:solidFill>
              </a:defRPr>
            </a:lvl1pPr>
            <a:lvl2pPr>
              <a:defRPr sz="5333" b="0">
                <a:solidFill>
                  <a:schemeClr val="tx1"/>
                </a:solidFill>
              </a:defRPr>
            </a:lvl2pPr>
            <a:lvl3pPr>
              <a:defRPr sz="5333" b="0">
                <a:solidFill>
                  <a:schemeClr val="tx1"/>
                </a:solidFill>
              </a:defRPr>
            </a:lvl3pPr>
            <a:lvl4pPr>
              <a:defRPr sz="5333" b="0">
                <a:solidFill>
                  <a:schemeClr val="tx1"/>
                </a:solidFill>
              </a:defRPr>
            </a:lvl4pPr>
            <a:lvl5pPr>
              <a:defRPr sz="5333" b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85" y="5500611"/>
            <a:ext cx="1440000" cy="9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09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utan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4434" y="1600201"/>
            <a:ext cx="9585173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048339" y="6454899"/>
            <a:ext cx="1344000" cy="365125"/>
          </a:xfrm>
        </p:spPr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776531" y="6454899"/>
            <a:ext cx="13440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513483" y="6454899"/>
            <a:ext cx="1343156" cy="365125"/>
          </a:xfrm>
        </p:spPr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85" y="5500611"/>
            <a:ext cx="1440000" cy="9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844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15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Bild utan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55574" y="274639"/>
            <a:ext cx="7584844" cy="94611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55575" y="1600201"/>
            <a:ext cx="7584843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25636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85" y="5500611"/>
            <a:ext cx="1440000" cy="9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88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 utan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4434" y="1412775"/>
            <a:ext cx="4705449" cy="472555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19937" y="1412775"/>
            <a:ext cx="4416491" cy="472555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85" y="5500611"/>
            <a:ext cx="1440000" cy="9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81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 utan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85" y="5500611"/>
            <a:ext cx="1440000" cy="9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5889" r="10099" b="12981"/>
          <a:stretch/>
        </p:blipFill>
        <p:spPr>
          <a:xfrm rot="12423827">
            <a:off x="7939539" y="-1052019"/>
            <a:ext cx="5171206" cy="556382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6911439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4400" y="3909053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85" y="5500611"/>
            <a:ext cx="1440000" cy="9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1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ytt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7" y="0"/>
            <a:ext cx="4191000" cy="3505200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623393" y="1700808"/>
            <a:ext cx="8758719" cy="4512501"/>
          </a:xfrm>
        </p:spPr>
        <p:txBody>
          <a:bodyPr>
            <a:noAutofit/>
          </a:bodyPr>
          <a:lstStyle>
            <a:lvl1pPr>
              <a:defRPr sz="5333" b="0">
                <a:solidFill>
                  <a:schemeClr val="tx1"/>
                </a:solidFill>
              </a:defRPr>
            </a:lvl1pPr>
            <a:lvl2pPr>
              <a:defRPr sz="5333" b="0">
                <a:solidFill>
                  <a:schemeClr val="tx1"/>
                </a:solidFill>
              </a:defRPr>
            </a:lvl2pPr>
            <a:lvl3pPr>
              <a:defRPr sz="5333" b="0">
                <a:solidFill>
                  <a:schemeClr val="tx1"/>
                </a:solidFill>
              </a:defRPr>
            </a:lvl3pPr>
            <a:lvl4pPr>
              <a:defRPr sz="5333" b="0">
                <a:solidFill>
                  <a:schemeClr val="tx1"/>
                </a:solidFill>
              </a:defRPr>
            </a:lvl4pPr>
            <a:lvl5pPr>
              <a:defRPr sz="5333" b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85" y="5500611"/>
            <a:ext cx="1440000" cy="9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4434" y="1600201"/>
            <a:ext cx="9585173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048339" y="6454899"/>
            <a:ext cx="1344000" cy="365125"/>
          </a:xfrm>
        </p:spPr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776531" y="6454899"/>
            <a:ext cx="13440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513483" y="6454899"/>
            <a:ext cx="1343156" cy="365125"/>
          </a:xfrm>
        </p:spPr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89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15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35360" y="2130431"/>
            <a:ext cx="9601067" cy="1880719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35360" y="4293096"/>
            <a:ext cx="9601067" cy="134570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7" y="0"/>
            <a:ext cx="4191000" cy="35052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85" y="5500611"/>
            <a:ext cx="1440000" cy="9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0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11967" y="274639"/>
            <a:ext cx="7324460" cy="98116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11968" y="1600201"/>
            <a:ext cx="7324459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047157" y="6454899"/>
            <a:ext cx="1344000" cy="365125"/>
          </a:xfrm>
        </p:spPr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0" y="0"/>
            <a:ext cx="2255573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cxnSp>
        <p:nvCxnSpPr>
          <p:cNvPr id="12" name="Rak 11"/>
          <p:cNvCxnSpPr/>
          <p:nvPr/>
        </p:nvCxnSpPr>
        <p:spPr>
          <a:xfrm>
            <a:off x="335360" y="-891480"/>
            <a:ext cx="0" cy="9025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85" y="5500611"/>
            <a:ext cx="1440000" cy="9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2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03222" y="283737"/>
            <a:ext cx="7333205" cy="98116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11967" y="1600201"/>
            <a:ext cx="7324460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047157" y="6454899"/>
            <a:ext cx="1344000" cy="365125"/>
          </a:xfrm>
        </p:spPr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0" y="0"/>
            <a:ext cx="225439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85" y="5500611"/>
            <a:ext cx="1440000" cy="9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9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55574" y="274639"/>
            <a:ext cx="7584844" cy="94611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55575" y="1600201"/>
            <a:ext cx="7584843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25636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03872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4434" y="1412775"/>
            <a:ext cx="4705449" cy="472555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19937" y="1412775"/>
            <a:ext cx="4416491" cy="472555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24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7" y="0"/>
            <a:ext cx="4191000" cy="3505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4435" y="274639"/>
            <a:ext cx="8257842" cy="98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4434" y="1600201"/>
            <a:ext cx="96019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5360" y="6459923"/>
            <a:ext cx="13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fld id="{13C72770-9665-4D94-84C5-355C8909944D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063403" y="6454899"/>
            <a:ext cx="13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799661" y="6454899"/>
            <a:ext cx="13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fld id="{C87E1106-A5F8-446C-8890-AB322355BFCD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85" y="5500611"/>
            <a:ext cx="1440000" cy="9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82" r:id="rId12"/>
    <p:sldLayoutId id="2147483683" r:id="rId13"/>
    <p:sldLayoutId id="2147483671" r:id="rId14"/>
    <p:sldLayoutId id="2147483672" r:id="rId15"/>
    <p:sldLayoutId id="2147483673" r:id="rId16"/>
    <p:sldLayoutId id="2147483677" r:id="rId17"/>
    <p:sldLayoutId id="2147483678" r:id="rId18"/>
    <p:sldLayoutId id="2147483679" r:id="rId19"/>
  </p:sldLayoutIdLst>
  <p:txStyles>
    <p:titleStyle>
      <a:lvl1pPr algn="l" defTabSz="121917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1"/>
        </a:buClr>
        <a:buFont typeface="Courier New" pitchFamily="49" charset="0"/>
        <a:buChar char="○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̶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indent="0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indent="0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267093" indent="0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029263-5BE8-4487-AB1E-084611AD18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Nulägesanalys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C05C541-ABE2-4B5D-9377-4C2164D6C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909053"/>
            <a:ext cx="6911439" cy="1752600"/>
          </a:xfrm>
        </p:spPr>
        <p:txBody>
          <a:bodyPr/>
          <a:lstStyle/>
          <a:p>
            <a:pPr algn="ctr"/>
            <a:r>
              <a:rPr lang="sv-SE" sz="4800" dirty="0"/>
              <a:t>3in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Incitament för ökad digital och hållbar innovation i utvecklingen av morgondagens transportsystem</a:t>
            </a:r>
          </a:p>
        </p:txBody>
      </p:sp>
    </p:spTree>
    <p:extLst>
      <p:ext uri="{BB962C8B-B14F-4D97-AF65-F5344CB8AC3E}">
        <p14:creationId xmlns:p14="http://schemas.microsoft.com/office/powerpoint/2010/main" val="160771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24133-3779-499A-B370-CD056590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889" y="2961885"/>
            <a:ext cx="4059334" cy="934229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sv-SE" dirty="0"/>
              <a:t>Upplevda möjligheter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EDBE624-1434-4977-96AE-B16449878F58}"/>
              </a:ext>
            </a:extLst>
          </p:cNvPr>
          <p:cNvSpPr/>
          <p:nvPr/>
        </p:nvSpPr>
        <p:spPr>
          <a:xfrm>
            <a:off x="759242" y="1092341"/>
            <a:ext cx="42306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Innovation är: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något nytt som skapar mervärde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Systematiskt och kommersialiserbart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inte ständig förbättring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1574A0-56E4-43C2-9358-FE2ADCFDC394}"/>
              </a:ext>
            </a:extLst>
          </p:cNvPr>
          <p:cNvSpPr/>
          <p:nvPr/>
        </p:nvSpPr>
        <p:spPr>
          <a:xfrm>
            <a:off x="572892" y="5191376"/>
            <a:ext cx="4160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Mindre möjligheter senare i processen,</a:t>
            </a:r>
            <a:br>
              <a:rPr lang="sv-SE" dirty="0"/>
            </a:br>
            <a:r>
              <a:rPr lang="sv-SE" dirty="0"/>
              <a:t>behöver komma in tidigt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DD46A9D-898B-473F-ACDC-7C94872FC4B4}"/>
              </a:ext>
            </a:extLst>
          </p:cNvPr>
          <p:cNvSpPr/>
          <p:nvPr/>
        </p:nvSpPr>
        <p:spPr>
          <a:xfrm>
            <a:off x="3761004" y="5987534"/>
            <a:ext cx="3142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/>
              <a:t>Affärsmodellen är avgörande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8DBA923-5A5B-4708-9D2C-D749110447A2}"/>
              </a:ext>
            </a:extLst>
          </p:cNvPr>
          <p:cNvSpPr/>
          <p:nvPr/>
        </p:nvSpPr>
        <p:spPr>
          <a:xfrm>
            <a:off x="322433" y="3403266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LOU ger utrymme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96B5F0D-FD2B-4AF9-997E-87D4274B6148}"/>
              </a:ext>
            </a:extLst>
          </p:cNvPr>
          <p:cNvSpPr/>
          <p:nvPr/>
        </p:nvSpPr>
        <p:spPr>
          <a:xfrm>
            <a:off x="5651528" y="4565329"/>
            <a:ext cx="526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Goda föresatser försvinner i genomförandeskedet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B1A7B6E-89D4-4FD8-9E38-7C6B783F133A}"/>
              </a:ext>
            </a:extLst>
          </p:cNvPr>
          <p:cNvSpPr/>
          <p:nvPr/>
        </p:nvSpPr>
        <p:spPr>
          <a:xfrm>
            <a:off x="5782242" y="1923338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FU blir för styrande för innovation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AD9A25F-56EE-4623-BA8E-0396F8D9CEDF}"/>
              </a:ext>
            </a:extLst>
          </p:cNvPr>
          <p:cNvSpPr/>
          <p:nvPr/>
        </p:nvSpPr>
        <p:spPr>
          <a:xfrm>
            <a:off x="4161376" y="463843"/>
            <a:ext cx="4121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Goda möjligheter, </a:t>
            </a:r>
          </a:p>
          <a:p>
            <a:r>
              <a:rPr lang="sv-SE" dirty="0"/>
              <a:t>men vi jobbar inte för att realisera dem</a:t>
            </a:r>
          </a:p>
        </p:txBody>
      </p:sp>
      <p:cxnSp>
        <p:nvCxnSpPr>
          <p:cNvPr id="11" name="Koppling: böjd 10">
            <a:extLst>
              <a:ext uri="{FF2B5EF4-FFF2-40B4-BE49-F238E27FC236}">
                <a16:creationId xmlns:a16="http://schemas.microsoft.com/office/drawing/2014/main" id="{8D2D4CCC-1763-4A99-B23F-2E655251E3EB}"/>
              </a:ext>
            </a:extLst>
          </p:cNvPr>
          <p:cNvCxnSpPr>
            <a:cxnSpLocks/>
            <a:stCxn id="9" idx="2"/>
            <a:endCxn id="2" idx="0"/>
          </p:cNvCxnSpPr>
          <p:nvPr/>
        </p:nvCxnSpPr>
        <p:spPr>
          <a:xfrm rot="5400000">
            <a:off x="4719522" y="1459209"/>
            <a:ext cx="1851711" cy="115364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Koppling: böjd 13">
            <a:extLst>
              <a:ext uri="{FF2B5EF4-FFF2-40B4-BE49-F238E27FC236}">
                <a16:creationId xmlns:a16="http://schemas.microsoft.com/office/drawing/2014/main" id="{2EAA9BFA-608C-424F-B696-DF72CC7A6F0E}"/>
              </a:ext>
            </a:extLst>
          </p:cNvPr>
          <p:cNvCxnSpPr>
            <a:stCxn id="8" idx="2"/>
            <a:endCxn id="2" idx="3"/>
          </p:cNvCxnSpPr>
          <p:nvPr/>
        </p:nvCxnSpPr>
        <p:spPr>
          <a:xfrm rot="5400000">
            <a:off x="6771032" y="2619862"/>
            <a:ext cx="1136330" cy="481947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Koppling: böjd 15">
            <a:extLst>
              <a:ext uri="{FF2B5EF4-FFF2-40B4-BE49-F238E27FC236}">
                <a16:creationId xmlns:a16="http://schemas.microsoft.com/office/drawing/2014/main" id="{93F47007-CD9C-4DB8-B2FE-CA8C24418A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98941" y="1530282"/>
            <a:ext cx="669215" cy="219399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Koppling: böjd 17">
            <a:extLst>
              <a:ext uri="{FF2B5EF4-FFF2-40B4-BE49-F238E27FC236}">
                <a16:creationId xmlns:a16="http://schemas.microsoft.com/office/drawing/2014/main" id="{C920CEEA-86CB-41CF-AD0E-7BCE4E60FA58}"/>
              </a:ext>
            </a:extLst>
          </p:cNvPr>
          <p:cNvCxnSpPr>
            <a:cxnSpLocks/>
          </p:cNvCxnSpPr>
          <p:nvPr/>
        </p:nvCxnSpPr>
        <p:spPr>
          <a:xfrm rot="16200000" flipV="1">
            <a:off x="6763616" y="2623490"/>
            <a:ext cx="669215" cy="321446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Koppling: böjd 19">
            <a:extLst>
              <a:ext uri="{FF2B5EF4-FFF2-40B4-BE49-F238E27FC236}">
                <a16:creationId xmlns:a16="http://schemas.microsoft.com/office/drawing/2014/main" id="{8044393D-3396-4055-8A4C-76F89E039186}"/>
              </a:ext>
            </a:extLst>
          </p:cNvPr>
          <p:cNvCxnSpPr>
            <a:stCxn id="5" idx="0"/>
            <a:endCxn id="2" idx="2"/>
          </p:cNvCxnSpPr>
          <p:nvPr/>
        </p:nvCxnSpPr>
        <p:spPr>
          <a:xfrm rot="16200000" flipV="1">
            <a:off x="4154782" y="4809888"/>
            <a:ext cx="2091420" cy="26387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Koppling: böjd 21">
            <a:extLst>
              <a:ext uri="{FF2B5EF4-FFF2-40B4-BE49-F238E27FC236}">
                <a16:creationId xmlns:a16="http://schemas.microsoft.com/office/drawing/2014/main" id="{7F22559C-50C9-4AA2-959C-F9715D56F4A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35579" y="3335941"/>
            <a:ext cx="1295262" cy="2415607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Koppling: böjd 23">
            <a:extLst>
              <a:ext uri="{FF2B5EF4-FFF2-40B4-BE49-F238E27FC236}">
                <a16:creationId xmlns:a16="http://schemas.microsoft.com/office/drawing/2014/main" id="{03E02B79-711B-4493-8D28-3DC1851E5EB3}"/>
              </a:ext>
            </a:extLst>
          </p:cNvPr>
          <p:cNvCxnSpPr>
            <a:stCxn id="6" idx="0"/>
          </p:cNvCxnSpPr>
          <p:nvPr/>
        </p:nvCxnSpPr>
        <p:spPr>
          <a:xfrm rot="5400000" flipH="1" flipV="1">
            <a:off x="2100480" y="2464858"/>
            <a:ext cx="201672" cy="1675145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96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8CB8F6-C0E1-4F62-BC56-5713F38F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5209BA-0EEB-4177-A4BD-0C6E4E8BB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54DAAC94-3CB8-4433-82C7-839112619E57}"/>
              </a:ext>
            </a:extLst>
          </p:cNvPr>
          <p:cNvSpPr txBox="1">
            <a:spLocks/>
          </p:cNvSpPr>
          <p:nvPr/>
        </p:nvSpPr>
        <p:spPr>
          <a:xfrm>
            <a:off x="3038889" y="2961885"/>
            <a:ext cx="4059334" cy="9342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Drivkrafter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E240F1F-F3E8-4464-B02B-7E91700E66C1}"/>
              </a:ext>
            </a:extLst>
          </p:cNvPr>
          <p:cNvSpPr/>
          <p:nvPr/>
        </p:nvSpPr>
        <p:spPr>
          <a:xfrm>
            <a:off x="568750" y="1957878"/>
            <a:ext cx="4144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Att belönas för vad du gör</a:t>
            </a:r>
            <a:br>
              <a:rPr lang="sv-SE" dirty="0"/>
            </a:br>
            <a:r>
              <a:rPr lang="sv-SE" dirty="0"/>
              <a:t>– innovationsbonus, arbetsmiljöpriser…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2E1BD72-BCEE-431F-AAA1-A4A4CF45107D}"/>
              </a:ext>
            </a:extLst>
          </p:cNvPr>
          <p:cNvSpPr/>
          <p:nvPr/>
        </p:nvSpPr>
        <p:spPr>
          <a:xfrm>
            <a:off x="568750" y="4457141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Innovativ förmåga som ger poäng vid anbud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5300F67-ECB9-4382-A92E-7EE2779F196E}"/>
              </a:ext>
            </a:extLst>
          </p:cNvPr>
          <p:cNvSpPr/>
          <p:nvPr/>
        </p:nvSpPr>
        <p:spPr>
          <a:xfrm>
            <a:off x="5127020" y="1720986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Brukarkrav kan driva på innovation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F075DE2-FE46-4C10-B5B1-0F650AE8B870}"/>
              </a:ext>
            </a:extLst>
          </p:cNvPr>
          <p:cNvSpPr/>
          <p:nvPr/>
        </p:nvSpPr>
        <p:spPr>
          <a:xfrm>
            <a:off x="5127020" y="5106986"/>
            <a:ext cx="498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Tvång från beställaren kan också vara drivkraft</a:t>
            </a:r>
          </a:p>
        </p:txBody>
      </p:sp>
      <p:cxnSp>
        <p:nvCxnSpPr>
          <p:cNvPr id="10" name="Koppling: böjd 9">
            <a:extLst>
              <a:ext uri="{FF2B5EF4-FFF2-40B4-BE49-F238E27FC236}">
                <a16:creationId xmlns:a16="http://schemas.microsoft.com/office/drawing/2014/main" id="{FB630D63-3A89-4677-AF05-FB1E541F5C86}"/>
              </a:ext>
            </a:extLst>
          </p:cNvPr>
          <p:cNvCxnSpPr>
            <a:cxnSpLocks/>
            <a:endCxn id="4" idx="3"/>
          </p:cNvCxnSpPr>
          <p:nvPr/>
        </p:nvCxnSpPr>
        <p:spPr>
          <a:xfrm rot="16200000" flipV="1">
            <a:off x="6526803" y="4000420"/>
            <a:ext cx="1670904" cy="528063"/>
          </a:xfrm>
          <a:prstGeom prst="curved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Koppling: böjd 12">
            <a:extLst>
              <a:ext uri="{FF2B5EF4-FFF2-40B4-BE49-F238E27FC236}">
                <a16:creationId xmlns:a16="http://schemas.microsoft.com/office/drawing/2014/main" id="{9A8AC0C9-A2E3-461A-AE9B-D4E36F5645F0}"/>
              </a:ext>
            </a:extLst>
          </p:cNvPr>
          <p:cNvCxnSpPr>
            <a:stCxn id="6" idx="0"/>
            <a:endCxn id="4" idx="2"/>
          </p:cNvCxnSpPr>
          <p:nvPr/>
        </p:nvCxnSpPr>
        <p:spPr>
          <a:xfrm rot="5400000" flipH="1" flipV="1">
            <a:off x="3709614" y="3098200"/>
            <a:ext cx="561027" cy="2156857"/>
          </a:xfrm>
          <a:prstGeom prst="curvedConnector3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Koppling: böjd 14">
            <a:extLst>
              <a:ext uri="{FF2B5EF4-FFF2-40B4-BE49-F238E27FC236}">
                <a16:creationId xmlns:a16="http://schemas.microsoft.com/office/drawing/2014/main" id="{80FD4037-024E-4ED9-A43A-8987CE0A79C3}"/>
              </a:ext>
            </a:extLst>
          </p:cNvPr>
          <p:cNvCxnSpPr>
            <a:cxnSpLocks/>
            <a:stCxn id="4" idx="1"/>
            <a:endCxn id="5" idx="2"/>
          </p:cNvCxnSpPr>
          <p:nvPr/>
        </p:nvCxnSpPr>
        <p:spPr>
          <a:xfrm rot="10800000">
            <a:off x="2641077" y="2881208"/>
            <a:ext cx="397813" cy="547792"/>
          </a:xfrm>
          <a:prstGeom prst="curved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Koppling: böjd 17">
            <a:extLst>
              <a:ext uri="{FF2B5EF4-FFF2-40B4-BE49-F238E27FC236}">
                <a16:creationId xmlns:a16="http://schemas.microsoft.com/office/drawing/2014/main" id="{352818BE-1045-41F5-93D8-1926EC88B137}"/>
              </a:ext>
            </a:extLst>
          </p:cNvPr>
          <p:cNvCxnSpPr>
            <a:stCxn id="7" idx="2"/>
            <a:endCxn id="4" idx="0"/>
          </p:cNvCxnSpPr>
          <p:nvPr/>
        </p:nvCxnSpPr>
        <p:spPr>
          <a:xfrm rot="5400000">
            <a:off x="5596235" y="1562639"/>
            <a:ext cx="871567" cy="1926924"/>
          </a:xfrm>
          <a:prstGeom prst="curvedConnector3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33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00E8CE-ACCB-4C45-A5EB-B8E037936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Upplevda hinder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2499488-2546-44A1-ACCE-2E018D73C06A}"/>
              </a:ext>
            </a:extLst>
          </p:cNvPr>
          <p:cNvSpPr txBox="1">
            <a:spLocks/>
          </p:cNvSpPr>
          <p:nvPr/>
        </p:nvSpPr>
        <p:spPr>
          <a:xfrm>
            <a:off x="3038889" y="2961885"/>
            <a:ext cx="4059334" cy="93422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Upplevda hinder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3B1C4D-9A8E-4EFD-9776-FDB9CDBD9D86}"/>
              </a:ext>
            </a:extLst>
          </p:cNvPr>
          <p:cNvSpPr/>
          <p:nvPr/>
        </p:nvSpPr>
        <p:spPr>
          <a:xfrm>
            <a:off x="6133856" y="1911711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Högkonjunkturen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425EE3A-E67C-4718-85CA-54295AFAC378}"/>
              </a:ext>
            </a:extLst>
          </p:cNvPr>
          <p:cNvSpPr/>
          <p:nvPr/>
        </p:nvSpPr>
        <p:spPr>
          <a:xfrm>
            <a:off x="7849810" y="3711448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/>
              <a:t>Få drivna individer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EEAE48B-71BD-47BD-9B42-196C253B639F}"/>
              </a:ext>
            </a:extLst>
          </p:cNvPr>
          <p:cNvSpPr/>
          <p:nvPr/>
        </p:nvSpPr>
        <p:spPr>
          <a:xfrm>
            <a:off x="5694724" y="4957187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Kravställning, för små frihetsgrader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853AC82-F600-4F4B-B3ED-8DE788AB782B}"/>
              </a:ext>
            </a:extLst>
          </p:cNvPr>
          <p:cNvSpPr/>
          <p:nvPr/>
        </p:nvSpPr>
        <p:spPr>
          <a:xfrm>
            <a:off x="3351126" y="5466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Brist på ledarskap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BE6940-A2B8-4DCD-A009-F808EA1F9080}"/>
              </a:ext>
            </a:extLst>
          </p:cNvPr>
          <p:cNvSpPr/>
          <p:nvPr/>
        </p:nvSpPr>
        <p:spPr>
          <a:xfrm>
            <a:off x="297740" y="4522602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Positiv inställning till innovation saknas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D561395-7C08-4B85-94B3-F0A54E81FB60}"/>
              </a:ext>
            </a:extLst>
          </p:cNvPr>
          <p:cNvSpPr/>
          <p:nvPr/>
        </p:nvSpPr>
        <p:spPr>
          <a:xfrm>
            <a:off x="1868161" y="1600201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Liten morot och hög (tröskel-)kostnad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945CF9B-8937-4845-BC34-CD18581BD303}"/>
              </a:ext>
            </a:extLst>
          </p:cNvPr>
          <p:cNvSpPr/>
          <p:nvPr/>
        </p:nvSpPr>
        <p:spPr>
          <a:xfrm>
            <a:off x="71410" y="2475290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Livscykelperspektiv saknas</a:t>
            </a:r>
          </a:p>
        </p:txBody>
      </p:sp>
      <p:cxnSp>
        <p:nvCxnSpPr>
          <p:cNvPr id="13" name="Koppling: böjd 12">
            <a:extLst>
              <a:ext uri="{FF2B5EF4-FFF2-40B4-BE49-F238E27FC236}">
                <a16:creationId xmlns:a16="http://schemas.microsoft.com/office/drawing/2014/main" id="{ED069016-E163-4C61-B052-43FD8EB885EC}"/>
              </a:ext>
            </a:extLst>
          </p:cNvPr>
          <p:cNvCxnSpPr>
            <a:stCxn id="4" idx="1"/>
            <a:endCxn id="11" idx="2"/>
          </p:cNvCxnSpPr>
          <p:nvPr/>
        </p:nvCxnSpPr>
        <p:spPr>
          <a:xfrm rot="10800000">
            <a:off x="1555151" y="2844622"/>
            <a:ext cx="1483739" cy="584378"/>
          </a:xfrm>
          <a:prstGeom prst="curvedConnector2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Koppling: böjd 14">
            <a:extLst>
              <a:ext uri="{FF2B5EF4-FFF2-40B4-BE49-F238E27FC236}">
                <a16:creationId xmlns:a16="http://schemas.microsoft.com/office/drawing/2014/main" id="{7CA2E2C0-A4E1-450A-83E6-8027B82D13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91840" y="1857132"/>
            <a:ext cx="992352" cy="1197282"/>
          </a:xfrm>
          <a:prstGeom prst="curvedConnector3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oppling: böjd 16">
            <a:extLst>
              <a:ext uri="{FF2B5EF4-FFF2-40B4-BE49-F238E27FC236}">
                <a16:creationId xmlns:a16="http://schemas.microsoft.com/office/drawing/2014/main" id="{85D58930-218B-4515-AD16-8C45C6B1B1F8}"/>
              </a:ext>
            </a:extLst>
          </p:cNvPr>
          <p:cNvCxnSpPr>
            <a:cxnSpLocks/>
          </p:cNvCxnSpPr>
          <p:nvPr/>
        </p:nvCxnSpPr>
        <p:spPr>
          <a:xfrm rot="5400000">
            <a:off x="5755578" y="1579046"/>
            <a:ext cx="680842" cy="2029667"/>
          </a:xfrm>
          <a:prstGeom prst="curvedConnector3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Koppling: böjd 18">
            <a:extLst>
              <a:ext uri="{FF2B5EF4-FFF2-40B4-BE49-F238E27FC236}">
                <a16:creationId xmlns:a16="http://schemas.microsoft.com/office/drawing/2014/main" id="{4570F949-E14B-492B-977C-16E3035BFAEF}"/>
              </a:ext>
            </a:extLst>
          </p:cNvPr>
          <p:cNvCxnSpPr>
            <a:stCxn id="6" idx="0"/>
            <a:endCxn id="4" idx="3"/>
          </p:cNvCxnSpPr>
          <p:nvPr/>
        </p:nvCxnSpPr>
        <p:spPr>
          <a:xfrm rot="16200000" flipV="1">
            <a:off x="7850242" y="2676981"/>
            <a:ext cx="282448" cy="1786486"/>
          </a:xfrm>
          <a:prstGeom prst="curvedConnector2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ppling: böjd 20">
            <a:extLst>
              <a:ext uri="{FF2B5EF4-FFF2-40B4-BE49-F238E27FC236}">
                <a16:creationId xmlns:a16="http://schemas.microsoft.com/office/drawing/2014/main" id="{7F5FE757-AA80-4A44-A589-4084C103CBE1}"/>
              </a:ext>
            </a:extLst>
          </p:cNvPr>
          <p:cNvCxnSpPr>
            <a:stCxn id="7" idx="0"/>
            <a:endCxn id="4" idx="2"/>
          </p:cNvCxnSpPr>
          <p:nvPr/>
        </p:nvCxnSpPr>
        <p:spPr>
          <a:xfrm rot="16200000" flipV="1">
            <a:off x="5791746" y="3172925"/>
            <a:ext cx="1061073" cy="2507452"/>
          </a:xfrm>
          <a:prstGeom prst="curvedConnector3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Koppling: böjd 22">
            <a:extLst>
              <a:ext uri="{FF2B5EF4-FFF2-40B4-BE49-F238E27FC236}">
                <a16:creationId xmlns:a16="http://schemas.microsoft.com/office/drawing/2014/main" id="{16125BDC-CD07-4073-BA79-44208936F7B9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3780262" y="4490746"/>
            <a:ext cx="1562549" cy="389494"/>
          </a:xfrm>
          <a:prstGeom prst="curvedConnector3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Koppling: böjd 24">
            <a:extLst>
              <a:ext uri="{FF2B5EF4-FFF2-40B4-BE49-F238E27FC236}">
                <a16:creationId xmlns:a16="http://schemas.microsoft.com/office/drawing/2014/main" id="{AA50BEF5-1897-4493-BD23-CED08A2ACF9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74114" y="3315435"/>
            <a:ext cx="598396" cy="1759749"/>
          </a:xfrm>
          <a:prstGeom prst="curvedConnector3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46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A11F8-2781-40F8-9660-3635A494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Konsekvenser av dagens modell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CEBEEF5A-CEB8-4DC8-95FB-41E240E36D31}"/>
              </a:ext>
            </a:extLst>
          </p:cNvPr>
          <p:cNvSpPr txBox="1">
            <a:spLocks/>
          </p:cNvSpPr>
          <p:nvPr/>
        </p:nvSpPr>
        <p:spPr>
          <a:xfrm>
            <a:off x="3038889" y="2961885"/>
            <a:ext cx="4059334" cy="934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Konsekvenser av dagens modell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03DE1A9-77E5-4932-9E77-0FAA05B962B7}"/>
              </a:ext>
            </a:extLst>
          </p:cNvPr>
          <p:cNvSpPr/>
          <p:nvPr/>
        </p:nvSpPr>
        <p:spPr>
          <a:xfrm>
            <a:off x="5868350" y="1987457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”Ingen vill jobba i konsultbranschen”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BAD79DC-8C9A-4533-B565-CED2A3D06F9F}"/>
              </a:ext>
            </a:extLst>
          </p:cNvPr>
          <p:cNvSpPr/>
          <p:nvPr/>
        </p:nvSpPr>
        <p:spPr>
          <a:xfrm>
            <a:off x="175858" y="1459971"/>
            <a:ext cx="596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Svårt för parterna att förstå varandra och varandras affär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7FB75E4-544F-406C-A85F-40B2CD7A1A8D}"/>
              </a:ext>
            </a:extLst>
          </p:cNvPr>
          <p:cNvSpPr/>
          <p:nvPr/>
        </p:nvSpPr>
        <p:spPr>
          <a:xfrm>
            <a:off x="5860079" y="4352337"/>
            <a:ext cx="3865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Missade möjligheter till besparingar,</a:t>
            </a:r>
          </a:p>
          <a:p>
            <a:r>
              <a:rPr lang="sv-SE" dirty="0"/>
              <a:t>effektivitet och höjd kvalitet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441D31-9A3F-4ED6-8159-C55C6214C5D5}"/>
              </a:ext>
            </a:extLst>
          </p:cNvPr>
          <p:cNvSpPr/>
          <p:nvPr/>
        </p:nvSpPr>
        <p:spPr>
          <a:xfrm>
            <a:off x="2412755" y="5295165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Kortsiktigt fokus på investering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540B56B-7659-4006-9551-71ECFCA4B98E}"/>
              </a:ext>
            </a:extLst>
          </p:cNvPr>
          <p:cNvSpPr/>
          <p:nvPr/>
        </p:nvSpPr>
        <p:spPr>
          <a:xfrm>
            <a:off x="334434" y="4352337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Målbilderna nås inte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316EE58-F428-41D4-A2BF-28FD17228E2A}"/>
              </a:ext>
            </a:extLst>
          </p:cNvPr>
          <p:cNvSpPr/>
          <p:nvPr/>
        </p:nvSpPr>
        <p:spPr>
          <a:xfrm>
            <a:off x="392011" y="2301511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ECI skapar inte drivkraft</a:t>
            </a:r>
          </a:p>
          <a:p>
            <a:r>
              <a:rPr lang="sv-SE" dirty="0"/>
              <a:t>för innovation</a:t>
            </a:r>
          </a:p>
        </p:txBody>
      </p:sp>
      <p:cxnSp>
        <p:nvCxnSpPr>
          <p:cNvPr id="12" name="Koppling: böjd 11">
            <a:extLst>
              <a:ext uri="{FF2B5EF4-FFF2-40B4-BE49-F238E27FC236}">
                <a16:creationId xmlns:a16="http://schemas.microsoft.com/office/drawing/2014/main" id="{0BF9DBB1-786B-4FD9-8966-95D750BF4AAD}"/>
              </a:ext>
            </a:extLst>
          </p:cNvPr>
          <p:cNvCxnSpPr>
            <a:stCxn id="6" idx="2"/>
            <a:endCxn id="4" idx="0"/>
          </p:cNvCxnSpPr>
          <p:nvPr/>
        </p:nvCxnSpPr>
        <p:spPr>
          <a:xfrm rot="16200000" flipH="1">
            <a:off x="3546949" y="1440278"/>
            <a:ext cx="1132582" cy="1910631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Koppling: böjd 13">
            <a:extLst>
              <a:ext uri="{FF2B5EF4-FFF2-40B4-BE49-F238E27FC236}">
                <a16:creationId xmlns:a16="http://schemas.microsoft.com/office/drawing/2014/main" id="{15522517-9D6D-41C6-B5FD-5AD0F6C949FA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>
            <a:off x="6341234" y="1488144"/>
            <a:ext cx="591053" cy="2328343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Koppling: böjd 10">
            <a:extLst>
              <a:ext uri="{FF2B5EF4-FFF2-40B4-BE49-F238E27FC236}">
                <a16:creationId xmlns:a16="http://schemas.microsoft.com/office/drawing/2014/main" id="{8947BABE-8C7D-4CAD-B410-BD85AA23DCE6}"/>
              </a:ext>
            </a:extLst>
          </p:cNvPr>
          <p:cNvCxnSpPr>
            <a:stCxn id="4" idx="1"/>
            <a:endCxn id="10" idx="2"/>
          </p:cNvCxnSpPr>
          <p:nvPr/>
        </p:nvCxnSpPr>
        <p:spPr>
          <a:xfrm rot="10800000">
            <a:off x="1715451" y="2947842"/>
            <a:ext cx="1323439" cy="481158"/>
          </a:xfrm>
          <a:prstGeom prst="curvedConnector2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Koppling: böjd 14">
            <a:extLst>
              <a:ext uri="{FF2B5EF4-FFF2-40B4-BE49-F238E27FC236}">
                <a16:creationId xmlns:a16="http://schemas.microsoft.com/office/drawing/2014/main" id="{8307CEE1-5B96-4A90-BD51-2A49590A828C}"/>
              </a:ext>
            </a:extLst>
          </p:cNvPr>
          <p:cNvCxnSpPr>
            <a:cxnSpLocks/>
          </p:cNvCxnSpPr>
          <p:nvPr/>
        </p:nvCxnSpPr>
        <p:spPr>
          <a:xfrm rot="5400000">
            <a:off x="2673768" y="2329243"/>
            <a:ext cx="456223" cy="3609455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Koppling: böjd 17">
            <a:extLst>
              <a:ext uri="{FF2B5EF4-FFF2-40B4-BE49-F238E27FC236}">
                <a16:creationId xmlns:a16="http://schemas.microsoft.com/office/drawing/2014/main" id="{42AF13C7-FAF5-46D7-A7F1-B9D41CA8C07C}"/>
              </a:ext>
            </a:extLst>
          </p:cNvPr>
          <p:cNvCxnSpPr>
            <a:stCxn id="4" idx="2"/>
            <a:endCxn id="8" idx="0"/>
          </p:cNvCxnSpPr>
          <p:nvPr/>
        </p:nvCxnSpPr>
        <p:spPr>
          <a:xfrm rot="5400000">
            <a:off x="3869563" y="4096171"/>
            <a:ext cx="1399051" cy="998937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Koppling: böjd 19">
            <a:extLst>
              <a:ext uri="{FF2B5EF4-FFF2-40B4-BE49-F238E27FC236}">
                <a16:creationId xmlns:a16="http://schemas.microsoft.com/office/drawing/2014/main" id="{AA2F0903-4A7D-4CAF-9D96-14E42F3A1DE3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5266269" y="4081692"/>
            <a:ext cx="791859" cy="395762"/>
          </a:xfrm>
          <a:prstGeom prst="curvedConnector2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7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2F8229-C8C6-4C73-804F-969F3980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Tankar om framtiden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FE22FED-DDB2-4308-BC7D-2478325A679A}"/>
              </a:ext>
            </a:extLst>
          </p:cNvPr>
          <p:cNvSpPr txBox="1">
            <a:spLocks/>
          </p:cNvSpPr>
          <p:nvPr/>
        </p:nvSpPr>
        <p:spPr>
          <a:xfrm>
            <a:off x="3038889" y="2961885"/>
            <a:ext cx="4059334" cy="934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Tankar om framtiden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25CD26A-4C56-4D31-871F-14D1BAC9B351}"/>
              </a:ext>
            </a:extLst>
          </p:cNvPr>
          <p:cNvSpPr/>
          <p:nvPr/>
        </p:nvSpPr>
        <p:spPr>
          <a:xfrm>
            <a:off x="6096000" y="1565553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En modell med funktionella krav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C9EB1EE-268E-42AA-8A20-EE378E1B02B2}"/>
              </a:ext>
            </a:extLst>
          </p:cNvPr>
          <p:cNvSpPr/>
          <p:nvPr/>
        </p:nvSpPr>
        <p:spPr>
          <a:xfrm>
            <a:off x="5010629" y="4786179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Sätta upp gemensamma mål tillsammans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25FB7DF-6242-4CD0-9F0B-3B87732CBF4E}"/>
              </a:ext>
            </a:extLst>
          </p:cNvPr>
          <p:cNvSpPr/>
          <p:nvPr/>
        </p:nvSpPr>
        <p:spPr>
          <a:xfrm>
            <a:off x="8304296" y="2692386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Bygga-Förvalta kontrakt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4231C56-F99F-4024-9369-0DB63FAA6DF5}"/>
              </a:ext>
            </a:extLst>
          </p:cNvPr>
          <p:cNvSpPr/>
          <p:nvPr/>
        </p:nvSpPr>
        <p:spPr>
          <a:xfrm>
            <a:off x="1619957" y="5312091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Utrymme för innovation i anbud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F74C421-A47B-4AC6-861B-EA86829868F8}"/>
              </a:ext>
            </a:extLst>
          </p:cNvPr>
          <p:cNvSpPr/>
          <p:nvPr/>
        </p:nvSpPr>
        <p:spPr>
          <a:xfrm>
            <a:off x="697255" y="1650386"/>
            <a:ext cx="505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Avsatt peng för samverkan Konsult-Entreprenör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326502B-3417-4EA2-998E-F546E4AF4905}"/>
              </a:ext>
            </a:extLst>
          </p:cNvPr>
          <p:cNvSpPr/>
          <p:nvPr/>
        </p:nvSpPr>
        <p:spPr>
          <a:xfrm>
            <a:off x="178781" y="4276274"/>
            <a:ext cx="308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Lyft fram yngre medarbetare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93CD195-D846-442F-B65E-2A2E05391E37}"/>
              </a:ext>
            </a:extLst>
          </p:cNvPr>
          <p:cNvSpPr/>
          <p:nvPr/>
        </p:nvSpPr>
        <p:spPr>
          <a:xfrm>
            <a:off x="178781" y="2540170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Sund konkurrens som stoppar fusk</a:t>
            </a:r>
          </a:p>
        </p:txBody>
      </p:sp>
      <p:cxnSp>
        <p:nvCxnSpPr>
          <p:cNvPr id="12" name="Koppling: böjd 11">
            <a:extLst>
              <a:ext uri="{FF2B5EF4-FFF2-40B4-BE49-F238E27FC236}">
                <a16:creationId xmlns:a16="http://schemas.microsoft.com/office/drawing/2014/main" id="{83EF54D4-C201-4D3A-B2EC-49E538A991F6}"/>
              </a:ext>
            </a:extLst>
          </p:cNvPr>
          <p:cNvCxnSpPr>
            <a:stCxn id="5" idx="2"/>
            <a:endCxn id="4" idx="3"/>
          </p:cNvCxnSpPr>
          <p:nvPr/>
        </p:nvCxnSpPr>
        <p:spPr>
          <a:xfrm rot="5400000">
            <a:off x="6713753" y="2319356"/>
            <a:ext cx="1494115" cy="725173"/>
          </a:xfrm>
          <a:prstGeom prst="curvedConnector2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Koppling: böjd 13">
            <a:extLst>
              <a:ext uri="{FF2B5EF4-FFF2-40B4-BE49-F238E27FC236}">
                <a16:creationId xmlns:a16="http://schemas.microsoft.com/office/drawing/2014/main" id="{5042B50F-7C53-4D8E-ACDC-0619F4AC2CFA}"/>
              </a:ext>
            </a:extLst>
          </p:cNvPr>
          <p:cNvCxnSpPr>
            <a:stCxn id="7" idx="2"/>
          </p:cNvCxnSpPr>
          <p:nvPr/>
        </p:nvCxnSpPr>
        <p:spPr>
          <a:xfrm rot="5400000">
            <a:off x="8024606" y="2135335"/>
            <a:ext cx="670334" cy="2523101"/>
          </a:xfrm>
          <a:prstGeom prst="curvedConnector2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oppling: böjd 16">
            <a:extLst>
              <a:ext uri="{FF2B5EF4-FFF2-40B4-BE49-F238E27FC236}">
                <a16:creationId xmlns:a16="http://schemas.microsoft.com/office/drawing/2014/main" id="{21E5E2A1-4BD0-45F0-BCC5-DA18FFDF879C}"/>
              </a:ext>
            </a:extLst>
          </p:cNvPr>
          <p:cNvCxnSpPr>
            <a:cxnSpLocks/>
          </p:cNvCxnSpPr>
          <p:nvPr/>
        </p:nvCxnSpPr>
        <p:spPr>
          <a:xfrm rot="16200000" flipV="1">
            <a:off x="5958961" y="3493649"/>
            <a:ext cx="886917" cy="1715600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Koppling: böjd 18">
            <a:extLst>
              <a:ext uri="{FF2B5EF4-FFF2-40B4-BE49-F238E27FC236}">
                <a16:creationId xmlns:a16="http://schemas.microsoft.com/office/drawing/2014/main" id="{A27C7BC4-5CFB-4C64-B45E-41144194209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721967" y="3727471"/>
            <a:ext cx="1415977" cy="1753263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ppling: böjd 20">
            <a:extLst>
              <a:ext uri="{FF2B5EF4-FFF2-40B4-BE49-F238E27FC236}">
                <a16:creationId xmlns:a16="http://schemas.microsoft.com/office/drawing/2014/main" id="{2437E9DA-100D-4E9D-A8DA-4B8D9F0C74C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265908" y="3901202"/>
            <a:ext cx="1471340" cy="559738"/>
          </a:xfrm>
          <a:prstGeom prst="curvedConnector2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Koppling: böjd 22">
            <a:extLst>
              <a:ext uri="{FF2B5EF4-FFF2-40B4-BE49-F238E27FC236}">
                <a16:creationId xmlns:a16="http://schemas.microsoft.com/office/drawing/2014/main" id="{799F1351-7292-4366-B9B1-A0561C47DC09}"/>
              </a:ext>
            </a:extLst>
          </p:cNvPr>
          <p:cNvCxnSpPr>
            <a:stCxn id="9" idx="2"/>
            <a:endCxn id="4" idx="0"/>
          </p:cNvCxnSpPr>
          <p:nvPr/>
        </p:nvCxnSpPr>
        <p:spPr>
          <a:xfrm rot="16200000" flipH="1">
            <a:off x="3675229" y="1568557"/>
            <a:ext cx="942167" cy="1844487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Koppling: böjd 24">
            <a:extLst>
              <a:ext uri="{FF2B5EF4-FFF2-40B4-BE49-F238E27FC236}">
                <a16:creationId xmlns:a16="http://schemas.microsoft.com/office/drawing/2014/main" id="{1BE10974-F959-4E02-9B7B-F97BF18545FE}"/>
              </a:ext>
            </a:extLst>
          </p:cNvPr>
          <p:cNvCxnSpPr>
            <a:stCxn id="4" idx="1"/>
            <a:endCxn id="11" idx="2"/>
          </p:cNvCxnSpPr>
          <p:nvPr/>
        </p:nvCxnSpPr>
        <p:spPr>
          <a:xfrm rot="10800000">
            <a:off x="2053653" y="2909502"/>
            <a:ext cx="985236" cy="519498"/>
          </a:xfrm>
          <a:prstGeom prst="curvedConnector2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409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12FE39-3029-4D7D-A7E7-F7761671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579D9A-F824-4BDC-95AE-C0A76E8DD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Rika samtal</a:t>
            </a:r>
          </a:p>
          <a:p>
            <a:r>
              <a:rPr lang="sv-SE" dirty="0"/>
              <a:t>Åtskilliga samstämmiga kommentarer</a:t>
            </a:r>
          </a:p>
          <a:p>
            <a:r>
              <a:rPr lang="sv-SE" dirty="0"/>
              <a:t>Vissa skillnader mellan parterna</a:t>
            </a:r>
          </a:p>
          <a:p>
            <a:r>
              <a:rPr lang="sv-SE" dirty="0"/>
              <a:t>Potentialen är stor, men affärsmodellen gör att den inte realiseras</a:t>
            </a:r>
          </a:p>
          <a:p>
            <a:r>
              <a:rPr lang="sv-SE" dirty="0"/>
              <a:t>Drivkraft i upphandling är pris, inte innovation. Innovation ger ingen merförsäljning.</a:t>
            </a:r>
          </a:p>
          <a:p>
            <a:r>
              <a:rPr lang="sv-SE" dirty="0"/>
              <a:t>Innovationskultur saknas i branschen, avspeglas i:</a:t>
            </a:r>
          </a:p>
          <a:p>
            <a:pPr lvl="1"/>
            <a:r>
              <a:rPr lang="sv-SE" dirty="0"/>
              <a:t>Ekonomi</a:t>
            </a:r>
          </a:p>
          <a:p>
            <a:pPr lvl="1"/>
            <a:r>
              <a:rPr lang="sv-SE" dirty="0"/>
              <a:t>Livscykeltänkande</a:t>
            </a:r>
          </a:p>
          <a:p>
            <a:pPr lvl="1"/>
            <a:r>
              <a:rPr lang="sv-SE" dirty="0"/>
              <a:t>Individuellt och organisatoriskt ledarskap</a:t>
            </a:r>
          </a:p>
          <a:p>
            <a:pPr lvl="1"/>
            <a:r>
              <a:rPr lang="sv-SE" dirty="0"/>
              <a:t>Få frihetsgrader i kravställning</a:t>
            </a:r>
          </a:p>
          <a:p>
            <a:r>
              <a:rPr lang="sv-SE" dirty="0"/>
              <a:t>Konsekvens av affärsmodellen är målkonflikter som negativt påverkar:</a:t>
            </a:r>
          </a:p>
          <a:p>
            <a:pPr lvl="1"/>
            <a:r>
              <a:rPr lang="sv-SE" dirty="0"/>
              <a:t>Måluppfyllnad</a:t>
            </a:r>
          </a:p>
          <a:p>
            <a:pPr lvl="1"/>
            <a:r>
              <a:rPr lang="sv-SE" dirty="0"/>
              <a:t>Kostnader</a:t>
            </a:r>
          </a:p>
          <a:p>
            <a:pPr lvl="1"/>
            <a:r>
              <a:rPr lang="sv-SE" dirty="0"/>
              <a:t>Kvalitet</a:t>
            </a:r>
          </a:p>
          <a:p>
            <a:pPr lvl="1"/>
            <a:r>
              <a:rPr lang="sv-SE" dirty="0"/>
              <a:t>Rekrytering till branschen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9601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D06E71-9C8E-4C44-880F-0E9B5A27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Förslag till modell för att höja incitament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A24D3B-A46D-4DAD-BD74-F10063441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Innovation driven i samverkan mellan konsult och entreprenör</a:t>
            </a:r>
          </a:p>
          <a:p>
            <a:r>
              <a:rPr lang="sv-SE" dirty="0"/>
              <a:t>Funktionella krav i upphandling, utrymme för innovation i anbud</a:t>
            </a:r>
          </a:p>
          <a:p>
            <a:r>
              <a:rPr lang="sv-SE" dirty="0"/>
              <a:t>Kontraktsmässigt livscykelperspektiv bygga-förvalta</a:t>
            </a:r>
          </a:p>
          <a:p>
            <a:r>
              <a:rPr lang="sv-SE" dirty="0"/>
              <a:t>Samarbete kring gemensamma mål</a:t>
            </a:r>
          </a:p>
          <a:p>
            <a:r>
              <a:rPr lang="sv-SE" dirty="0"/>
              <a:t>Ledarskap som öppnar för mångfald och inkluderar olika perspektiv (t ex yngre medarbetares)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843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BCB8FD-5618-42AE-B3E8-50D15E06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Nästa steg - börlägesanalys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BB547C-7D6D-4C1E-9723-A0847FF37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600201"/>
            <a:ext cx="9585173" cy="4525963"/>
          </a:xfrm>
        </p:spPr>
        <p:txBody>
          <a:bodyPr/>
          <a:lstStyle/>
          <a:p>
            <a:r>
              <a:rPr lang="sv-SE" dirty="0"/>
              <a:t>Intervjuer med frågor baserade på resultaten av nulägesanalysen</a:t>
            </a:r>
          </a:p>
          <a:p>
            <a:r>
              <a:rPr lang="sv-SE" dirty="0"/>
              <a:t>Inriktning att formulera framgångsfaktorer</a:t>
            </a:r>
          </a:p>
          <a:p>
            <a:r>
              <a:rPr lang="sv-SE" dirty="0"/>
              <a:t>Workshop med bred dialog</a:t>
            </a:r>
          </a:p>
          <a:p>
            <a:r>
              <a:rPr lang="sv-SE" dirty="0"/>
              <a:t>Analys som leder till affärsmodell(er)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043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D6AEC9-0F76-4B8C-AE4A-5C38623A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Test och validering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F0F51D-C5B8-41E2-A2AE-7AD433D20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Testa föreslagna nya incitamentsstrukturer i verklig upphandling samt i verkliga projekt mellan deltagande aktörer.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Testa föreslagna nya incitamentsstrukturer genom </a:t>
            </a:r>
            <a:r>
              <a:rPr lang="sv-SE" dirty="0" err="1"/>
              <a:t>gamification</a:t>
            </a:r>
            <a:r>
              <a:rPr lang="sv-SE" dirty="0"/>
              <a:t> (spelmodeller där aktörer spelar sig igenom upphandling och konsultaffär).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Värdera de nya incitamentens synergieffekter på entreprenad samt drift och underhåll (långsiktig hållbarhet)</a:t>
            </a:r>
          </a:p>
        </p:txBody>
      </p:sp>
    </p:spTree>
    <p:extLst>
      <p:ext uri="{BB962C8B-B14F-4D97-AF65-F5344CB8AC3E}">
        <p14:creationId xmlns:p14="http://schemas.microsoft.com/office/powerpoint/2010/main" val="2069586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4">
            <a:extLst>
              <a:ext uri="{FF2B5EF4-FFF2-40B4-BE49-F238E27FC236}">
                <a16:creationId xmlns:a16="http://schemas.microsoft.com/office/drawing/2014/main" id="{0497B320-04F5-45B0-B2BF-34FA6ADDF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59"/>
            <a:ext cx="12193928" cy="69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4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52A8A8-1C06-48AE-AE04-66007670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Trafikverkets målbild 2030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F1FAD1-0186-4464-9F93-61823069D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2815389"/>
            <a:ext cx="9585173" cy="3310775"/>
          </a:xfrm>
        </p:spPr>
        <p:txBody>
          <a:bodyPr>
            <a:normAutofit/>
          </a:bodyPr>
          <a:lstStyle/>
          <a:p>
            <a:r>
              <a:rPr lang="sv-SE" sz="3200" dirty="0"/>
              <a:t>Tillgänglighet i ett hållbart samhälle</a:t>
            </a:r>
          </a:p>
          <a:p>
            <a:r>
              <a:rPr lang="sv-SE" sz="3200" dirty="0"/>
              <a:t>Hållbart byggande och förvaltning</a:t>
            </a:r>
          </a:p>
          <a:p>
            <a:r>
              <a:rPr lang="sv-SE" sz="3200" dirty="0"/>
              <a:t>Hållbar och uppkopplad anläggning 2025  </a:t>
            </a:r>
          </a:p>
        </p:txBody>
      </p:sp>
    </p:spTree>
    <p:extLst>
      <p:ext uri="{BB962C8B-B14F-4D97-AF65-F5344CB8AC3E}">
        <p14:creationId xmlns:p14="http://schemas.microsoft.com/office/powerpoint/2010/main" val="397938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567D96-D9E8-48C7-9650-E5D069E2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Konsultföretagens ambitioner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0E4DAAC-C078-422D-A3E4-A5D522C266C8}"/>
              </a:ext>
            </a:extLst>
          </p:cNvPr>
          <p:cNvSpPr/>
          <p:nvPr/>
        </p:nvSpPr>
        <p:spPr>
          <a:xfrm rot="1031571">
            <a:off x="6261170" y="1788949"/>
            <a:ext cx="4070624" cy="1234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solidFill>
                  <a:schemeClr val="tx1"/>
                </a:solidFill>
              </a:rPr>
              <a:t>WSP: Vi </a:t>
            </a:r>
            <a:r>
              <a:rPr lang="sv-SE" sz="2800" b="1" dirty="0" err="1">
                <a:solidFill>
                  <a:schemeClr val="tx1"/>
                </a:solidFill>
              </a:rPr>
              <a:t>framtidssäkrar</a:t>
            </a:r>
            <a:r>
              <a:rPr lang="sv-SE" sz="2800" b="1" dirty="0">
                <a:solidFill>
                  <a:schemeClr val="tx1"/>
                </a:solidFill>
              </a:rPr>
              <a:t> världen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CDDD59F-D838-47FF-BD97-7450FC76426F}"/>
              </a:ext>
            </a:extLst>
          </p:cNvPr>
          <p:cNvSpPr/>
          <p:nvPr/>
        </p:nvSpPr>
        <p:spPr>
          <a:xfrm rot="20409466">
            <a:off x="1448802" y="2025433"/>
            <a:ext cx="346165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err="1">
                <a:solidFill>
                  <a:schemeClr val="tx1"/>
                </a:solidFill>
              </a:rPr>
              <a:t>Tyrens</a:t>
            </a:r>
            <a:r>
              <a:rPr lang="sv-SE" sz="2800" b="1" dirty="0">
                <a:solidFill>
                  <a:schemeClr val="tx1"/>
                </a:solidFill>
              </a:rPr>
              <a:t>: Vi skapar bättre samhällen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15CF36F-56FB-4280-BD8C-32EA88906135}"/>
              </a:ext>
            </a:extLst>
          </p:cNvPr>
          <p:cNvSpPr/>
          <p:nvPr/>
        </p:nvSpPr>
        <p:spPr>
          <a:xfrm rot="20906944">
            <a:off x="1046029" y="370507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800" b="1" dirty="0">
                <a:solidFill>
                  <a:srgbClr val="3A3A3A"/>
                </a:solidFill>
                <a:latin typeface="+mj-lt"/>
              </a:rPr>
              <a:t>Sweco planerar och utformar framtidens samhällen och städer. </a:t>
            </a:r>
            <a:endParaRPr lang="sv-SE" sz="2800" dirty="0">
              <a:latin typeface="+mj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4C856B-43DD-4BDE-B8A8-A4518971A21C}"/>
              </a:ext>
            </a:extLst>
          </p:cNvPr>
          <p:cNvSpPr/>
          <p:nvPr/>
        </p:nvSpPr>
        <p:spPr>
          <a:xfrm rot="709637">
            <a:off x="6242257" y="4755029"/>
            <a:ext cx="346165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solidFill>
                  <a:schemeClr val="tx1"/>
                </a:solidFill>
              </a:rPr>
              <a:t>ÅF </a:t>
            </a:r>
            <a:r>
              <a:rPr lang="sv-SE" sz="2800" b="1" dirty="0" err="1">
                <a:solidFill>
                  <a:schemeClr val="tx1"/>
                </a:solidFill>
              </a:rPr>
              <a:t>Making</a:t>
            </a:r>
            <a:r>
              <a:rPr lang="sv-SE" sz="2800" b="1" dirty="0">
                <a:solidFill>
                  <a:schemeClr val="tx1"/>
                </a:solidFill>
              </a:rPr>
              <a:t> </a:t>
            </a:r>
            <a:r>
              <a:rPr lang="sv-SE" sz="2800" b="1" dirty="0" err="1">
                <a:solidFill>
                  <a:schemeClr val="tx1"/>
                </a:solidFill>
              </a:rPr>
              <a:t>Future</a:t>
            </a:r>
            <a:endParaRPr lang="sv-S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5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5C1ACE-47E8-49E2-B408-5AC9FA30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465183-3585-44BF-BB7A-6EACD8DA4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63505509-1ACE-406F-8DE9-94B66A2A7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>
            <a:off x="5531152" y="2042371"/>
            <a:ext cx="5151968" cy="334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port in c. 1900 with a British India ship, possibly the Zibenghla or Zayathla at the berth.">
            <a:extLst>
              <a:ext uri="{FF2B5EF4-FFF2-40B4-BE49-F238E27FC236}">
                <a16:creationId xmlns:a16="http://schemas.microsoft.com/office/drawing/2014/main" id="{074C12C3-E479-4EF3-8980-A7D9F953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2042372"/>
            <a:ext cx="5151966" cy="33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8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712D68-719D-4EE2-BEBB-3E442E37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BDCF91-7AC7-4A7C-A963-46C562B8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6" descr="Ruston Bucyrus 19-RB face shovel">
            <a:extLst>
              <a:ext uri="{FF2B5EF4-FFF2-40B4-BE49-F238E27FC236}">
                <a16:creationId xmlns:a16="http://schemas.microsoft.com/office/drawing/2014/main" id="{33A2EE97-5666-4B18-B8DE-D637F986E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2053520"/>
            <a:ext cx="5139975" cy="334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Bennys GrÃ¤v och Maurlidengruvan, dagbrottet med maskiner som grÃ¤ver grÃ¥berg     -  Maurliden     -  NorsjÃ¶ kommun     -  dumper &#10;      grÃ¤vmaskin   &#10;      dagbrott   &#10;      Maurlidengruvan   &#10;      gruva   &#10;         &#10;         &#10;         &#10;         &#10;         &#10;      ">
            <a:extLst>
              <a:ext uri="{FF2B5EF4-FFF2-40B4-BE49-F238E27FC236}">
                <a16:creationId xmlns:a16="http://schemas.microsoft.com/office/drawing/2014/main" id="{0D8533DF-D9F4-496C-BDED-909BF8B97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59" y="2053520"/>
            <a:ext cx="5010150" cy="334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112BE-7C98-4FC2-9832-9FF5824E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A82293-60BE-4E7B-BF0A-B071B243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708013A-49BB-4DCE-B0A7-79487C69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6" t="14378" r="36699" b="29506"/>
          <a:stretch/>
        </p:blipFill>
        <p:spPr>
          <a:xfrm rot="20535727">
            <a:off x="686222" y="1327741"/>
            <a:ext cx="5100096" cy="310518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DEAE164-CFD9-483D-9AA2-2F0AD2CC3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10" t="21478" r="32136" b="51091"/>
          <a:stretch/>
        </p:blipFill>
        <p:spPr>
          <a:xfrm rot="20402950">
            <a:off x="5478809" y="3488317"/>
            <a:ext cx="5100095" cy="14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8AF90A-15FE-4476-8611-254F0E66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9" y="274639"/>
            <a:ext cx="6153877" cy="981168"/>
          </a:xfrm>
        </p:spPr>
        <p:txBody>
          <a:bodyPr/>
          <a:lstStyle/>
          <a:p>
            <a:r>
              <a:rPr lang="sv-SE" dirty="0"/>
              <a:t>Syftet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263098-BA67-4C1A-8054-7EC473F45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99" y="1600201"/>
            <a:ext cx="7481208" cy="4525963"/>
          </a:xfrm>
        </p:spPr>
        <p:txBody>
          <a:bodyPr/>
          <a:lstStyle/>
          <a:p>
            <a:r>
              <a:rPr lang="sv-SE" dirty="0"/>
              <a:t>Projektet som helhet syftar till att definiera incitamentsstrukturer</a:t>
            </a:r>
          </a:p>
          <a:p>
            <a:r>
              <a:rPr lang="sv-SE" dirty="0"/>
              <a:t>Nulägesanalysen syftar till att få kunskap om olika aktörers erfarenheter av innovation i projekt</a:t>
            </a:r>
          </a:p>
          <a:p>
            <a:r>
              <a:rPr lang="sv-SE" dirty="0"/>
              <a:t>Fokus på innovationer i konsultledet med sikte på en hållbar och digital anläggning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133AC6-4D89-49B6-9701-39A8F34A3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8"/>
          <a:stretch/>
        </p:blipFill>
        <p:spPr>
          <a:xfrm>
            <a:off x="0" y="-320"/>
            <a:ext cx="2438399" cy="68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7DFC9F-D82F-4D6D-9DEF-77F1BDD3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835" y="274639"/>
            <a:ext cx="6188442" cy="981168"/>
          </a:xfrm>
        </p:spPr>
        <p:txBody>
          <a:bodyPr/>
          <a:lstStyle/>
          <a:p>
            <a:r>
              <a:rPr lang="sv-SE" dirty="0"/>
              <a:t>Frågeformuläret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6D6018-FAB2-4752-838E-89C0648D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835" y="1600201"/>
            <a:ext cx="7515772" cy="4525963"/>
          </a:xfrm>
        </p:spPr>
        <p:txBody>
          <a:bodyPr/>
          <a:lstStyle/>
          <a:p>
            <a:r>
              <a:rPr lang="sv-SE" dirty="0"/>
              <a:t>Möjligheter och drivkrafter</a:t>
            </a:r>
          </a:p>
          <a:p>
            <a:pPr marL="1066785" lvl="1" indent="-457200">
              <a:buFont typeface="+mj-lt"/>
              <a:buAutoNum type="arabicPeriod"/>
            </a:pPr>
            <a:r>
              <a:rPr lang="sv-SE" sz="1600" dirty="0"/>
              <a:t>Vad är innovation för dig i din yrkesroll?</a:t>
            </a:r>
          </a:p>
          <a:p>
            <a:pPr marL="1066785" lvl="1" indent="-457200">
              <a:buFont typeface="+mj-lt"/>
              <a:buAutoNum type="arabicPeriod"/>
            </a:pPr>
            <a:r>
              <a:rPr lang="sv-SE" sz="1600" dirty="0"/>
              <a:t>Hur ser möjligheterna ut idag för att skapa innovationer?</a:t>
            </a:r>
          </a:p>
          <a:p>
            <a:pPr marL="1066785" lvl="1" indent="-457200">
              <a:buFont typeface="+mj-lt"/>
              <a:buAutoNum type="arabicPeriod"/>
            </a:pPr>
            <a:r>
              <a:rPr lang="sv-SE" sz="1600" dirty="0"/>
              <a:t>Vilka är drivkrafterna idag?</a:t>
            </a:r>
          </a:p>
          <a:p>
            <a:pPr marL="1066785" lvl="1" indent="-457200">
              <a:buFont typeface="+mj-lt"/>
              <a:buAutoNum type="arabicPeriod"/>
            </a:pPr>
            <a:r>
              <a:rPr lang="sv-SE" sz="1600" dirty="0"/>
              <a:t>I vilken utsträckning möjliggör nuvarande affärsmodell att nå Trafikverkets målbild?</a:t>
            </a:r>
          </a:p>
          <a:p>
            <a:r>
              <a:rPr lang="sv-SE" dirty="0"/>
              <a:t>Flaskhalsar och brister</a:t>
            </a:r>
          </a:p>
          <a:p>
            <a:pPr marL="1066785" lvl="1" indent="-457200">
              <a:buFont typeface="+mj-lt"/>
              <a:buAutoNum type="arabicPeriod" startAt="5"/>
            </a:pPr>
            <a:r>
              <a:rPr lang="sv-SE" sz="1600" dirty="0"/>
              <a:t>Vilka hinder finns för innovationer i projektering?</a:t>
            </a:r>
          </a:p>
          <a:p>
            <a:pPr marL="1066785" lvl="1" indent="-457200">
              <a:buFont typeface="+mj-lt"/>
              <a:buAutoNum type="arabicPeriod" startAt="5"/>
            </a:pPr>
            <a:r>
              <a:rPr lang="sv-SE" sz="1600" dirty="0"/>
              <a:t>Vilka incitament saknas?</a:t>
            </a:r>
          </a:p>
          <a:p>
            <a:r>
              <a:rPr lang="sv-SE" dirty="0"/>
              <a:t>Konsekvenser och synergieffekter</a:t>
            </a:r>
          </a:p>
          <a:p>
            <a:pPr lvl="1">
              <a:buFont typeface="+mj-lt"/>
              <a:buAutoNum type="arabicPeriod" startAt="7"/>
            </a:pPr>
            <a:r>
              <a:rPr lang="sv-SE" sz="1600" dirty="0"/>
              <a:t>Vilka är effekterna på värdekedjan med dagens modell?</a:t>
            </a:r>
          </a:p>
          <a:p>
            <a:r>
              <a:rPr lang="sv-SE" dirty="0"/>
              <a:t>Innovativa affärsmodeller</a:t>
            </a:r>
          </a:p>
          <a:p>
            <a:pPr marL="1066785" lvl="1" indent="-457200">
              <a:buFont typeface="+mj-lt"/>
              <a:buAutoNum type="arabicPeriod" startAt="8"/>
            </a:pPr>
            <a:r>
              <a:rPr lang="sv-SE" sz="1600" dirty="0"/>
              <a:t>Hur skulle en struktur som främjar innovationer se ut?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934419C-177A-43CA-8C30-813CEDA99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7" r="21649"/>
          <a:stretch/>
        </p:blipFill>
        <p:spPr>
          <a:xfrm>
            <a:off x="-716438" y="0"/>
            <a:ext cx="3120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3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2FDCD-E3B8-46BC-B81E-852540853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360" y="274639"/>
            <a:ext cx="6195917" cy="981168"/>
          </a:xfrm>
        </p:spPr>
        <p:txBody>
          <a:bodyPr/>
          <a:lstStyle/>
          <a:p>
            <a:r>
              <a:rPr lang="sv-SE" dirty="0"/>
              <a:t>Intervjuerna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3E4F71-C03E-42DC-93F7-90799FF12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361" y="1450429"/>
            <a:ext cx="9990550" cy="4525963"/>
          </a:xfrm>
        </p:spPr>
        <p:txBody>
          <a:bodyPr/>
          <a:lstStyle/>
          <a:p>
            <a:r>
              <a:rPr lang="sv-SE" dirty="0"/>
              <a:t>Intervjuer gjordes med 10 personer i olika roller:</a:t>
            </a:r>
          </a:p>
          <a:p>
            <a:pPr lvl="1"/>
            <a:r>
              <a:rPr lang="sv-SE" dirty="0"/>
              <a:t>Projektörer</a:t>
            </a:r>
          </a:p>
          <a:p>
            <a:pPr lvl="1"/>
            <a:r>
              <a:rPr lang="sv-SE" dirty="0"/>
              <a:t>Entreprenörer</a:t>
            </a:r>
          </a:p>
          <a:p>
            <a:pPr lvl="1"/>
            <a:r>
              <a:rPr lang="sv-SE" dirty="0"/>
              <a:t>Tjänsteleverantör</a:t>
            </a:r>
          </a:p>
          <a:p>
            <a:pPr lvl="1"/>
            <a:r>
              <a:rPr lang="sv-SE" dirty="0"/>
              <a:t>Byggherre/beställare (Trafikverket)</a:t>
            </a:r>
          </a:p>
          <a:p>
            <a:r>
              <a:rPr lang="sv-SE" dirty="0"/>
              <a:t>Intervjuerna genomfördes </a:t>
            </a:r>
            <a:r>
              <a:rPr lang="sv-SE" dirty="0" err="1"/>
              <a:t>semistrukturerat</a:t>
            </a:r>
            <a:r>
              <a:rPr lang="sv-SE" dirty="0"/>
              <a:t> utifrån frågeställningarna i formuläret</a:t>
            </a:r>
          </a:p>
          <a:p>
            <a:r>
              <a:rPr lang="sv-SE" dirty="0"/>
              <a:t>Arbetsgruppen jämförde och analyserade</a:t>
            </a:r>
          </a:p>
          <a:p>
            <a:pPr lvl="1"/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7B9A8B3-B505-48A7-9E9E-0D06B3E0C2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9" r="34200"/>
          <a:stretch/>
        </p:blipFill>
        <p:spPr>
          <a:xfrm>
            <a:off x="-536026" y="0"/>
            <a:ext cx="2932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0638"/>
      </p:ext>
    </p:extLst>
  </p:cSld>
  <p:clrMapOvr>
    <a:masterClrMapping/>
  </p:clrMapOvr>
</p:sld>
</file>

<file path=ppt/theme/theme1.xml><?xml version="1.0" encoding="utf-8"?>
<a:theme xmlns:a="http://schemas.openxmlformats.org/drawingml/2006/main" name="PPT SBE">
  <a:themeElements>
    <a:clrScheme name="SB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3953F"/>
      </a:accent1>
      <a:accent2>
        <a:srgbClr val="706F6F"/>
      </a:accent2>
      <a:accent3>
        <a:srgbClr val="209BA0"/>
      </a:accent3>
      <a:accent4>
        <a:srgbClr val="C2C767"/>
      </a:accent4>
      <a:accent5>
        <a:srgbClr val="000000"/>
      </a:accent5>
      <a:accent6>
        <a:srgbClr val="E27410"/>
      </a:accent6>
      <a:hlink>
        <a:srgbClr val="0000FF"/>
      </a:hlink>
      <a:folHlink>
        <a:srgbClr val="800080"/>
      </a:folHlink>
    </a:clrScheme>
    <a:fontScheme name="IQ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lödande kan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E.potx" id="{B1B0413C-11FB-4912-9333-EF77F9C8DADB}" vid="{3CDF3774-EC59-47D8-A581-BAF879B3C4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3070</TotalTime>
  <Words>567</Words>
  <Application>Microsoft Office PowerPoint</Application>
  <PresentationFormat>Widescreen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Courier New</vt:lpstr>
      <vt:lpstr>PPT SBE</vt:lpstr>
      <vt:lpstr>Nulägesanalys</vt:lpstr>
      <vt:lpstr>Trafikverkets målbild 2030</vt:lpstr>
      <vt:lpstr>Konsultföretagens ambitioner</vt:lpstr>
      <vt:lpstr>PowerPoint Presentation</vt:lpstr>
      <vt:lpstr>PowerPoint Presentation</vt:lpstr>
      <vt:lpstr>PowerPoint Presentation</vt:lpstr>
      <vt:lpstr>Syftet</vt:lpstr>
      <vt:lpstr>Frågeformuläret</vt:lpstr>
      <vt:lpstr>Intervjuerna</vt:lpstr>
      <vt:lpstr>Upplevda möjligheter</vt:lpstr>
      <vt:lpstr>PowerPoint Presentation</vt:lpstr>
      <vt:lpstr>Upplevda hinder</vt:lpstr>
      <vt:lpstr>Konsekvenser av dagens modell</vt:lpstr>
      <vt:lpstr>Tankar om framtiden</vt:lpstr>
      <vt:lpstr>Slutsatser</vt:lpstr>
      <vt:lpstr>Förslag till modell för att höja incitament</vt:lpstr>
      <vt:lpstr>Nästa steg - börlägesanalys</vt:lpstr>
      <vt:lpstr>Test och validering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Nulägesanalys</dc:title>
  <dc:creator>Löwnertz, Kurt</dc:creator>
  <dc:description>ver 2.0</dc:description>
  <cp:lastModifiedBy>Kent Eriksson</cp:lastModifiedBy>
  <cp:revision>46</cp:revision>
  <dcterms:created xsi:type="dcterms:W3CDTF">2019-02-28T13:10:18Z</dcterms:created>
  <dcterms:modified xsi:type="dcterms:W3CDTF">2019-05-06T13:30:43Z</dcterms:modified>
  <cp:version>2.0</cp:version>
</cp:coreProperties>
</file>