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05" r:id="rId3"/>
    <p:sldId id="307" r:id="rId4"/>
    <p:sldId id="317" r:id="rId5"/>
    <p:sldId id="324" r:id="rId6"/>
    <p:sldId id="308" r:id="rId7"/>
    <p:sldId id="328" r:id="rId8"/>
    <p:sldId id="331" r:id="rId9"/>
    <p:sldId id="333" r:id="rId10"/>
    <p:sldId id="272" r:id="rId11"/>
    <p:sldId id="263" r:id="rId12"/>
    <p:sldId id="269" r:id="rId13"/>
    <p:sldId id="270" r:id="rId14"/>
    <p:sldId id="271" r:id="rId15"/>
    <p:sldId id="267" r:id="rId16"/>
    <p:sldId id="357" r:id="rId17"/>
    <p:sldId id="312" r:id="rId18"/>
    <p:sldId id="344" r:id="rId19"/>
    <p:sldId id="347" r:id="rId20"/>
    <p:sldId id="356" r:id="rId21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96"/>
    <p:restoredTop sz="92363"/>
  </p:normalViewPr>
  <p:slideViewPr>
    <p:cSldViewPr snapToGrid="0" snapToObjects="1">
      <p:cViewPr varScale="1">
        <p:scale>
          <a:sx n="70" d="100"/>
          <a:sy n="70" d="100"/>
        </p:scale>
        <p:origin x="8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1">
            <a:extLst>
              <a:ext uri="{FF2B5EF4-FFF2-40B4-BE49-F238E27FC236}">
                <a16:creationId xmlns:a16="http://schemas.microsoft.com/office/drawing/2014/main" id="{4D5311A6-3CFB-4AC4-B813-DF33154D7F8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6343" cy="4982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5B406524-CEF3-4070-8591-DEB028F02687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51343" y="0"/>
            <a:ext cx="2946343" cy="4982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0605574-52FB-4FBA-AE19-BB85C958964E}" type="datetime1">
              <a:rPr lang="en-US"/>
              <a:pPr lvl="0"/>
              <a:t>8/9/2019</a:t>
            </a:fld>
            <a:endParaRPr lang="en-US"/>
          </a:p>
        </p:txBody>
      </p:sp>
      <p:sp>
        <p:nvSpPr>
          <p:cNvPr id="10" name="Slide Image Placeholder 3">
            <a:extLst>
              <a:ext uri="{FF2B5EF4-FFF2-40B4-BE49-F238E27FC236}">
                <a16:creationId xmlns:a16="http://schemas.microsoft.com/office/drawing/2014/main" id="{ABA627DA-E38C-47E1-A3A4-0A4094061B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9" y="1241426"/>
            <a:ext cx="5954709" cy="3351211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11" name="Notes Placeholder 4">
            <a:extLst>
              <a:ext uri="{FF2B5EF4-FFF2-40B4-BE49-F238E27FC236}">
                <a16:creationId xmlns:a16="http://schemas.microsoft.com/office/drawing/2014/main" id="{8137C6D2-B4C3-4EB3-A88B-06F837A1D6D4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79929" y="4778718"/>
            <a:ext cx="5439408" cy="39098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BDFCED0A-89B1-4442-8968-969FA88443E6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431597"/>
            <a:ext cx="2946343" cy="4982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A747ACBC-FA02-460C-991C-49479658B9C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51343" y="9431597"/>
            <a:ext cx="2946343" cy="4982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89E5BE0-D67A-4FE4-8BBF-611867324B75}" type="slidenum">
              <a:t>‹#›</a:t>
            </a:fld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FBE7E-40AC-49C1-88E9-8392E240BFD5}" type="datetimeFigureOut">
              <a:rPr lang="en-US"/>
              <a:t>8/9/2019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90D00-EBC7-484C-9CE2-5653C39B65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43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C91665-4FFF-45B8-B1C7-D4DD30C925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51213"/>
          </a:xfr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E36020-5969-441E-A329-88B1E0E82F1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79929" y="4778718"/>
            <a:ext cx="5439408" cy="3909864"/>
          </a:xfrm>
          <a:noFill/>
          <a:ln>
            <a:noFill/>
          </a:ln>
        </p:spPr>
        <p:txBody>
          <a:bodyPr wrap="square" anchor="t" anchorCtr="0" compatLnSpc="1">
            <a:no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C9FC0-8ED6-4359-A99E-A6F4E23CF655}"/>
              </a:ext>
            </a:extLst>
          </p:cNvPr>
          <p:cNvSpPr txBox="1">
            <a:spLocks noGrp="1"/>
          </p:cNvSpPr>
          <p:nvPr/>
        </p:nvSpPr>
        <p:spPr>
          <a:xfrm>
            <a:off x="3851343" y="9431597"/>
            <a:ext cx="2946343" cy="498210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62AEC8-94AA-4084-BCE4-780D8EDA80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1B249E-2953-45AD-BB33-5DF0D30210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51213"/>
          </a:xfr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553FC7-2327-45B9-8DAE-3C75190771B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79929" y="4778718"/>
            <a:ext cx="5439408" cy="3909864"/>
          </a:xfrm>
          <a:noFill/>
          <a:ln>
            <a:noFill/>
          </a:ln>
        </p:spPr>
        <p:txBody>
          <a:bodyPr wrap="square" anchor="t" anchorCtr="0" compatLnSpc="1">
            <a:noAutofit/>
          </a:bodyPr>
          <a:lstStyle/>
          <a:p>
            <a:pPr lvl="0"/>
            <a:r>
              <a:rPr lang="en-US"/>
              <a:t>The parliamentary working group on transport network funding</a:t>
            </a:r>
          </a:p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4C6747-1DE1-4748-B84A-BCCA844E1636}"/>
              </a:ext>
            </a:extLst>
          </p:cNvPr>
          <p:cNvSpPr txBox="1">
            <a:spLocks noGrp="1"/>
          </p:cNvSpPr>
          <p:nvPr/>
        </p:nvSpPr>
        <p:spPr>
          <a:xfrm>
            <a:off x="3851343" y="9431597"/>
            <a:ext cx="2946343" cy="498210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5DFE1C-9BF8-4ACF-8AA7-40BD148D6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3FF1E7-23F8-4B0A-B98D-48CE7D5A3C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51213"/>
          </a:xfr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E8B266-EF43-4DB1-9922-117769A72A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79929" y="4778718"/>
            <a:ext cx="5439408" cy="3909864"/>
          </a:xfrm>
          <a:noFill/>
          <a:ln>
            <a:noFill/>
          </a:ln>
        </p:spPr>
        <p:txBody>
          <a:bodyPr wrap="square" anchor="t" anchorCtr="0" compatLnSpc="1">
            <a:no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5EB13F-868F-4BAD-9B46-F5BCC29F5211}"/>
              </a:ext>
            </a:extLst>
          </p:cNvPr>
          <p:cNvSpPr txBox="1">
            <a:spLocks noGrp="1"/>
          </p:cNvSpPr>
          <p:nvPr/>
        </p:nvSpPr>
        <p:spPr>
          <a:xfrm>
            <a:off x="3851343" y="9431597"/>
            <a:ext cx="2946343" cy="498210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DFE530-11FE-498E-BCB3-E8C7777165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443679-DC9C-42FD-9452-6508A105E2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9" y="1241426"/>
            <a:ext cx="5954709" cy="3351211"/>
          </a:xfr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0613E5-374D-45FE-B19F-DCA08FCFAA0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79929" y="4778718"/>
            <a:ext cx="5439408" cy="3909864"/>
          </a:xfrm>
          <a:noFill/>
          <a:ln>
            <a:noFill/>
          </a:ln>
        </p:spPr>
        <p:txBody>
          <a:bodyPr wrap="square" anchor="t" anchorCtr="0" compatLnSpc="1">
            <a:noAutofit/>
          </a:bodyPr>
          <a:lstStyle/>
          <a:p>
            <a:pPr lvl="0"/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8B01A-72C8-4B5B-8940-B5DD6E872EBE}"/>
              </a:ext>
            </a:extLst>
          </p:cNvPr>
          <p:cNvSpPr txBox="1">
            <a:spLocks noGrp="1"/>
          </p:cNvSpPr>
          <p:nvPr/>
        </p:nvSpPr>
        <p:spPr>
          <a:xfrm>
            <a:off x="3851343" y="9431597"/>
            <a:ext cx="2946343" cy="498210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CCEB35-EA2B-4752-8776-7D77009CE782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F1CCC-29FF-4A1F-80D7-B63977283C7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60113A-18EF-47F0-A152-5D0EED735DB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B09C7-2912-441B-94CC-F7B392BAD39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DC462D98-8DF8-4C47-9190-7825EDF91F37}" type="datetime1">
              <a:rPr lang="en-US"/>
              <a:pPr lvl="0"/>
              <a:t>8/9/2019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AB706-11A1-43A6-BCFE-B208EDF7249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F4FB5-7875-43E5-A0DA-0D801E8C357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D52A799B-33DB-47F4-88CF-A2BE04E0A86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2489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90C64-73FF-4D8B-92D2-25F095DF67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95BCDA-2E3E-44B7-9E10-D44CDAC4CCB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1825627"/>
            <a:ext cx="10515600" cy="435133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FF071-5D45-4D87-9500-DC88C404ECA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DF54389A-58D8-4C61-999C-9045F1690B12}" type="datetime1">
              <a:rPr lang="en-US"/>
              <a:pPr lvl="0"/>
              <a:t>8/9/2019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B52E8-894C-4E4E-9BA5-4B6B615ED0C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D9088-8B94-4187-94F5-C22A64F0B0E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040A2212-5811-45D4-ADC6-89F6DF4895D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41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908644-A915-4373-93A6-AB57BB52F0A3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A9FA6C-71AC-41D3-9B29-ADC9DB6ADCE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B3D9C-FDA8-4F1D-A259-C46E13BE197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6E33A4AE-BC7D-4A26-8776-F83EF9A89430}" type="datetime1">
              <a:rPr lang="en-US"/>
              <a:pPr lvl="0"/>
              <a:t>8/9/2019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B81C6-3E98-492F-B6FE-2D71692E6FF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C196F-912C-4965-B703-62E4E690136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FAA18F8B-A74D-45A5-9BD3-A420521E2AF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44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t_sininen"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4">
            <a:extLst>
              <a:ext uri="{FF2B5EF4-FFF2-40B4-BE49-F238E27FC236}">
                <a16:creationId xmlns:a16="http://schemas.microsoft.com/office/drawing/2014/main" id="{BEF2A238-8394-4012-A4E0-CF78ABD28428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12191996" cy="6721470"/>
          </a:xfrm>
        </p:spPr>
        <p:txBody>
          <a:bodyPr wrap="none" tIns="1223997" anchorCtr="1"/>
          <a:lstStyle>
            <a:lvl1pPr marL="3960001" indent="0" algn="r">
              <a:buNone/>
              <a:defRPr lang="fi-FI"/>
            </a:lvl1pPr>
          </a:lstStyle>
          <a:p>
            <a:pPr lvl="0"/>
            <a:r>
              <a:rPr lang="fi-FI"/>
              <a:t>Lisää kuva Kameleonin Kuvagalleriasta </a:t>
            </a:r>
            <a:br>
              <a:rPr lang="fi-FI"/>
            </a:br>
            <a:r>
              <a:rPr lang="fi-FI"/>
              <a:t>tai esim. omista tiedostoista</a:t>
            </a:r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3483E2E-C9AE-4F5C-B10B-F1D2FE3CD7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1376" y="-15873"/>
            <a:ext cx="3987798" cy="6737354"/>
          </a:xfrm>
          <a:solidFill>
            <a:srgbClr val="0463AF">
              <a:alpha val="75000"/>
            </a:srgbClr>
          </a:solidFill>
        </p:spPr>
        <p:txBody>
          <a:bodyPr lIns="395999" tIns="1187997" rIns="395999" anchor="t"/>
          <a:lstStyle>
            <a:lvl1pPr>
              <a:defRPr lang="fi-FI" sz="3600" b="1">
                <a:solidFill>
                  <a:srgbClr val="FFFFFF"/>
                </a:solidFill>
                <a:ea typeface="Tahoma" pitchFamily="34"/>
                <a:cs typeface="Tahoma" pitchFamily="34"/>
              </a:defRPr>
            </a:lvl1pPr>
          </a:lstStyle>
          <a:p>
            <a:pPr lvl="0"/>
            <a:r>
              <a:rPr lang="fi-FI"/>
              <a:t>Muokkaa perustyyl. napsautt.</a:t>
            </a:r>
            <a:endParaRPr lang="en-US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457569BA-0041-4B7E-A4BE-DAC1839BAF83}"/>
              </a:ext>
            </a:extLst>
          </p:cNvPr>
          <p:cNvSpPr/>
          <p:nvPr/>
        </p:nvSpPr>
        <p:spPr>
          <a:xfrm rot="10799991">
            <a:off x="10" y="6737354"/>
            <a:ext cx="12191996" cy="120645"/>
          </a:xfrm>
          <a:prstGeom prst="rect">
            <a:avLst/>
          </a:prstGeom>
          <a:gradFill>
            <a:gsLst>
              <a:gs pos="0">
                <a:srgbClr val="00B0CC"/>
              </a:gs>
              <a:gs pos="100000">
                <a:srgbClr val="00B0F0"/>
              </a:gs>
            </a:gsLst>
            <a:lin ang="14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13132DD-4814-4195-9DC8-C919E3C502B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8838D406-8E87-402B-9D81-891904F59E13}" type="slidenum">
              <a:t>‹#›</a:t>
            </a:fld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D173B2A-A328-4D69-BBC4-43BAA0D9B2F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203" y="2702737"/>
            <a:ext cx="3990971" cy="3937772"/>
          </a:xfrm>
        </p:spPr>
        <p:txBody>
          <a:bodyPr lIns="395999" tIns="46798" rIns="395999" bIns="46798"/>
          <a:lstStyle>
            <a:lvl1pPr>
              <a:defRPr lang="fi-FI" sz="1600">
                <a:solidFill>
                  <a:srgbClr val="FFFFFF"/>
                </a:solidFill>
                <a:ea typeface="Tahoma" pitchFamily="34"/>
                <a:cs typeface="Tahoma" pitchFamily="34"/>
              </a:defRPr>
            </a:lvl1pPr>
            <a:lvl2pPr>
              <a:defRPr lang="fi-FI" sz="1600">
                <a:solidFill>
                  <a:srgbClr val="FFFFFF"/>
                </a:solidFill>
                <a:ea typeface="Tahoma" pitchFamily="34"/>
                <a:cs typeface="Tahoma" pitchFamily="34"/>
              </a:defRPr>
            </a:lvl2pPr>
            <a:lvl3pPr>
              <a:defRPr lang="fi-FI" sz="1600">
                <a:solidFill>
                  <a:srgbClr val="FFFFFF"/>
                </a:solidFill>
                <a:ea typeface="Tahoma" pitchFamily="34"/>
                <a:cs typeface="Tahoma" pitchFamily="34"/>
              </a:defRPr>
            </a:lvl3pPr>
            <a:lvl4pPr>
              <a:defRPr lang="fi-FI" sz="1600">
                <a:solidFill>
                  <a:srgbClr val="FFFFFF"/>
                </a:solidFill>
                <a:ea typeface="Tahoma" pitchFamily="34"/>
                <a:cs typeface="Tahoma" pitchFamily="34"/>
              </a:defRPr>
            </a:lvl4pPr>
            <a:lvl5pPr>
              <a:defRPr lang="fi-FI" sz="1600">
                <a:solidFill>
                  <a:srgbClr val="FFFFFF"/>
                </a:solidFill>
                <a:ea typeface="Tahoma" pitchFamily="34"/>
                <a:cs typeface="Tahoma" pitchFamily="34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928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D7B7D93-D161-410B-BB7A-3BC79F408F70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984251" y="2398059"/>
            <a:ext cx="10223494" cy="3899650"/>
          </a:xfrm>
        </p:spPr>
        <p:txBody>
          <a:bodyPr lIns="0" tIns="0" rIns="0" bIns="0"/>
          <a:lstStyle>
            <a:lvl1pPr marL="342900" indent="-342900">
              <a:buFont typeface="Wingdings"/>
              <a:buChar char="§"/>
              <a:defRPr lang="fi-FI"/>
            </a:lvl1pPr>
            <a:lvl2pPr>
              <a:defRPr lang="fi-FI"/>
            </a:lvl2pPr>
            <a:lvl3pPr>
              <a:defRPr lang="fi-FI"/>
            </a:lvl3pPr>
            <a:lvl4pPr>
              <a:defRPr lang="fi-FI"/>
            </a:lvl4pPr>
          </a:lstStyle>
          <a:p>
            <a:pPr lvl="0"/>
            <a:r>
              <a:rPr lang="fi-FI"/>
              <a:t>Click to edit text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FB2F967-0676-492E-A1C8-36D8AD8C8EB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 lang="fi-FI"/>
            </a:lvl1pPr>
          </a:lstStyle>
          <a:p>
            <a:pPr lvl="0"/>
            <a:fld id="{DA69C34A-33A6-4E55-9E39-B71D056FF9D9}" type="datetime1">
              <a:rPr lang="fi-FI"/>
              <a:pPr lvl="0"/>
              <a:t>9.8.2019</a:t>
            </a:fld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89D8B8A-34B5-4637-A598-2DEAC9125C2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083687CC-078E-4548-A26B-4D3FDC83B578}" type="slidenum"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A87DF3E-D73D-4FCC-ACF2-D5FEFA9332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1403" y="515474"/>
            <a:ext cx="7624486" cy="1833408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lang="fi-FI" sz="5600" cap="all">
                <a:latin typeface="Arial Narrow"/>
                <a:cs typeface="Arial Narrow"/>
              </a:defRPr>
            </a:lvl1pPr>
          </a:lstStyle>
          <a:p>
            <a:pPr lvl="0"/>
            <a:r>
              <a:rPr lang="fi-FI"/>
              <a:t>Click to edit title</a:t>
            </a: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C158699-B435-431B-9546-DF33B90BEDC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589989" y="6453332"/>
            <a:ext cx="5012018" cy="171148"/>
          </a:xfrm>
        </p:spPr>
        <p:txBody>
          <a:bodyPr/>
          <a:lstStyle>
            <a:lvl1pPr>
              <a:defRPr sz="1050">
                <a:latin typeface="Arial Narrow"/>
                <a:cs typeface="Arial Narrow"/>
              </a:defRPr>
            </a:lvl1pPr>
          </a:lstStyle>
          <a:p>
            <a:pPr lvl="0"/>
            <a:r>
              <a:rPr lang="en-US"/>
              <a:t>Foundation for Project Research</a:t>
            </a:r>
          </a:p>
        </p:txBody>
      </p:sp>
    </p:spTree>
    <p:extLst>
      <p:ext uri="{BB962C8B-B14F-4D97-AF65-F5344CB8AC3E}">
        <p14:creationId xmlns:p14="http://schemas.microsoft.com/office/powerpoint/2010/main" val="349168738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F753D-3BA5-4634-BF29-4487E92D35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E842A-F278-470D-AC08-EE292A7135F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105156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27473-49F9-4F28-92B8-3678F72B87B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C341A5BD-5B63-43CA-AE1B-035EF055CA4E}" type="datetime1">
              <a:rPr lang="en-US"/>
              <a:pPr lvl="0"/>
              <a:t>8/9/2019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CCCAE-8491-495C-909E-A0D5DE76154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A6ACA-BBF9-475D-803B-24978F39168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2C2B7191-29CB-43FD-9382-E3AE3AB8B53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7189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E03AE-A61E-4D10-874A-5C4A773FE7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835424-DA93-44DB-BD93-722DFD6DF1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E5254-19CE-43BD-97A2-B8B1C60FC78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5AE771C6-27EC-44A9-9AA7-3F4860ED58EA}" type="datetime1">
              <a:rPr lang="en-US"/>
              <a:pPr lvl="0"/>
              <a:t>8/9/2019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D6FDE-43E6-4FFA-8200-D323698EF89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C3895-37B8-4DFA-9B06-E1622E2EAB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E7E43B73-B5CF-4F7B-A18E-AB7EF51B562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0687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E9917-A031-4311-8E48-945ED582FD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51EF6-5AD6-4098-9538-BCAB0492DA3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C72B8B-8C8A-40D0-83BE-9DE5F8E13D20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7E0CFF-FC92-490B-9415-F54E8D68890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30912EBD-D13F-4D05-B72B-42B505B958F2}" type="datetime1">
              <a:rPr lang="en-US"/>
              <a:pPr lvl="0"/>
              <a:t>8/9/2019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F3886-BE2C-4CB7-97C2-FE63D17A719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AE562F-3096-48CB-BF04-3EDF62478C7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C380EC58-AFAF-4367-8878-D72F23A8594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0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DB4AC-F678-42BF-B0A6-3575FAA410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6ECA00-F186-4878-8D94-0AF81DF84F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001249-E337-48AB-BBAB-F0BC73B1059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2C1406-46CF-45DD-ADD5-ABF3536F9946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4C411B-6D32-43EB-A096-A23B9A027CAB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96B080-E116-43D0-A04D-67ACA0D59A5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7244099D-F0F9-48A1-9DFB-A54E701C6139}" type="datetime1">
              <a:rPr lang="en-US"/>
              <a:pPr lvl="0"/>
              <a:t>8/9/2019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0E596E-B4BA-4DAE-A693-42F72207250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5310DE-E39E-4CA2-ACFC-309DBD7CF9E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0A5DDAB6-F824-4D25-85CE-49A19A47046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5044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C612F-C921-4777-9A82-6FBEA6F7C2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461E33-590E-4648-ABE1-C84C7AA7DB9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2A2C4AA3-DE1C-44C3-AC1F-64C88A585D13}" type="datetime1">
              <a:rPr lang="en-US"/>
              <a:pPr lvl="0"/>
              <a:t>8/9/2019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01EF2F-EAB3-4EC9-9679-2F4ADD5447A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8B5CB6-8954-4834-820C-8DA766AB83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653524E4-AE02-41AF-8E72-B416E5015D8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43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9C07E3-790E-44AD-9E84-CC5C4519691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B2E8147A-7EEC-4D88-9732-7E450EA31CAF}" type="datetime1">
              <a:rPr lang="en-US"/>
              <a:pPr lvl="0"/>
              <a:t>8/9/2019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53A295-E3F9-4E33-93CD-214FA107702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C436D4-FA38-4835-87B4-F5296396CDE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14AAF2B1-6B5C-4158-BE13-6E9EEE51DC9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562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F2661-F247-4DC5-A217-6DD6021177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A2ECA-790F-4971-80C8-A3C873D398E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6FEAEB-B0EC-4B8F-8DD6-B10864F0645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EA06A0-6C00-496B-9220-C2925821410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90157FA5-AC15-4D55-811A-33902E059E17}" type="datetime1">
              <a:rPr lang="en-US"/>
              <a:pPr lvl="0"/>
              <a:t>8/9/2019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3409D-2A27-4585-AA9A-EF62806412B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D97E6-27F5-4E70-9311-F4BB50D9FA5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ECD7B953-8193-4EAE-845C-72649E05D5C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51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1E732-5BD4-48F8-9835-F6216CB72A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044D3D-FC98-4FD8-A637-0B17EEFE49AF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45822-CED6-447F-9698-F50805E0ED6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FA777-A9FD-475F-BE03-3624261FD4F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92EBD914-AF2B-41CC-AC9F-2D919A1FF20B}" type="datetime1">
              <a:rPr lang="en-US"/>
              <a:pPr lvl="0"/>
              <a:t>8/9/2019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0262F8-3B0D-41A8-BC24-1D437006341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A0BEE9-FE90-4B5C-8FB1-A15E0F7E6BB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6D9F119D-6160-4E1D-AC07-029FB6C3E41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4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FE01A3-C627-42EC-94DF-EA07453BB9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B1E34-F388-47D0-BDBC-7A5A8BB59C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64201-D4E7-4FA3-9DC5-20E7B8A96D6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48B70F6-53FC-4072-827C-F9F65FE92284}" type="datetime1">
              <a:rPr lang="en-US"/>
              <a:pPr lvl="0"/>
              <a:t>8/9/2019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245C9-D45F-4A64-BD9B-505CBD21FBD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22B54-7C22-4594-AA29-A2868AE84E8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921D7736-787C-4733-A635-ED75925002EC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egaunit_0700_1630_B.mp4" TargetMode="External"/><Relationship Id="rId13" Type="http://schemas.openxmlformats.org/officeDocument/2006/relationships/image" Target="../media/image29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11" Type="http://schemas.openxmlformats.org/officeDocument/2006/relationships/image" Target="../media/image27.jpeg"/><Relationship Id="rId5" Type="http://schemas.openxmlformats.org/officeDocument/2006/relationships/image" Target="../media/image22.png"/><Relationship Id="rId15" Type="http://schemas.openxmlformats.org/officeDocument/2006/relationships/image" Target="../media/image1.jpeg"/><Relationship Id="rId10" Type="http://schemas.openxmlformats.org/officeDocument/2006/relationships/image" Target="../media/image26.tiff"/><Relationship Id="rId4" Type="http://schemas.openxmlformats.org/officeDocument/2006/relationships/image" Target="../media/image21.png"/><Relationship Id="rId9" Type="http://schemas.openxmlformats.org/officeDocument/2006/relationships/image" Target="../media/image25.png"/><Relationship Id="rId14" Type="http://schemas.openxmlformats.org/officeDocument/2006/relationships/image" Target="../media/image30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34723-C11B-4FD0-A31C-6B2FDF95DFC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>
            <a:normAutofit fontScale="90000"/>
          </a:bodyPr>
          <a:lstStyle/>
          <a:p>
            <a:pPr lvl="0"/>
            <a:r>
              <a:rPr lang="en-US" b="1"/>
              <a:t>Privatfinansierad infrastruktur - lärdomar från Finland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06D18E-0D46-4DB6-A83F-EFE933C8904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>
            <a:normAutofit fontScale="77500" lnSpcReduction="20000"/>
          </a:bodyPr>
          <a:lstStyle/>
          <a:p>
            <a:pPr lvl="0"/>
            <a:endParaRPr lang="en-US"/>
          </a:p>
          <a:p>
            <a:pPr lvl="0"/>
            <a:r>
              <a:rPr lang="en-US"/>
              <a:t>Stockholm 29.05.2019</a:t>
            </a:r>
          </a:p>
          <a:p>
            <a:pPr lvl="0"/>
            <a:r>
              <a:rPr lang="en-US"/>
              <a:t>Kim Wikström</a:t>
            </a:r>
          </a:p>
          <a:p>
            <a:pPr lvl="0"/>
            <a:r>
              <a:rPr lang="en-US"/>
              <a:t>Åbo Akademi</a:t>
            </a:r>
          </a:p>
          <a:p>
            <a:pPr lvl="0"/>
            <a:r>
              <a:rPr lang="en-US"/>
              <a:t>PBI Research Institute</a:t>
            </a:r>
          </a:p>
        </p:txBody>
      </p:sp>
      <p:pic>
        <p:nvPicPr>
          <p:cNvPr id="4" name="Bildobjekt 13">
            <a:extLst>
              <a:ext uri="{FF2B5EF4-FFF2-40B4-BE49-F238E27FC236}">
                <a16:creationId xmlns:a16="http://schemas.microsoft.com/office/drawing/2014/main" id="{CB23027F-80E6-4894-8AB3-931697F65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68" y="135870"/>
            <a:ext cx="863184" cy="10696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8D997E-8A3A-4C5F-B26A-93B9C95B9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8249" y="135870"/>
            <a:ext cx="1070433" cy="88489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01F9E4-FF78-49B3-AB40-3BB478D1F5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7339" y="255849"/>
            <a:ext cx="9191557" cy="609603"/>
          </a:xfrm>
        </p:spPr>
        <p:txBody>
          <a:bodyPr>
            <a:noAutofit/>
          </a:bodyPr>
          <a:lstStyle/>
          <a:p>
            <a:pPr lvl="0"/>
            <a:r>
              <a:rPr lang="en-GB" b="1"/>
              <a:t>PPP-projects in Europe (2013-17)</a:t>
            </a:r>
          </a:p>
        </p:txBody>
      </p:sp>
      <p:sp>
        <p:nvSpPr>
          <p:cNvPr id="3" name="Dian numeron paikkamerkki 5">
            <a:extLst>
              <a:ext uri="{FF2B5EF4-FFF2-40B4-BE49-F238E27FC236}">
                <a16:creationId xmlns:a16="http://schemas.microsoft.com/office/drawing/2014/main" id="{7DF1C6B3-AA0A-4067-8B55-632D12CCA3E6}"/>
              </a:ext>
            </a:extLst>
          </p:cNvPr>
          <p:cNvSpPr txBox="1">
            <a:spLocks noGrp="1"/>
          </p:cNvSpPr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3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E050AC-BED0-4C97-9C1D-344BCDE67CF5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/>
                <a:ea typeface="+mn-ea"/>
                <a:cs typeface="Arial" pitchFamily="34"/>
              </a:rPr>
              <a:pPr marL="0" marR="0" lvl="0" indent="0" algn="r" defTabSz="9143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Arial" pitchFamily="34"/>
            </a:endParaRPr>
          </a:p>
        </p:txBody>
      </p:sp>
      <p:pic>
        <p:nvPicPr>
          <p:cNvPr id="4" name="Kuva 7">
            <a:extLst>
              <a:ext uri="{FF2B5EF4-FFF2-40B4-BE49-F238E27FC236}">
                <a16:creationId xmlns:a16="http://schemas.microsoft.com/office/drawing/2014/main" id="{A50422FE-082F-46D6-BB29-A76FFA2B82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551" t="32656" r="52816" b="13809"/>
          <a:stretch>
            <a:fillRect/>
          </a:stretch>
        </p:blipFill>
        <p:spPr>
          <a:xfrm>
            <a:off x="2170346" y="865443"/>
            <a:ext cx="7548664" cy="58838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kstiruutu 3">
            <a:extLst>
              <a:ext uri="{FF2B5EF4-FFF2-40B4-BE49-F238E27FC236}">
                <a16:creationId xmlns:a16="http://schemas.microsoft.com/office/drawing/2014/main" id="{388805CD-76BD-4CF6-BDB3-B700B90D7962}"/>
              </a:ext>
            </a:extLst>
          </p:cNvPr>
          <p:cNvSpPr txBox="1"/>
          <p:nvPr/>
        </p:nvSpPr>
        <p:spPr>
          <a:xfrm>
            <a:off x="9840068" y="4496342"/>
            <a:ext cx="1458248" cy="175432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Others:</a:t>
            </a:r>
          </a:p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-housing</a:t>
            </a:r>
          </a:p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-safety</a:t>
            </a:r>
          </a:p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-telecom</a:t>
            </a:r>
          </a:p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-energy</a:t>
            </a:r>
          </a:p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-recreation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C09D77-6BAA-4D70-9310-A88DCE449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81"/>
            <a:ext cx="12191996" cy="684882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n paikkamerkki 6">
            <a:extLst>
              <a:ext uri="{FF2B5EF4-FFF2-40B4-BE49-F238E27FC236}">
                <a16:creationId xmlns:a16="http://schemas.microsoft.com/office/drawing/2014/main" id="{A7C8A1A8-2557-4430-9114-0C55E4426A8B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t="4139" b="4139"/>
          <a:stretch>
            <a:fillRect/>
          </a:stretch>
        </p:blipFill>
        <p:spPr>
          <a:xfrm>
            <a:off x="4829175" y="0"/>
            <a:ext cx="3781428" cy="209176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9EDDF20-7EA3-45B5-B025-2366867405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1376" y="-15873"/>
            <a:ext cx="3987798" cy="6737354"/>
          </a:xfrm>
        </p:spPr>
        <p:txBody>
          <a:bodyPr/>
          <a:lstStyle/>
          <a:p>
            <a:pPr lvl="0"/>
            <a:r>
              <a:rPr lang="fi-FI"/>
              <a:t>Taxes and budget as a foundation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6E0B8-70AF-4229-9D2D-4E262CB24541}"/>
              </a:ext>
            </a:extLst>
          </p:cNvPr>
          <p:cNvSpPr txBox="1">
            <a:spLocks noGrp="1"/>
          </p:cNvSpPr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78C8B-38E5-4850-9326-A1B02843FD94}" type="slidenum">
              <a:rPr kumimoji="0" lang="fi-FI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E226A8-9B93-44D8-BE79-1E1BC84743F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203" y="2702737"/>
            <a:ext cx="3990971" cy="3937772"/>
          </a:xfrm>
        </p:spPr>
        <p:txBody>
          <a:bodyPr lIns="395999" tIns="46798" rIns="395999" bIns="46798"/>
          <a:lstStyle/>
          <a:p>
            <a:pPr lvl="0"/>
            <a:r>
              <a:rPr lang="fi-FI" sz="1600">
                <a:solidFill>
                  <a:srgbClr val="FFFFFF"/>
                </a:solidFill>
                <a:ea typeface="Tahoma" pitchFamily="34"/>
                <a:cs typeface="Tahoma" pitchFamily="34"/>
              </a:rPr>
              <a:t>Common understanding that current level of funds is not sufficient for proper maintenance or big projects</a:t>
            </a:r>
          </a:p>
          <a:p>
            <a:pPr lvl="0"/>
            <a:r>
              <a:rPr lang="fi-FI" sz="1600">
                <a:solidFill>
                  <a:srgbClr val="FFFFFF"/>
                </a:solidFill>
                <a:ea typeface="Tahoma" pitchFamily="34"/>
                <a:cs typeface="Tahoma" pitchFamily="34"/>
              </a:rPr>
              <a:t>Current additional models (EU subsidies, joint projects and availability based PPP) are needed, but don’t solve the funding problem</a:t>
            </a:r>
          </a:p>
          <a:p>
            <a:pPr lvl="0"/>
            <a:r>
              <a:rPr lang="fi-FI" sz="1600">
                <a:solidFill>
                  <a:srgbClr val="FFFFFF"/>
                </a:solidFill>
                <a:ea typeface="Tahoma" pitchFamily="34"/>
                <a:cs typeface="Tahoma" pitchFamily="34"/>
              </a:rPr>
              <a:t>Most important and effective solution would be increased level of budget for maintenance as agreed in Parliamentary group</a:t>
            </a:r>
          </a:p>
          <a:p>
            <a:pPr lvl="0"/>
            <a:r>
              <a:rPr lang="fi-FI" sz="1600">
                <a:solidFill>
                  <a:srgbClr val="FFFFFF"/>
                </a:solidFill>
                <a:ea typeface="Tahoma" pitchFamily="34"/>
                <a:cs typeface="Tahoma" pitchFamily="34"/>
              </a:rPr>
              <a:t>Big investments need separate models and long-term pipelines</a:t>
            </a:r>
          </a:p>
        </p:txBody>
      </p:sp>
      <p:pic>
        <p:nvPicPr>
          <p:cNvPr id="6" name="Kuva 7">
            <a:extLst>
              <a:ext uri="{FF2B5EF4-FFF2-40B4-BE49-F238E27FC236}">
                <a16:creationId xmlns:a16="http://schemas.microsoft.com/office/drawing/2014/main" id="{55897584-C9B3-4F9F-B92D-A7B3FA16D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3" y="0"/>
            <a:ext cx="3581403" cy="209176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Kuva 8">
            <a:extLst>
              <a:ext uri="{FF2B5EF4-FFF2-40B4-BE49-F238E27FC236}">
                <a16:creationId xmlns:a16="http://schemas.microsoft.com/office/drawing/2014/main" id="{44FBFACC-064C-4FDF-879F-069454134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9175" y="2088498"/>
            <a:ext cx="3781428" cy="207898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Kuva 9">
            <a:extLst>
              <a:ext uri="{FF2B5EF4-FFF2-40B4-BE49-F238E27FC236}">
                <a16:creationId xmlns:a16="http://schemas.microsoft.com/office/drawing/2014/main" id="{3261EC48-3017-4533-8F30-9786474496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7929" y="2082116"/>
            <a:ext cx="3606741" cy="209176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Kuva 10">
            <a:extLst>
              <a:ext uri="{FF2B5EF4-FFF2-40B4-BE49-F238E27FC236}">
                <a16:creationId xmlns:a16="http://schemas.microsoft.com/office/drawing/2014/main" id="{6093D84F-E71B-45C9-AF50-4B627CEB01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9175" y="4180261"/>
            <a:ext cx="3781428" cy="254120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Suorakulmio 13">
            <a:extLst>
              <a:ext uri="{FF2B5EF4-FFF2-40B4-BE49-F238E27FC236}">
                <a16:creationId xmlns:a16="http://schemas.microsoft.com/office/drawing/2014/main" id="{22010E44-0AB2-4501-8BD7-378575DD35D5}"/>
              </a:ext>
            </a:extLst>
          </p:cNvPr>
          <p:cNvSpPr/>
          <p:nvPr/>
        </p:nvSpPr>
        <p:spPr>
          <a:xfrm>
            <a:off x="8610593" y="4196135"/>
            <a:ext cx="3581403" cy="237628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Calibri" pitchFamily="34"/>
                <a:cs typeface="Times New Roman" pitchFamily="18"/>
              </a:rPr>
              <a:t>Factors that increase funding pressure:</a:t>
            </a:r>
            <a:endParaRPr lang="fi-FI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Times New Roman" pitchFamily="18"/>
            </a:endParaRPr>
          </a:p>
          <a:p>
            <a:pPr marL="342900" marR="0" lvl="0" indent="-34290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Symbol" pitchFamily="18"/>
              <a:buChar char="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Calibri" pitchFamily="34"/>
                <a:cs typeface="Times New Roman" pitchFamily="18"/>
              </a:rPr>
              <a:t>extra wear caused by additional traffic</a:t>
            </a:r>
            <a:endParaRPr lang="fi-FI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Times New Roman" pitchFamily="18"/>
            </a:endParaRPr>
          </a:p>
          <a:p>
            <a:pPr marL="342900" marR="0" lvl="0" indent="-34290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Symbol" pitchFamily="18"/>
              <a:buChar char="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Calibri" pitchFamily="34"/>
                <a:cs typeface="Times New Roman" pitchFamily="18"/>
              </a:rPr>
              <a:t>cost increases</a:t>
            </a:r>
            <a:endParaRPr lang="fi-FI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Times New Roman" pitchFamily="18"/>
            </a:endParaRPr>
          </a:p>
          <a:p>
            <a:pPr marL="342900" marR="0" lvl="0" indent="-34290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Symbol" pitchFamily="18"/>
              <a:buChar char="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Calibri" pitchFamily="34"/>
                <a:cs typeface="Times New Roman" pitchFamily="18"/>
              </a:rPr>
              <a:t>network growth and diversification</a:t>
            </a:r>
            <a:endParaRPr lang="fi-FI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Times New Roman" pitchFamily="18"/>
            </a:endParaRPr>
          </a:p>
          <a:p>
            <a:pPr marL="45720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Calibri" pitchFamily="34"/>
                <a:cs typeface="Times New Roman" pitchFamily="18"/>
              </a:rPr>
              <a:t> </a:t>
            </a:r>
            <a:endParaRPr lang="fi-FI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Calibri" pitchFamily="34"/>
                <a:cs typeface="Times New Roman" pitchFamily="18"/>
              </a:rPr>
              <a:t>Factors and outcomes that reduce financial pressure:</a:t>
            </a:r>
            <a:endParaRPr lang="fi-FI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Times New Roman" pitchFamily="18"/>
            </a:endParaRPr>
          </a:p>
          <a:p>
            <a:pPr marL="342900" marR="0" lvl="0" indent="-34290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Symbol" pitchFamily="18"/>
              <a:buChar char="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Calibri" pitchFamily="34"/>
                <a:cs typeface="Times New Roman" pitchFamily="18"/>
              </a:rPr>
              <a:t>maintenance backlog </a:t>
            </a:r>
            <a:endParaRPr lang="fi-FI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Times New Roman" pitchFamily="18"/>
            </a:endParaRPr>
          </a:p>
          <a:p>
            <a:pPr marL="342900" marR="0" lvl="0" indent="-34290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Symbol" pitchFamily="18"/>
              <a:buChar char="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Calibri" pitchFamily="34"/>
                <a:cs typeface="Times New Roman" pitchFamily="18"/>
              </a:rPr>
              <a:t>quality problems and declines in service level</a:t>
            </a:r>
            <a:endParaRPr lang="fi-FI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Times New Roman" pitchFamily="18"/>
            </a:endParaRPr>
          </a:p>
          <a:p>
            <a:pPr marL="342900" marR="0" lvl="0" indent="-34290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Symbol" pitchFamily="18"/>
              <a:buChar char="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Calibri" pitchFamily="34"/>
                <a:cs typeface="Times New Roman" pitchFamily="18"/>
              </a:rPr>
              <a:t>productivity growth </a:t>
            </a:r>
            <a:endParaRPr lang="fi-FI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Times New Roman" pitchFamily="1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01000" y="6486620"/>
            <a:ext cx="1877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Seppo </a:t>
            </a:r>
            <a:r>
              <a:rPr lang="en-US" sz="1400" dirty="0" err="1" smtClean="0"/>
              <a:t>Toivonen</a:t>
            </a:r>
            <a:r>
              <a:rPr lang="en-US" sz="1400" dirty="0" smtClean="0"/>
              <a:t> / </a:t>
            </a:r>
            <a:r>
              <a:rPr lang="en-US" sz="1400" dirty="0" err="1" smtClean="0"/>
              <a:t>Väylä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4B32B0-CADF-4BCF-93E0-905680002C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5277" y="468117"/>
            <a:ext cx="6977978" cy="609603"/>
          </a:xfrm>
        </p:spPr>
        <p:txBody>
          <a:bodyPr>
            <a:noAutofit/>
          </a:bodyPr>
          <a:lstStyle/>
          <a:p>
            <a:pPr lvl="0"/>
            <a:r>
              <a:rPr lang="en-GB" b="1"/>
              <a:t>PPP-projects in Finland</a:t>
            </a:r>
          </a:p>
        </p:txBody>
      </p:sp>
      <p:sp>
        <p:nvSpPr>
          <p:cNvPr id="3" name="Dian numeron paikkamerkki 5">
            <a:extLst>
              <a:ext uri="{FF2B5EF4-FFF2-40B4-BE49-F238E27FC236}">
                <a16:creationId xmlns:a16="http://schemas.microsoft.com/office/drawing/2014/main" id="{4C579E7A-A60B-4F9F-A0B7-010927A8D35B}"/>
              </a:ext>
            </a:extLst>
          </p:cNvPr>
          <p:cNvSpPr txBox="1">
            <a:spLocks noGrp="1"/>
          </p:cNvSpPr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D8AC5-CE5C-49F7-8CF4-CE890B3CCC8E}" type="slidenum">
              <a:rPr kumimoji="0" lang="fi-FI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4" name="Kuva 8">
            <a:extLst>
              <a:ext uri="{FF2B5EF4-FFF2-40B4-BE49-F238E27FC236}">
                <a16:creationId xmlns:a16="http://schemas.microsoft.com/office/drawing/2014/main" id="{6D09C878-B85C-4318-B9D2-398FA6F27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835" y="1932794"/>
            <a:ext cx="8755919" cy="492520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kstiruutu 2">
            <a:extLst>
              <a:ext uri="{FF2B5EF4-FFF2-40B4-BE49-F238E27FC236}">
                <a16:creationId xmlns:a16="http://schemas.microsoft.com/office/drawing/2014/main" id="{B41F35DD-C848-4BA9-B890-61762F43AC21}"/>
              </a:ext>
            </a:extLst>
          </p:cNvPr>
          <p:cNvSpPr txBox="1"/>
          <p:nvPr/>
        </p:nvSpPr>
        <p:spPr>
          <a:xfrm>
            <a:off x="605277" y="1406484"/>
            <a:ext cx="11312051" cy="4205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133" b="0" i="0" u="none" strike="noStrike" kern="1200" cap="none" spc="0" baseline="0">
                <a:solidFill>
                  <a:srgbClr val="000000"/>
                </a:solidFill>
                <a:uFillTx/>
                <a:latin typeface="Tahoma"/>
              </a:rPr>
              <a:t>Upcoming projects, Hailuoto causeway and 12-year transport plan</a:t>
            </a:r>
          </a:p>
        </p:txBody>
      </p:sp>
      <p:cxnSp>
        <p:nvCxnSpPr>
          <p:cNvPr id="6" name="Suora nuoliyhdysviiva 4">
            <a:extLst>
              <a:ext uri="{FF2B5EF4-FFF2-40B4-BE49-F238E27FC236}">
                <a16:creationId xmlns:a16="http://schemas.microsoft.com/office/drawing/2014/main" id="{328B477D-5F38-4023-A5EB-93EA03FE7B2F}"/>
              </a:ext>
            </a:extLst>
          </p:cNvPr>
          <p:cNvCxnSpPr/>
          <p:nvPr/>
        </p:nvCxnSpPr>
        <p:spPr>
          <a:xfrm>
            <a:off x="5663656" y="1806589"/>
            <a:ext cx="1876358" cy="796104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  <a:headEnd type="arrow"/>
            <a:tailEnd type="arrow"/>
          </a:ln>
        </p:spPr>
      </p:cxnSp>
      <p:sp>
        <p:nvSpPr>
          <p:cNvPr id="7" name="TextBox 6"/>
          <p:cNvSpPr txBox="1"/>
          <p:nvPr/>
        </p:nvSpPr>
        <p:spPr>
          <a:xfrm>
            <a:off x="9677400" y="5912055"/>
            <a:ext cx="1877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Seppo </a:t>
            </a:r>
            <a:r>
              <a:rPr lang="en-US" sz="1400" dirty="0" err="1" smtClean="0"/>
              <a:t>Toivonen</a:t>
            </a:r>
            <a:r>
              <a:rPr lang="en-US" sz="1400" dirty="0" smtClean="0"/>
              <a:t> / </a:t>
            </a:r>
            <a:r>
              <a:rPr lang="en-US" sz="1400" dirty="0" err="1" smtClean="0"/>
              <a:t>Väylä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3DAD5C-F86E-4167-8D8F-C9F23709B2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/>
          <a:p>
            <a:pPr lvl="0"/>
            <a:r>
              <a:rPr lang="en-GB" b="1"/>
              <a:t>FTA´s experiences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D85065E-15B0-43DB-94E8-2CAA2897C9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/>
          <a:lstStyle/>
          <a:p>
            <a:pPr lvl="0"/>
            <a:r>
              <a:rPr lang="en-GB"/>
              <a:t>Positive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719F051-6628-4308-977D-A80CEAE720F9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929953" y="2449147"/>
            <a:ext cx="5132792" cy="3907203"/>
          </a:xfrm>
        </p:spPr>
        <p:txBody>
          <a:bodyPr anchor="t"/>
          <a:lstStyle/>
          <a:p>
            <a:pPr lvl="0"/>
            <a:r>
              <a:rPr lang="fi-FI" sz="1600" b="0" dirty="0" err="1"/>
              <a:t>Easier</a:t>
            </a:r>
            <a:r>
              <a:rPr lang="fi-FI" sz="1600" b="0" dirty="0"/>
              <a:t> to </a:t>
            </a:r>
            <a:r>
              <a:rPr lang="fi-FI" sz="1600" b="0" dirty="0" err="1"/>
              <a:t>launch</a:t>
            </a:r>
            <a:r>
              <a:rPr lang="fi-FI" sz="1600" b="0" dirty="0"/>
              <a:t> </a:t>
            </a:r>
            <a:r>
              <a:rPr lang="fi-FI" sz="1600" b="0" dirty="0" err="1"/>
              <a:t>big</a:t>
            </a:r>
            <a:r>
              <a:rPr lang="fi-FI" sz="1600" b="0" dirty="0"/>
              <a:t> </a:t>
            </a:r>
            <a:r>
              <a:rPr lang="fi-FI" sz="1600" b="0" dirty="0" err="1"/>
              <a:t>projects</a:t>
            </a:r>
            <a:endParaRPr lang="fi-FI" sz="1600" b="0" dirty="0"/>
          </a:p>
          <a:p>
            <a:pPr lvl="0"/>
            <a:r>
              <a:rPr lang="fi-FI" sz="1600" b="0" dirty="0" err="1"/>
              <a:t>Fast</a:t>
            </a:r>
            <a:r>
              <a:rPr lang="fi-FI" sz="1600" b="0" dirty="0"/>
              <a:t> </a:t>
            </a:r>
            <a:r>
              <a:rPr lang="fi-FI" sz="1600" b="0" dirty="0" err="1"/>
              <a:t>delivery</a:t>
            </a:r>
            <a:r>
              <a:rPr lang="fi-FI" sz="1600" b="0" dirty="0"/>
              <a:t>  </a:t>
            </a:r>
          </a:p>
          <a:p>
            <a:pPr lvl="0"/>
            <a:r>
              <a:rPr lang="fi-FI" sz="1600" b="0" dirty="0" err="1"/>
              <a:t>Discipline</a:t>
            </a:r>
            <a:r>
              <a:rPr lang="fi-FI" sz="1600" b="0" dirty="0"/>
              <a:t> </a:t>
            </a:r>
          </a:p>
          <a:p>
            <a:pPr lvl="0"/>
            <a:r>
              <a:rPr lang="fi-FI" sz="1600" b="0" dirty="0" err="1"/>
              <a:t>Systematic</a:t>
            </a:r>
            <a:r>
              <a:rPr lang="fi-FI" sz="1600" b="0" dirty="0"/>
              <a:t> </a:t>
            </a:r>
            <a:r>
              <a:rPr lang="fi-FI" sz="1600" b="0" dirty="0" err="1"/>
              <a:t>risk</a:t>
            </a:r>
            <a:r>
              <a:rPr lang="fi-FI" sz="1600" b="0" dirty="0"/>
              <a:t> management</a:t>
            </a:r>
          </a:p>
          <a:p>
            <a:pPr lvl="0"/>
            <a:r>
              <a:rPr lang="fi-FI" sz="1600" b="0" dirty="0" err="1"/>
              <a:t>Optimal</a:t>
            </a:r>
            <a:r>
              <a:rPr lang="fi-FI" sz="1600" b="0" dirty="0"/>
              <a:t> </a:t>
            </a:r>
            <a:r>
              <a:rPr lang="fi-FI" sz="1600" b="0" dirty="0" err="1"/>
              <a:t>transfer</a:t>
            </a:r>
            <a:r>
              <a:rPr lang="fi-FI" sz="1600" b="0" dirty="0"/>
              <a:t> of life-</a:t>
            </a:r>
            <a:r>
              <a:rPr lang="fi-FI" sz="1600" b="0" dirty="0" err="1"/>
              <a:t>cycle</a:t>
            </a:r>
            <a:r>
              <a:rPr lang="fi-FI" sz="1600" b="0" dirty="0"/>
              <a:t> </a:t>
            </a:r>
            <a:r>
              <a:rPr lang="fi-FI" sz="1600" b="0" dirty="0" err="1"/>
              <a:t>responsibilities</a:t>
            </a:r>
            <a:r>
              <a:rPr lang="fi-FI" sz="1600" b="0" dirty="0"/>
              <a:t> and </a:t>
            </a:r>
            <a:r>
              <a:rPr lang="fi-FI" sz="1600" b="0" dirty="0" err="1"/>
              <a:t>good</a:t>
            </a:r>
            <a:r>
              <a:rPr lang="fi-FI" sz="1600" b="0" dirty="0"/>
              <a:t> management of life-</a:t>
            </a:r>
            <a:r>
              <a:rPr lang="fi-FI" sz="1600" b="0" dirty="0" err="1"/>
              <a:t>cycle</a:t>
            </a:r>
            <a:r>
              <a:rPr lang="fi-FI" sz="1600" b="0" dirty="0"/>
              <a:t> </a:t>
            </a:r>
            <a:r>
              <a:rPr lang="fi-FI" sz="1600" b="0" dirty="0" err="1"/>
              <a:t>costs</a:t>
            </a:r>
            <a:r>
              <a:rPr lang="fi-FI" sz="1600" b="0" dirty="0"/>
              <a:t>  </a:t>
            </a:r>
          </a:p>
          <a:p>
            <a:pPr lvl="0"/>
            <a:r>
              <a:rPr lang="fi-FI" sz="1600" b="0" dirty="0"/>
              <a:t>User/</a:t>
            </a:r>
            <a:r>
              <a:rPr lang="fi-FI" sz="1600" b="0" dirty="0" err="1"/>
              <a:t>benefitter</a:t>
            </a:r>
            <a:r>
              <a:rPr lang="fi-FI" sz="1600" b="0" dirty="0"/>
              <a:t> </a:t>
            </a:r>
            <a:r>
              <a:rPr lang="fi-FI" sz="1600" b="0" dirty="0" err="1"/>
              <a:t>pays</a:t>
            </a:r>
            <a:endParaRPr lang="fi-FI" sz="1600" b="0" dirty="0"/>
          </a:p>
          <a:p>
            <a:pPr lvl="0"/>
            <a:endParaRPr lang="en-GB" sz="1600" b="0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2F380EF-712B-48FC-AFD0-E606340E689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/>
          <a:p>
            <a:pPr marL="0" lvl="0" indent="0">
              <a:buNone/>
            </a:pPr>
            <a:r>
              <a:rPr lang="en-GB" sz="2400" b="1"/>
              <a:t>Negative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D89E34B-8E76-4162-A307-5AEAC176D2DF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92207" y="2587971"/>
            <a:ext cx="5183184" cy="390720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i-FI" sz="1600" dirty="0"/>
              <a:t>Long </a:t>
            </a:r>
            <a:r>
              <a:rPr lang="fi-FI" sz="1600" dirty="0" err="1"/>
              <a:t>term</a:t>
            </a:r>
            <a:r>
              <a:rPr lang="fi-FI" sz="1600" dirty="0"/>
              <a:t> PPP-</a:t>
            </a:r>
            <a:r>
              <a:rPr lang="fi-FI" sz="1600" dirty="0" err="1"/>
              <a:t>contracts</a:t>
            </a:r>
            <a:r>
              <a:rPr lang="fi-FI" sz="1600" dirty="0"/>
              <a:t> </a:t>
            </a:r>
            <a:r>
              <a:rPr lang="fi-FI" sz="1600" dirty="0" err="1"/>
              <a:t>bind</a:t>
            </a:r>
            <a:r>
              <a:rPr lang="fi-FI" sz="1600" dirty="0"/>
              <a:t> </a:t>
            </a:r>
            <a:r>
              <a:rPr lang="fi-FI" sz="1600" dirty="0" err="1"/>
              <a:t>upcoming</a:t>
            </a:r>
            <a:r>
              <a:rPr lang="fi-FI" sz="1600" dirty="0"/>
              <a:t> </a:t>
            </a:r>
            <a:r>
              <a:rPr lang="fi-FI" sz="1600" dirty="0" err="1"/>
              <a:t>budgets</a:t>
            </a:r>
            <a:r>
              <a:rPr lang="fi-FI" sz="1600" dirty="0"/>
              <a:t> </a:t>
            </a:r>
          </a:p>
          <a:p>
            <a:pPr marL="0" lvl="0" indent="0">
              <a:buNone/>
            </a:pPr>
            <a:r>
              <a:rPr lang="fi-FI" sz="1600" dirty="0" err="1"/>
              <a:t>High</a:t>
            </a:r>
            <a:r>
              <a:rPr lang="fi-FI" sz="1600" dirty="0"/>
              <a:t> </a:t>
            </a:r>
            <a:r>
              <a:rPr lang="fi-FI" sz="1600" dirty="0" err="1"/>
              <a:t>transaction</a:t>
            </a:r>
            <a:r>
              <a:rPr lang="fi-FI" sz="1600" dirty="0"/>
              <a:t> </a:t>
            </a:r>
            <a:r>
              <a:rPr lang="fi-FI" sz="1600" dirty="0" err="1"/>
              <a:t>costs</a:t>
            </a:r>
            <a:endParaRPr lang="fi-FI" sz="1600" dirty="0"/>
          </a:p>
          <a:p>
            <a:pPr marL="0" lvl="0" indent="0">
              <a:buNone/>
            </a:pPr>
            <a:r>
              <a:rPr lang="fi-FI" sz="1600" dirty="0" err="1"/>
              <a:t>Expensive</a:t>
            </a:r>
            <a:r>
              <a:rPr lang="fi-FI" sz="1600" dirty="0"/>
              <a:t> </a:t>
            </a:r>
            <a:r>
              <a:rPr lang="fi-FI" sz="1600" dirty="0" err="1"/>
              <a:t>private</a:t>
            </a:r>
            <a:r>
              <a:rPr lang="fi-FI" sz="1600" dirty="0"/>
              <a:t> money  </a:t>
            </a:r>
          </a:p>
          <a:p>
            <a:pPr marL="0" lvl="0" indent="0">
              <a:buNone/>
            </a:pPr>
            <a:r>
              <a:rPr lang="fi-FI" sz="1600" dirty="0"/>
              <a:t>More market </a:t>
            </a:r>
            <a:r>
              <a:rPr lang="fi-FI" sz="1600" dirty="0" err="1"/>
              <a:t>unstabilities</a:t>
            </a:r>
            <a:r>
              <a:rPr lang="fi-FI" sz="1600" dirty="0"/>
              <a:t> (</a:t>
            </a:r>
            <a:r>
              <a:rPr lang="fi-FI" sz="1600" dirty="0" err="1"/>
              <a:t>construction</a:t>
            </a:r>
            <a:r>
              <a:rPr lang="fi-FI" sz="1600" dirty="0"/>
              <a:t> </a:t>
            </a:r>
            <a:r>
              <a:rPr lang="fi-FI" sz="1600" dirty="0" err="1"/>
              <a:t>markets</a:t>
            </a:r>
            <a:r>
              <a:rPr lang="fi-FI" sz="1600" dirty="0"/>
              <a:t> + finance </a:t>
            </a:r>
            <a:r>
              <a:rPr lang="fi-FI" sz="1600" dirty="0" err="1"/>
              <a:t>markets</a:t>
            </a:r>
            <a:r>
              <a:rPr lang="fi-FI" sz="1600" dirty="0"/>
              <a:t>)</a:t>
            </a:r>
          </a:p>
          <a:p>
            <a:pPr marL="0" lvl="0" indent="0">
              <a:buNone/>
            </a:pPr>
            <a:r>
              <a:rPr lang="fi-FI" sz="1600" dirty="0" err="1"/>
              <a:t>Demand</a:t>
            </a:r>
            <a:r>
              <a:rPr lang="fi-FI" sz="1600" dirty="0"/>
              <a:t> </a:t>
            </a:r>
            <a:r>
              <a:rPr lang="fi-FI" sz="1600" dirty="0" err="1"/>
              <a:t>risk</a:t>
            </a:r>
            <a:r>
              <a:rPr lang="fi-FI" sz="1600" dirty="0"/>
              <a:t> to </a:t>
            </a:r>
            <a:r>
              <a:rPr lang="fi-FI" sz="1600" dirty="0" err="1"/>
              <a:t>private</a:t>
            </a:r>
            <a:r>
              <a:rPr lang="fi-FI" sz="1600" dirty="0"/>
              <a:t> </a:t>
            </a:r>
            <a:r>
              <a:rPr lang="fi-FI" sz="1600" dirty="0" err="1"/>
              <a:t>sector</a:t>
            </a:r>
            <a:r>
              <a:rPr lang="fi-FI" sz="1600" dirty="0"/>
              <a:t>    </a:t>
            </a:r>
            <a:endParaRPr lang="en-GB" sz="1600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FBBEB98-8836-4E0D-BEEB-7E6CA5029368}"/>
              </a:ext>
            </a:extLst>
          </p:cNvPr>
          <p:cNvSpPr txBox="1">
            <a:spLocks noGrp="1"/>
          </p:cNvSpPr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3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638623-BC7D-4E07-A0EB-2525A909476E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/>
                <a:ea typeface="+mn-ea"/>
                <a:cs typeface="Arial" pitchFamily="34"/>
              </a:rPr>
              <a:pPr marL="0" marR="0" lvl="0" indent="0" algn="r" defTabSz="9143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Arial" pitchFamily="34"/>
            </a:endParaRPr>
          </a:p>
        </p:txBody>
      </p:sp>
      <p:sp>
        <p:nvSpPr>
          <p:cNvPr id="8" name="Tekstin paikkamerkki 4">
            <a:extLst>
              <a:ext uri="{FF2B5EF4-FFF2-40B4-BE49-F238E27FC236}">
                <a16:creationId xmlns:a16="http://schemas.microsoft.com/office/drawing/2014/main" id="{41191375-A23F-4767-845E-800ACA11E257}"/>
              </a:ext>
            </a:extLst>
          </p:cNvPr>
          <p:cNvSpPr txBox="1"/>
          <p:nvPr/>
        </p:nvSpPr>
        <p:spPr>
          <a:xfrm>
            <a:off x="3580607" y="4428548"/>
            <a:ext cx="5183184" cy="5832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l" defTabSz="914372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67" b="1" i="0" u="none" strike="noStrike" kern="1200" cap="none" spc="0" baseline="0">
                <a:solidFill>
                  <a:srgbClr val="00B0CA"/>
                </a:solidFill>
                <a:uFillTx/>
                <a:latin typeface="Arial"/>
                <a:cs typeface="Arial" pitchFamily="34"/>
              </a:rPr>
              <a:t>Development ideas</a:t>
            </a:r>
          </a:p>
        </p:txBody>
      </p:sp>
      <p:sp>
        <p:nvSpPr>
          <p:cNvPr id="9" name="Sisällön paikkamerkki 5">
            <a:extLst>
              <a:ext uri="{FF2B5EF4-FFF2-40B4-BE49-F238E27FC236}">
                <a16:creationId xmlns:a16="http://schemas.microsoft.com/office/drawing/2014/main" id="{BE9F293D-2891-44B5-A3FB-F76C23C607D1}"/>
              </a:ext>
            </a:extLst>
          </p:cNvPr>
          <p:cNvSpPr txBox="1"/>
          <p:nvPr/>
        </p:nvSpPr>
        <p:spPr>
          <a:xfrm>
            <a:off x="1383231" y="4885922"/>
            <a:ext cx="10534089" cy="15934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l" defTabSz="914372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 pitchFamily="34"/>
            </a:endParaRPr>
          </a:p>
        </p:txBody>
      </p:sp>
      <p:sp>
        <p:nvSpPr>
          <p:cNvPr id="10" name="Sisällön paikkamerkki 5">
            <a:extLst>
              <a:ext uri="{FF2B5EF4-FFF2-40B4-BE49-F238E27FC236}">
                <a16:creationId xmlns:a16="http://schemas.microsoft.com/office/drawing/2014/main" id="{85AE441C-1C72-4096-94D2-FCC71590A1B9}"/>
              </a:ext>
            </a:extLst>
          </p:cNvPr>
          <p:cNvSpPr txBox="1"/>
          <p:nvPr/>
        </p:nvSpPr>
        <p:spPr>
          <a:xfrm>
            <a:off x="3514889" y="4947598"/>
            <a:ext cx="5587340" cy="165280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372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6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 pitchFamily="34"/>
              </a:rPr>
              <a:t>PPP –</a:t>
            </a:r>
            <a:r>
              <a:rPr lang="fi-FI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Arial" pitchFamily="34"/>
              </a:rPr>
              <a:t>pipeline</a:t>
            </a:r>
            <a:endParaRPr lang="fi-FI" sz="16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Arial" pitchFamily="34"/>
            </a:endParaRPr>
          </a:p>
          <a:p>
            <a:pPr marL="0" marR="0" lvl="0" indent="0" algn="l" defTabSz="914372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Arial" pitchFamily="34"/>
              </a:rPr>
              <a:t>Lighter</a:t>
            </a:r>
            <a:r>
              <a:rPr lang="fi-FI" sz="16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 pitchFamily="34"/>
              </a:rPr>
              <a:t> </a:t>
            </a:r>
            <a:r>
              <a:rPr lang="fi-FI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Arial" pitchFamily="34"/>
              </a:rPr>
              <a:t>model</a:t>
            </a:r>
            <a:r>
              <a:rPr lang="fi-FI" sz="16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 pitchFamily="34"/>
              </a:rPr>
              <a:t> </a:t>
            </a:r>
            <a:r>
              <a:rPr lang="fi-FI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Arial" pitchFamily="34"/>
              </a:rPr>
              <a:t>with</a:t>
            </a:r>
            <a:r>
              <a:rPr lang="fi-FI" sz="16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 pitchFamily="34"/>
              </a:rPr>
              <a:t> </a:t>
            </a:r>
            <a:r>
              <a:rPr lang="fi-FI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Arial" pitchFamily="34"/>
              </a:rPr>
              <a:t>less</a:t>
            </a:r>
            <a:r>
              <a:rPr lang="fi-FI" sz="16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 pitchFamily="34"/>
              </a:rPr>
              <a:t> </a:t>
            </a:r>
            <a:r>
              <a:rPr lang="fi-FI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Arial" pitchFamily="34"/>
              </a:rPr>
              <a:t>transaction</a:t>
            </a:r>
            <a:r>
              <a:rPr lang="fi-FI" sz="16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 pitchFamily="34"/>
              </a:rPr>
              <a:t> </a:t>
            </a:r>
            <a:r>
              <a:rPr lang="fi-FI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Arial" pitchFamily="34"/>
              </a:rPr>
              <a:t>costs</a:t>
            </a:r>
            <a:r>
              <a:rPr lang="fi-FI" sz="16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 pitchFamily="34"/>
              </a:rPr>
              <a:t> for </a:t>
            </a:r>
            <a:r>
              <a:rPr lang="fi-FI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Arial" pitchFamily="34"/>
              </a:rPr>
              <a:t>smaller</a:t>
            </a:r>
            <a:r>
              <a:rPr lang="fi-FI" sz="16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 pitchFamily="34"/>
              </a:rPr>
              <a:t> </a:t>
            </a:r>
            <a:r>
              <a:rPr lang="fi-FI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Arial" pitchFamily="34"/>
              </a:rPr>
              <a:t>projects</a:t>
            </a:r>
            <a:endParaRPr lang="fi-FI" sz="16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Arial" pitchFamily="34"/>
            </a:endParaRPr>
          </a:p>
          <a:p>
            <a:pPr marL="0" marR="0" lvl="0" indent="0" algn="l" defTabSz="914372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Arial" pitchFamily="34"/>
              </a:rPr>
              <a:t>Change</a:t>
            </a:r>
            <a:r>
              <a:rPr lang="fi-FI" sz="16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 pitchFamily="34"/>
              </a:rPr>
              <a:t> </a:t>
            </a:r>
            <a:r>
              <a:rPr lang="fi-FI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Arial" pitchFamily="34"/>
              </a:rPr>
              <a:t>mechanisms</a:t>
            </a:r>
            <a:endParaRPr lang="fi-FI" sz="16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Arial" pitchFamily="34"/>
            </a:endParaRPr>
          </a:p>
          <a:p>
            <a:pPr marL="0" marR="0" lvl="0" indent="0" algn="l" defTabSz="914372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6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 pitchFamily="34"/>
              </a:rPr>
              <a:t>Collaboration</a:t>
            </a:r>
          </a:p>
          <a:p>
            <a:pPr marL="0" marR="0" lvl="0" indent="0" algn="l" defTabSz="914372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6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 pitchFamily="34"/>
              </a:rPr>
              <a:t>  </a:t>
            </a:r>
            <a:endParaRPr lang="en-GB" sz="16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Arial" pitchFamily="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56450" y="5794258"/>
            <a:ext cx="1877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Seppo </a:t>
            </a:r>
            <a:r>
              <a:rPr lang="en-US" sz="1400" dirty="0" err="1" smtClean="0"/>
              <a:t>Toivonen</a:t>
            </a:r>
            <a:r>
              <a:rPr lang="en-US" sz="1400" dirty="0" smtClean="0"/>
              <a:t> / </a:t>
            </a:r>
            <a:r>
              <a:rPr lang="en-US" sz="1400" dirty="0" err="1" smtClean="0"/>
              <a:t>Väylä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2588BA-D19E-45F2-812F-EBB5E1784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316"/>
            <a:ext cx="12191996" cy="676136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Investeringar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tågtrafik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3" y="1730376"/>
            <a:ext cx="5867400" cy="4400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2590800"/>
            <a:ext cx="29249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Finlands</a:t>
            </a:r>
            <a:r>
              <a:rPr lang="en-US" b="1" dirty="0" smtClean="0"/>
              <a:t> </a:t>
            </a:r>
            <a:r>
              <a:rPr lang="en-US" b="1" dirty="0" err="1" smtClean="0"/>
              <a:t>Banan</a:t>
            </a:r>
            <a:r>
              <a:rPr lang="en-US" b="1" dirty="0" smtClean="0"/>
              <a:t> Ab</a:t>
            </a:r>
          </a:p>
          <a:p>
            <a:endParaRPr lang="en-US" dirty="0"/>
          </a:p>
          <a:p>
            <a:r>
              <a:rPr lang="en-US" dirty="0" smtClean="0"/>
              <a:t>- Tre </a:t>
            </a:r>
            <a:r>
              <a:rPr lang="en-US" dirty="0" err="1" smtClean="0"/>
              <a:t>dotterbolag</a:t>
            </a:r>
            <a:r>
              <a:rPr lang="en-US" dirty="0" smtClean="0"/>
              <a:t> med </a:t>
            </a:r>
            <a:r>
              <a:rPr lang="en-US" dirty="0" err="1" smtClean="0"/>
              <a:t>städer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delägare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47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802FB5CF-2304-4133-9F3F-D9098A54444F}"/>
              </a:ext>
            </a:extLst>
          </p:cNvPr>
          <p:cNvGrpSpPr/>
          <p:nvPr/>
        </p:nvGrpSpPr>
        <p:grpSpPr>
          <a:xfrm>
            <a:off x="1610551" y="3558250"/>
            <a:ext cx="6881198" cy="1397267"/>
            <a:chOff x="1610551" y="3558250"/>
            <a:chExt cx="6881198" cy="1397267"/>
          </a:xfrm>
        </p:grpSpPr>
        <p:grpSp>
          <p:nvGrpSpPr>
            <p:cNvPr id="3" name="Ryhmitä 62">
              <a:extLst>
                <a:ext uri="{FF2B5EF4-FFF2-40B4-BE49-F238E27FC236}">
                  <a16:creationId xmlns:a16="http://schemas.microsoft.com/office/drawing/2014/main" id="{A42DD1FC-BE91-4BB1-B23A-5DC477C942DA}"/>
                </a:ext>
              </a:extLst>
            </p:cNvPr>
            <p:cNvGrpSpPr/>
            <p:nvPr/>
          </p:nvGrpSpPr>
          <p:grpSpPr>
            <a:xfrm>
              <a:off x="1610551" y="3558250"/>
              <a:ext cx="6881198" cy="846478"/>
              <a:chOff x="1610551" y="3558250"/>
              <a:chExt cx="6881198" cy="846478"/>
            </a:xfrm>
          </p:grpSpPr>
          <p:sp>
            <p:nvSpPr>
              <p:cNvPr id="4" name="Suorakulmio 35">
                <a:extLst>
                  <a:ext uri="{FF2B5EF4-FFF2-40B4-BE49-F238E27FC236}">
                    <a16:creationId xmlns:a16="http://schemas.microsoft.com/office/drawing/2014/main" id="{A7CDFDA1-5E81-4C2E-A5BA-6182A5622F09}"/>
                  </a:ext>
                </a:extLst>
              </p:cNvPr>
              <p:cNvSpPr/>
              <p:nvPr/>
            </p:nvSpPr>
            <p:spPr>
              <a:xfrm>
                <a:off x="1709717" y="3558250"/>
                <a:ext cx="1338489" cy="846478"/>
              </a:xfrm>
              <a:prstGeom prst="rect">
                <a:avLst/>
              </a:prstGeom>
              <a:solidFill>
                <a:srgbClr val="000000">
                  <a:alpha val="85000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4572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sz="1800" b="0" i="0" u="none" strike="noStrike" kern="1200" cap="none" spc="0" baseline="0">
                  <a:solidFill>
                    <a:srgbClr val="FFFFFF"/>
                  </a:solidFill>
                  <a:uFillTx/>
                  <a:latin typeface="Source Sans Pro"/>
                </a:endParaRPr>
              </a:p>
            </p:txBody>
          </p:sp>
          <p:pic>
            <p:nvPicPr>
              <p:cNvPr id="5" name="Kuva 36" descr="buildings.png">
                <a:extLst>
                  <a:ext uri="{FF2B5EF4-FFF2-40B4-BE49-F238E27FC236}">
                    <a16:creationId xmlns:a16="http://schemas.microsoft.com/office/drawing/2014/main" id="{199DCE10-3812-4185-9109-48F1525BF7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81529" y="3618573"/>
                <a:ext cx="382429" cy="290221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sp>
            <p:nvSpPr>
              <p:cNvPr id="6" name="Suorakulmio 37">
                <a:extLst>
                  <a:ext uri="{FF2B5EF4-FFF2-40B4-BE49-F238E27FC236}">
                    <a16:creationId xmlns:a16="http://schemas.microsoft.com/office/drawing/2014/main" id="{C554EA17-EDE6-478F-948A-C480B898007E}"/>
                  </a:ext>
                </a:extLst>
              </p:cNvPr>
              <p:cNvSpPr/>
              <p:nvPr/>
            </p:nvSpPr>
            <p:spPr>
              <a:xfrm>
                <a:off x="3049844" y="3558250"/>
                <a:ext cx="1338489" cy="846478"/>
              </a:xfrm>
              <a:prstGeom prst="rect">
                <a:avLst/>
              </a:prstGeom>
              <a:solidFill>
                <a:srgbClr val="FFFFFF">
                  <a:alpha val="93000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4572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sz="1800" b="0" i="0" u="none" strike="noStrike" kern="1200" cap="none" spc="0" baseline="0">
                  <a:solidFill>
                    <a:srgbClr val="FFFFFF"/>
                  </a:solidFill>
                  <a:uFillTx/>
                  <a:latin typeface="Source Sans Pro"/>
                </a:endParaRPr>
              </a:p>
            </p:txBody>
          </p:sp>
          <p:sp>
            <p:nvSpPr>
              <p:cNvPr id="7" name="Suorakulmio 38">
                <a:extLst>
                  <a:ext uri="{FF2B5EF4-FFF2-40B4-BE49-F238E27FC236}">
                    <a16:creationId xmlns:a16="http://schemas.microsoft.com/office/drawing/2014/main" id="{7653199F-6A04-43D8-A37B-FAB433F0C2B6}"/>
                  </a:ext>
                </a:extLst>
              </p:cNvPr>
              <p:cNvSpPr/>
              <p:nvPr/>
            </p:nvSpPr>
            <p:spPr>
              <a:xfrm>
                <a:off x="4389970" y="3558250"/>
                <a:ext cx="1338910" cy="846478"/>
              </a:xfrm>
              <a:prstGeom prst="rect">
                <a:avLst/>
              </a:prstGeom>
              <a:solidFill>
                <a:srgbClr val="000000">
                  <a:alpha val="90000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4572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sz="1800" b="0" i="0" u="none" strike="noStrike" kern="1200" cap="none" spc="0" baseline="0">
                  <a:solidFill>
                    <a:srgbClr val="FFFFFF"/>
                  </a:solidFill>
                  <a:uFillTx/>
                  <a:latin typeface="Source Sans Pro"/>
                </a:endParaRPr>
              </a:p>
            </p:txBody>
          </p:sp>
          <p:sp>
            <p:nvSpPr>
              <p:cNvPr id="8" name="Suorakulmio 40">
                <a:extLst>
                  <a:ext uri="{FF2B5EF4-FFF2-40B4-BE49-F238E27FC236}">
                    <a16:creationId xmlns:a16="http://schemas.microsoft.com/office/drawing/2014/main" id="{03D6FCC9-5725-483D-8006-95072F50688C}"/>
                  </a:ext>
                </a:extLst>
              </p:cNvPr>
              <p:cNvSpPr/>
              <p:nvPr/>
            </p:nvSpPr>
            <p:spPr>
              <a:xfrm>
                <a:off x="5724125" y="3558250"/>
                <a:ext cx="1338489" cy="846478"/>
              </a:xfrm>
              <a:prstGeom prst="rect">
                <a:avLst/>
              </a:prstGeom>
              <a:solidFill>
                <a:srgbClr val="FFFFFF">
                  <a:alpha val="91000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4572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sz="1800" b="0" i="0" u="none" strike="noStrike" kern="1200" cap="none" spc="0" baseline="0">
                  <a:solidFill>
                    <a:srgbClr val="FFFFFF"/>
                  </a:solidFill>
                  <a:uFillTx/>
                  <a:latin typeface="Source Sans Pro"/>
                </a:endParaRPr>
              </a:p>
            </p:txBody>
          </p:sp>
          <p:sp>
            <p:nvSpPr>
              <p:cNvPr id="9" name="Suorakulmio 41">
                <a:extLst>
                  <a:ext uri="{FF2B5EF4-FFF2-40B4-BE49-F238E27FC236}">
                    <a16:creationId xmlns:a16="http://schemas.microsoft.com/office/drawing/2014/main" id="{3B220799-8DF1-4437-A1A2-53CC78577CFA}"/>
                  </a:ext>
                </a:extLst>
              </p:cNvPr>
              <p:cNvSpPr/>
              <p:nvPr/>
            </p:nvSpPr>
            <p:spPr>
              <a:xfrm>
                <a:off x="7064252" y="3558250"/>
                <a:ext cx="1338489" cy="846478"/>
              </a:xfrm>
              <a:prstGeom prst="rect">
                <a:avLst/>
              </a:prstGeom>
              <a:solidFill>
                <a:srgbClr val="000000">
                  <a:alpha val="86000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4572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sz="1800" b="0" i="0" u="none" strike="noStrike" kern="1200" cap="none" spc="0" baseline="0">
                  <a:solidFill>
                    <a:srgbClr val="FFFFFF"/>
                  </a:solidFill>
                  <a:uFillTx/>
                  <a:latin typeface="Source Sans Pro"/>
                </a:endParaRPr>
              </a:p>
            </p:txBody>
          </p:sp>
          <p:sp>
            <p:nvSpPr>
              <p:cNvPr id="10" name="Tasakylkinen kolmio 44">
                <a:extLst>
                  <a:ext uri="{FF2B5EF4-FFF2-40B4-BE49-F238E27FC236}">
                    <a16:creationId xmlns:a16="http://schemas.microsoft.com/office/drawing/2014/main" id="{AEF8DF3A-7C93-4D8A-8C21-CA4FEA3C7AC4}"/>
                  </a:ext>
                </a:extLst>
              </p:cNvPr>
              <p:cNvSpPr/>
              <p:nvPr/>
            </p:nvSpPr>
            <p:spPr>
              <a:xfrm rot="5400013">
                <a:off x="6989354" y="3911300"/>
                <a:ext cx="283793" cy="147620"/>
              </a:xfrm>
              <a:custGeom>
                <a:avLst>
                  <a:gd name="f8" fmla="val 50000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val 50000"/>
                  <a:gd name="f9" fmla="+- 0 0 -360"/>
                  <a:gd name="f10" fmla="+- 0 0 -270"/>
                  <a:gd name="f11" fmla="+- 0 0 -180"/>
                  <a:gd name="f12" fmla="+- 0 0 -90"/>
                  <a:gd name="f13" fmla="abs f4"/>
                  <a:gd name="f14" fmla="abs f5"/>
                  <a:gd name="f15" fmla="abs f6"/>
                  <a:gd name="f16" fmla="val f7"/>
                  <a:gd name="f17" fmla="val f8"/>
                  <a:gd name="f18" fmla="*/ f9 f1 1"/>
                  <a:gd name="f19" fmla="*/ f10 f1 1"/>
                  <a:gd name="f20" fmla="*/ f11 f1 1"/>
                  <a:gd name="f21" fmla="*/ f12 f1 1"/>
                  <a:gd name="f22" fmla="?: f13 f4 1"/>
                  <a:gd name="f23" fmla="?: f14 f5 1"/>
                  <a:gd name="f24" fmla="?: f15 f6 1"/>
                  <a:gd name="f25" fmla="*/ f18 1 f3"/>
                  <a:gd name="f26" fmla="*/ f19 1 f3"/>
                  <a:gd name="f27" fmla="*/ f20 1 f3"/>
                  <a:gd name="f28" fmla="*/ f21 1 f3"/>
                  <a:gd name="f29" fmla="*/ f22 1 21600"/>
                  <a:gd name="f30" fmla="*/ f23 1 21600"/>
                  <a:gd name="f31" fmla="*/ 21600 f22 1"/>
                  <a:gd name="f32" fmla="*/ 21600 f23 1"/>
                  <a:gd name="f33" fmla="+- f25 0 f2"/>
                  <a:gd name="f34" fmla="+- f26 0 f2"/>
                  <a:gd name="f35" fmla="+- f27 0 f2"/>
                  <a:gd name="f36" fmla="+- f28 0 f2"/>
                  <a:gd name="f37" fmla="min f30 f29"/>
                  <a:gd name="f38" fmla="*/ f31 1 f24"/>
                  <a:gd name="f39" fmla="*/ f32 1 f24"/>
                  <a:gd name="f40" fmla="val f38"/>
                  <a:gd name="f41" fmla="val f39"/>
                  <a:gd name="f42" fmla="*/ f16 f37 1"/>
                  <a:gd name="f43" fmla="+- f41 0 f16"/>
                  <a:gd name="f44" fmla="+- f40 0 f16"/>
                  <a:gd name="f45" fmla="*/ f41 f37 1"/>
                  <a:gd name="f46" fmla="*/ f40 f37 1"/>
                  <a:gd name="f47" fmla="*/ f43 1 2"/>
                  <a:gd name="f48" fmla="*/ f44 1 2"/>
                  <a:gd name="f49" fmla="*/ f44 f17 1"/>
                  <a:gd name="f50" fmla="+- f16 f47 0"/>
                  <a:gd name="f51" fmla="*/ f49 1 200000"/>
                  <a:gd name="f52" fmla="*/ f49 1 100000"/>
                  <a:gd name="f53" fmla="+- f51 f48 0"/>
                  <a:gd name="f54" fmla="*/ f51 f37 1"/>
                  <a:gd name="f55" fmla="*/ f50 f37 1"/>
                  <a:gd name="f56" fmla="*/ f52 f37 1"/>
                  <a:gd name="f57" fmla="*/ f53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56" y="f42"/>
                  </a:cxn>
                  <a:cxn ang="f34">
                    <a:pos x="f54" y="f55"/>
                  </a:cxn>
                  <a:cxn ang="f35">
                    <a:pos x="f42" y="f45"/>
                  </a:cxn>
                  <a:cxn ang="f35">
                    <a:pos x="f56" y="f45"/>
                  </a:cxn>
                  <a:cxn ang="f35">
                    <a:pos x="f46" y="f45"/>
                  </a:cxn>
                  <a:cxn ang="f36">
                    <a:pos x="f57" y="f55"/>
                  </a:cxn>
                </a:cxnLst>
                <a:rect l="f54" t="f55" r="f57" b="f45"/>
                <a:pathLst>
                  <a:path>
                    <a:moveTo>
                      <a:pt x="f42" y="f45"/>
                    </a:moveTo>
                    <a:lnTo>
                      <a:pt x="f56" y="f42"/>
                    </a:lnTo>
                    <a:lnTo>
                      <a:pt x="f46" y="f45"/>
                    </a:ln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4572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sz="1800" b="0" i="0" u="none" strike="noStrike" kern="1200" cap="none" spc="0" baseline="0">
                  <a:solidFill>
                    <a:srgbClr val="FFFFFF"/>
                  </a:solidFill>
                  <a:uFillTx/>
                  <a:latin typeface="Source Sans Pro"/>
                </a:endParaRPr>
              </a:p>
            </p:txBody>
          </p:sp>
          <p:pic>
            <p:nvPicPr>
              <p:cNvPr id="11" name="Kuva 45" descr="tower-crane-with-container.png">
                <a:extLst>
                  <a:ext uri="{FF2B5EF4-FFF2-40B4-BE49-F238E27FC236}">
                    <a16:creationId xmlns:a16="http://schemas.microsoft.com/office/drawing/2014/main" id="{3C0F938D-283F-4AC7-9167-320E31A296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73084" y="3644423"/>
                <a:ext cx="382429" cy="290221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12" name="Kuva 46" descr="people.png">
                <a:extLst>
                  <a:ext uri="{FF2B5EF4-FFF2-40B4-BE49-F238E27FC236}">
                    <a16:creationId xmlns:a16="http://schemas.microsoft.com/office/drawing/2014/main" id="{CE764046-6801-4688-8F85-C0C8D4A6C7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33906" y="3653037"/>
                <a:ext cx="385538" cy="292580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13" name="Kuva 47" descr="transport.png">
                <a:extLst>
                  <a:ext uri="{FF2B5EF4-FFF2-40B4-BE49-F238E27FC236}">
                    <a16:creationId xmlns:a16="http://schemas.microsoft.com/office/drawing/2014/main" id="{A3092F47-B688-4F20-9517-42FB4B64B9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58996" y="3601336"/>
                <a:ext cx="509906" cy="386955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14" name="Kuva 48" descr="delivery-truck-with-packages-behind.png">
                <a:extLst>
                  <a:ext uri="{FF2B5EF4-FFF2-40B4-BE49-F238E27FC236}">
                    <a16:creationId xmlns:a16="http://schemas.microsoft.com/office/drawing/2014/main" id="{E56A0C59-0351-4371-9DA5-6609F18590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64067" y="3627187"/>
                <a:ext cx="507903" cy="385437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sp>
            <p:nvSpPr>
              <p:cNvPr id="15" name="Otsikko 1">
                <a:extLst>
                  <a:ext uri="{FF2B5EF4-FFF2-40B4-BE49-F238E27FC236}">
                    <a16:creationId xmlns:a16="http://schemas.microsoft.com/office/drawing/2014/main" id="{DA626541-FBC5-4AC5-B230-689FF6080E1A}"/>
                  </a:ext>
                </a:extLst>
              </p:cNvPr>
              <p:cNvSpPr txBox="1"/>
              <p:nvPr/>
            </p:nvSpPr>
            <p:spPr>
              <a:xfrm>
                <a:off x="6998031" y="3874504"/>
                <a:ext cx="1493718" cy="48037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sz="900" b="1" i="0" u="none" strike="noStrike" kern="1200" cap="none" spc="0" baseline="0">
                  <a:solidFill>
                    <a:srgbClr val="FFFFFF"/>
                  </a:solidFill>
                  <a:uFillTx/>
                  <a:latin typeface="Lato Light"/>
                  <a:cs typeface="Lato Light"/>
                </a:endParaRPr>
              </a:p>
              <a:p>
                <a:pPr marL="0" marR="0" lvl="0" indent="0" algn="ctr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i-FI" sz="900" b="1" i="0" u="none" strike="noStrike" kern="1200" cap="none" spc="0" baseline="0">
                    <a:solidFill>
                      <a:srgbClr val="FFFFFF"/>
                    </a:solidFill>
                    <a:uFillTx/>
                    <a:latin typeface="Lato Light"/>
                    <a:cs typeface="Lato Light"/>
                  </a:rPr>
                  <a:t>END</a:t>
                </a:r>
              </a:p>
              <a:p>
                <a:pPr marL="0" marR="0" lvl="0" indent="0" algn="ctr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i-FI" sz="900" b="1" i="0" u="none" strike="noStrike" kern="1200" cap="none" spc="0" baseline="0">
                    <a:solidFill>
                      <a:srgbClr val="FFFFFF"/>
                    </a:solidFill>
                    <a:uFillTx/>
                    <a:latin typeface="Lato Light"/>
                    <a:cs typeface="Lato Light"/>
                  </a:rPr>
                  <a:t>CUSTOMER</a:t>
                </a:r>
              </a:p>
            </p:txBody>
          </p:sp>
          <p:sp>
            <p:nvSpPr>
              <p:cNvPr id="16" name="Otsikko 1">
                <a:extLst>
                  <a:ext uri="{FF2B5EF4-FFF2-40B4-BE49-F238E27FC236}">
                    <a16:creationId xmlns:a16="http://schemas.microsoft.com/office/drawing/2014/main" id="{E8AD697B-FFDD-4E1B-8FB9-A8D8025D802A}"/>
                  </a:ext>
                </a:extLst>
              </p:cNvPr>
              <p:cNvSpPr txBox="1"/>
              <p:nvPr/>
            </p:nvSpPr>
            <p:spPr>
              <a:xfrm>
                <a:off x="1610551" y="4006781"/>
                <a:ext cx="1467712" cy="332274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457200" rtl="0" fontAlgn="auto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i-FI" sz="900" b="1" i="0" u="none" strike="noStrike" kern="1200" cap="none" spc="0" baseline="0">
                    <a:solidFill>
                      <a:srgbClr val="FFFFFF"/>
                    </a:solidFill>
                    <a:uFillTx/>
                    <a:latin typeface="Lato Light"/>
                    <a:cs typeface="Lato Light"/>
                  </a:rPr>
                  <a:t>SMART CITY /  EXPORT</a:t>
                </a:r>
              </a:p>
              <a:p>
                <a:pPr marL="0" marR="0" lvl="0" indent="0" algn="ctr" defTabSz="457200" rtl="0" fontAlgn="auto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i-FI" sz="900" b="1" i="0" u="none" strike="noStrike" kern="1200" cap="none" spc="0" baseline="0">
                    <a:solidFill>
                      <a:srgbClr val="FFFFFF"/>
                    </a:solidFill>
                    <a:uFillTx/>
                    <a:latin typeface="Lato Light"/>
                    <a:cs typeface="Lato Light"/>
                  </a:rPr>
                  <a:t>COMPANY</a:t>
                </a:r>
              </a:p>
            </p:txBody>
          </p:sp>
          <p:sp>
            <p:nvSpPr>
              <p:cNvPr id="17" name="Otsikko 1">
                <a:extLst>
                  <a:ext uri="{FF2B5EF4-FFF2-40B4-BE49-F238E27FC236}">
                    <a16:creationId xmlns:a16="http://schemas.microsoft.com/office/drawing/2014/main" id="{64D0DC9D-8644-42A8-BB44-387932819402}"/>
                  </a:ext>
                </a:extLst>
              </p:cNvPr>
              <p:cNvSpPr txBox="1"/>
              <p:nvPr/>
            </p:nvSpPr>
            <p:spPr>
              <a:xfrm>
                <a:off x="3038569" y="3995891"/>
                <a:ext cx="1356759" cy="332274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457200" rtl="0" fontAlgn="auto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i-FI" sz="900" b="1" i="0" u="none" strike="noStrike" kern="1200" cap="none" spc="0" baseline="0">
                    <a:solidFill>
                      <a:srgbClr val="000000"/>
                    </a:solidFill>
                    <a:uFillTx/>
                    <a:latin typeface="Lato Light"/>
                    <a:cs typeface="Lato Light"/>
                  </a:rPr>
                  <a:t>LAND</a:t>
                </a:r>
              </a:p>
              <a:p>
                <a:pPr marL="0" marR="0" lvl="0" indent="0" algn="ctr" defTabSz="457200" rtl="0" fontAlgn="auto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i-FI" sz="900" b="1" i="0" u="none" strike="noStrike" kern="1200" cap="none" spc="0" baseline="0">
                    <a:solidFill>
                      <a:srgbClr val="000000"/>
                    </a:solidFill>
                    <a:uFillTx/>
                    <a:latin typeface="Lato Light"/>
                    <a:cs typeface="Lato Light"/>
                  </a:rPr>
                  <a:t>TRANSPORTATION</a:t>
                </a:r>
              </a:p>
            </p:txBody>
          </p:sp>
          <p:sp>
            <p:nvSpPr>
              <p:cNvPr id="18" name="Otsikko 1">
                <a:extLst>
                  <a:ext uri="{FF2B5EF4-FFF2-40B4-BE49-F238E27FC236}">
                    <a16:creationId xmlns:a16="http://schemas.microsoft.com/office/drawing/2014/main" id="{5FDAB22A-72E8-499A-9DB0-B1C54F11D7AF}"/>
                  </a:ext>
                </a:extLst>
              </p:cNvPr>
              <p:cNvSpPr txBox="1"/>
              <p:nvPr/>
            </p:nvSpPr>
            <p:spPr>
              <a:xfrm>
                <a:off x="4434556" y="3985110"/>
                <a:ext cx="1243300" cy="220251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ctr" anchorCtr="1" compatLnSpc="1">
                <a:normAutofit fontScale="77500" lnSpcReduction="20000"/>
              </a:bodyPr>
              <a:lstStyle/>
              <a:p>
                <a:pPr marL="0" marR="0" lvl="0" indent="0" algn="ctr" defTabSz="457200" rtl="0" fontAlgn="auto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i-FI" sz="1200" b="1" i="0" u="none" strike="noStrike" kern="1200" cap="none" spc="0" baseline="0">
                    <a:solidFill>
                      <a:srgbClr val="FFFFFF"/>
                    </a:solidFill>
                    <a:uFillTx/>
                    <a:latin typeface="Lato Light"/>
                    <a:cs typeface="Lato Light"/>
                  </a:rPr>
                  <a:t>PORT</a:t>
                </a:r>
              </a:p>
            </p:txBody>
          </p:sp>
          <p:sp>
            <p:nvSpPr>
              <p:cNvPr id="19" name="Otsikko 1">
                <a:extLst>
                  <a:ext uri="{FF2B5EF4-FFF2-40B4-BE49-F238E27FC236}">
                    <a16:creationId xmlns:a16="http://schemas.microsoft.com/office/drawing/2014/main" id="{0D6800BA-400B-4019-8AF8-59C9A6FB4AA1}"/>
                  </a:ext>
                </a:extLst>
              </p:cNvPr>
              <p:cNvSpPr txBox="1"/>
              <p:nvPr/>
            </p:nvSpPr>
            <p:spPr>
              <a:xfrm>
                <a:off x="5655984" y="3985110"/>
                <a:ext cx="1487747" cy="332274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457200" rtl="0" fontAlgn="auto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i-FI" sz="900" b="1" i="0" u="none" strike="noStrike" kern="1200" cap="none" spc="0" baseline="0">
                    <a:solidFill>
                      <a:srgbClr val="000000"/>
                    </a:solidFill>
                    <a:uFillTx/>
                    <a:latin typeface="Lato Light"/>
                    <a:cs typeface="Lato Light"/>
                  </a:rPr>
                  <a:t>SEA</a:t>
                </a:r>
              </a:p>
              <a:p>
                <a:pPr marL="0" marR="0" lvl="0" indent="0" algn="ctr" defTabSz="457200" rtl="0" fontAlgn="auto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i-FI" sz="900" b="1" i="0" u="none" strike="noStrike" kern="1200" cap="none" spc="0" baseline="0">
                    <a:solidFill>
                      <a:srgbClr val="000000"/>
                    </a:solidFill>
                    <a:uFillTx/>
                    <a:latin typeface="Lato Light"/>
                    <a:cs typeface="Lato Light"/>
                  </a:rPr>
                  <a:t>TRANSPORTATION</a:t>
                </a:r>
              </a:p>
            </p:txBody>
          </p:sp>
          <p:sp>
            <p:nvSpPr>
              <p:cNvPr id="20" name="Tasakylkinen kolmio 67">
                <a:extLst>
                  <a:ext uri="{FF2B5EF4-FFF2-40B4-BE49-F238E27FC236}">
                    <a16:creationId xmlns:a16="http://schemas.microsoft.com/office/drawing/2014/main" id="{BDCFADB9-7441-4B3D-BB07-11508B6DC438}"/>
                  </a:ext>
                </a:extLst>
              </p:cNvPr>
              <p:cNvSpPr/>
              <p:nvPr/>
            </p:nvSpPr>
            <p:spPr>
              <a:xfrm rot="5400013">
                <a:off x="5652620" y="3914482"/>
                <a:ext cx="283793" cy="147620"/>
              </a:xfrm>
              <a:custGeom>
                <a:avLst>
                  <a:gd name="f8" fmla="val 50000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val 50000"/>
                  <a:gd name="f9" fmla="+- 0 0 -360"/>
                  <a:gd name="f10" fmla="+- 0 0 -270"/>
                  <a:gd name="f11" fmla="+- 0 0 -180"/>
                  <a:gd name="f12" fmla="+- 0 0 -90"/>
                  <a:gd name="f13" fmla="abs f4"/>
                  <a:gd name="f14" fmla="abs f5"/>
                  <a:gd name="f15" fmla="abs f6"/>
                  <a:gd name="f16" fmla="val f7"/>
                  <a:gd name="f17" fmla="val f8"/>
                  <a:gd name="f18" fmla="*/ f9 f1 1"/>
                  <a:gd name="f19" fmla="*/ f10 f1 1"/>
                  <a:gd name="f20" fmla="*/ f11 f1 1"/>
                  <a:gd name="f21" fmla="*/ f12 f1 1"/>
                  <a:gd name="f22" fmla="?: f13 f4 1"/>
                  <a:gd name="f23" fmla="?: f14 f5 1"/>
                  <a:gd name="f24" fmla="?: f15 f6 1"/>
                  <a:gd name="f25" fmla="*/ f18 1 f3"/>
                  <a:gd name="f26" fmla="*/ f19 1 f3"/>
                  <a:gd name="f27" fmla="*/ f20 1 f3"/>
                  <a:gd name="f28" fmla="*/ f21 1 f3"/>
                  <a:gd name="f29" fmla="*/ f22 1 21600"/>
                  <a:gd name="f30" fmla="*/ f23 1 21600"/>
                  <a:gd name="f31" fmla="*/ 21600 f22 1"/>
                  <a:gd name="f32" fmla="*/ 21600 f23 1"/>
                  <a:gd name="f33" fmla="+- f25 0 f2"/>
                  <a:gd name="f34" fmla="+- f26 0 f2"/>
                  <a:gd name="f35" fmla="+- f27 0 f2"/>
                  <a:gd name="f36" fmla="+- f28 0 f2"/>
                  <a:gd name="f37" fmla="min f30 f29"/>
                  <a:gd name="f38" fmla="*/ f31 1 f24"/>
                  <a:gd name="f39" fmla="*/ f32 1 f24"/>
                  <a:gd name="f40" fmla="val f38"/>
                  <a:gd name="f41" fmla="val f39"/>
                  <a:gd name="f42" fmla="*/ f16 f37 1"/>
                  <a:gd name="f43" fmla="+- f41 0 f16"/>
                  <a:gd name="f44" fmla="+- f40 0 f16"/>
                  <a:gd name="f45" fmla="*/ f41 f37 1"/>
                  <a:gd name="f46" fmla="*/ f40 f37 1"/>
                  <a:gd name="f47" fmla="*/ f43 1 2"/>
                  <a:gd name="f48" fmla="*/ f44 1 2"/>
                  <a:gd name="f49" fmla="*/ f44 f17 1"/>
                  <a:gd name="f50" fmla="+- f16 f47 0"/>
                  <a:gd name="f51" fmla="*/ f49 1 200000"/>
                  <a:gd name="f52" fmla="*/ f49 1 100000"/>
                  <a:gd name="f53" fmla="+- f51 f48 0"/>
                  <a:gd name="f54" fmla="*/ f51 f37 1"/>
                  <a:gd name="f55" fmla="*/ f50 f37 1"/>
                  <a:gd name="f56" fmla="*/ f52 f37 1"/>
                  <a:gd name="f57" fmla="*/ f53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56" y="f42"/>
                  </a:cxn>
                  <a:cxn ang="f34">
                    <a:pos x="f54" y="f55"/>
                  </a:cxn>
                  <a:cxn ang="f35">
                    <a:pos x="f42" y="f45"/>
                  </a:cxn>
                  <a:cxn ang="f35">
                    <a:pos x="f56" y="f45"/>
                  </a:cxn>
                  <a:cxn ang="f35">
                    <a:pos x="f46" y="f45"/>
                  </a:cxn>
                  <a:cxn ang="f36">
                    <a:pos x="f57" y="f55"/>
                  </a:cxn>
                </a:cxnLst>
                <a:rect l="f54" t="f55" r="f57" b="f45"/>
                <a:pathLst>
                  <a:path>
                    <a:moveTo>
                      <a:pt x="f42" y="f45"/>
                    </a:moveTo>
                    <a:lnTo>
                      <a:pt x="f56" y="f42"/>
                    </a:lnTo>
                    <a:lnTo>
                      <a:pt x="f46" y="f45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4572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sz="1800" b="0" i="0" u="none" strike="noStrike" kern="1200" cap="none" spc="0" baseline="0">
                  <a:solidFill>
                    <a:srgbClr val="FFFFFF"/>
                  </a:solidFill>
                  <a:uFillTx/>
                  <a:latin typeface="Source Sans Pro"/>
                </a:endParaRPr>
              </a:p>
            </p:txBody>
          </p:sp>
          <p:sp>
            <p:nvSpPr>
              <p:cNvPr id="21" name="Tasakylkinen kolmio 68">
                <a:extLst>
                  <a:ext uri="{FF2B5EF4-FFF2-40B4-BE49-F238E27FC236}">
                    <a16:creationId xmlns:a16="http://schemas.microsoft.com/office/drawing/2014/main" id="{3B7E9857-E0C0-4DBF-A2F0-5410539DD836}"/>
                  </a:ext>
                </a:extLst>
              </p:cNvPr>
              <p:cNvSpPr/>
              <p:nvPr/>
            </p:nvSpPr>
            <p:spPr>
              <a:xfrm rot="5400013">
                <a:off x="4313618" y="3923233"/>
                <a:ext cx="283793" cy="147620"/>
              </a:xfrm>
              <a:custGeom>
                <a:avLst>
                  <a:gd name="f8" fmla="val 50000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val 50000"/>
                  <a:gd name="f9" fmla="+- 0 0 -360"/>
                  <a:gd name="f10" fmla="+- 0 0 -270"/>
                  <a:gd name="f11" fmla="+- 0 0 -180"/>
                  <a:gd name="f12" fmla="+- 0 0 -90"/>
                  <a:gd name="f13" fmla="abs f4"/>
                  <a:gd name="f14" fmla="abs f5"/>
                  <a:gd name="f15" fmla="abs f6"/>
                  <a:gd name="f16" fmla="val f7"/>
                  <a:gd name="f17" fmla="val f8"/>
                  <a:gd name="f18" fmla="*/ f9 f1 1"/>
                  <a:gd name="f19" fmla="*/ f10 f1 1"/>
                  <a:gd name="f20" fmla="*/ f11 f1 1"/>
                  <a:gd name="f21" fmla="*/ f12 f1 1"/>
                  <a:gd name="f22" fmla="?: f13 f4 1"/>
                  <a:gd name="f23" fmla="?: f14 f5 1"/>
                  <a:gd name="f24" fmla="?: f15 f6 1"/>
                  <a:gd name="f25" fmla="*/ f18 1 f3"/>
                  <a:gd name="f26" fmla="*/ f19 1 f3"/>
                  <a:gd name="f27" fmla="*/ f20 1 f3"/>
                  <a:gd name="f28" fmla="*/ f21 1 f3"/>
                  <a:gd name="f29" fmla="*/ f22 1 21600"/>
                  <a:gd name="f30" fmla="*/ f23 1 21600"/>
                  <a:gd name="f31" fmla="*/ 21600 f22 1"/>
                  <a:gd name="f32" fmla="*/ 21600 f23 1"/>
                  <a:gd name="f33" fmla="+- f25 0 f2"/>
                  <a:gd name="f34" fmla="+- f26 0 f2"/>
                  <a:gd name="f35" fmla="+- f27 0 f2"/>
                  <a:gd name="f36" fmla="+- f28 0 f2"/>
                  <a:gd name="f37" fmla="min f30 f29"/>
                  <a:gd name="f38" fmla="*/ f31 1 f24"/>
                  <a:gd name="f39" fmla="*/ f32 1 f24"/>
                  <a:gd name="f40" fmla="val f38"/>
                  <a:gd name="f41" fmla="val f39"/>
                  <a:gd name="f42" fmla="*/ f16 f37 1"/>
                  <a:gd name="f43" fmla="+- f41 0 f16"/>
                  <a:gd name="f44" fmla="+- f40 0 f16"/>
                  <a:gd name="f45" fmla="*/ f41 f37 1"/>
                  <a:gd name="f46" fmla="*/ f40 f37 1"/>
                  <a:gd name="f47" fmla="*/ f43 1 2"/>
                  <a:gd name="f48" fmla="*/ f44 1 2"/>
                  <a:gd name="f49" fmla="*/ f44 f17 1"/>
                  <a:gd name="f50" fmla="+- f16 f47 0"/>
                  <a:gd name="f51" fmla="*/ f49 1 200000"/>
                  <a:gd name="f52" fmla="*/ f49 1 100000"/>
                  <a:gd name="f53" fmla="+- f51 f48 0"/>
                  <a:gd name="f54" fmla="*/ f51 f37 1"/>
                  <a:gd name="f55" fmla="*/ f50 f37 1"/>
                  <a:gd name="f56" fmla="*/ f52 f37 1"/>
                  <a:gd name="f57" fmla="*/ f53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56" y="f42"/>
                  </a:cxn>
                  <a:cxn ang="f34">
                    <a:pos x="f54" y="f55"/>
                  </a:cxn>
                  <a:cxn ang="f35">
                    <a:pos x="f42" y="f45"/>
                  </a:cxn>
                  <a:cxn ang="f35">
                    <a:pos x="f56" y="f45"/>
                  </a:cxn>
                  <a:cxn ang="f35">
                    <a:pos x="f46" y="f45"/>
                  </a:cxn>
                  <a:cxn ang="f36">
                    <a:pos x="f57" y="f55"/>
                  </a:cxn>
                </a:cxnLst>
                <a:rect l="f54" t="f55" r="f57" b="f45"/>
                <a:pathLst>
                  <a:path>
                    <a:moveTo>
                      <a:pt x="f42" y="f45"/>
                    </a:moveTo>
                    <a:lnTo>
                      <a:pt x="f56" y="f42"/>
                    </a:lnTo>
                    <a:lnTo>
                      <a:pt x="f46" y="f45"/>
                    </a:ln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4572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sz="1800" b="0" i="0" u="none" strike="noStrike" kern="1200" cap="none" spc="0" baseline="0">
                  <a:solidFill>
                    <a:srgbClr val="FFFFFF"/>
                  </a:solidFill>
                  <a:uFillTx/>
                  <a:latin typeface="Source Sans Pro"/>
                </a:endParaRPr>
              </a:p>
            </p:txBody>
          </p:sp>
          <p:sp>
            <p:nvSpPr>
              <p:cNvPr id="22" name="Tasakylkinen kolmio 69">
                <a:extLst>
                  <a:ext uri="{FF2B5EF4-FFF2-40B4-BE49-F238E27FC236}">
                    <a16:creationId xmlns:a16="http://schemas.microsoft.com/office/drawing/2014/main" id="{9FBDB532-B789-42CE-847F-69DF410CF0A7}"/>
                  </a:ext>
                </a:extLst>
              </p:cNvPr>
              <p:cNvSpPr/>
              <p:nvPr/>
            </p:nvSpPr>
            <p:spPr>
              <a:xfrm rot="5400013">
                <a:off x="2968673" y="3914482"/>
                <a:ext cx="283793" cy="147620"/>
              </a:xfrm>
              <a:custGeom>
                <a:avLst>
                  <a:gd name="f8" fmla="val 50000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val 50000"/>
                  <a:gd name="f9" fmla="+- 0 0 -360"/>
                  <a:gd name="f10" fmla="+- 0 0 -270"/>
                  <a:gd name="f11" fmla="+- 0 0 -180"/>
                  <a:gd name="f12" fmla="+- 0 0 -90"/>
                  <a:gd name="f13" fmla="abs f4"/>
                  <a:gd name="f14" fmla="abs f5"/>
                  <a:gd name="f15" fmla="abs f6"/>
                  <a:gd name="f16" fmla="val f7"/>
                  <a:gd name="f17" fmla="val f8"/>
                  <a:gd name="f18" fmla="*/ f9 f1 1"/>
                  <a:gd name="f19" fmla="*/ f10 f1 1"/>
                  <a:gd name="f20" fmla="*/ f11 f1 1"/>
                  <a:gd name="f21" fmla="*/ f12 f1 1"/>
                  <a:gd name="f22" fmla="?: f13 f4 1"/>
                  <a:gd name="f23" fmla="?: f14 f5 1"/>
                  <a:gd name="f24" fmla="?: f15 f6 1"/>
                  <a:gd name="f25" fmla="*/ f18 1 f3"/>
                  <a:gd name="f26" fmla="*/ f19 1 f3"/>
                  <a:gd name="f27" fmla="*/ f20 1 f3"/>
                  <a:gd name="f28" fmla="*/ f21 1 f3"/>
                  <a:gd name="f29" fmla="*/ f22 1 21600"/>
                  <a:gd name="f30" fmla="*/ f23 1 21600"/>
                  <a:gd name="f31" fmla="*/ 21600 f22 1"/>
                  <a:gd name="f32" fmla="*/ 21600 f23 1"/>
                  <a:gd name="f33" fmla="+- f25 0 f2"/>
                  <a:gd name="f34" fmla="+- f26 0 f2"/>
                  <a:gd name="f35" fmla="+- f27 0 f2"/>
                  <a:gd name="f36" fmla="+- f28 0 f2"/>
                  <a:gd name="f37" fmla="min f30 f29"/>
                  <a:gd name="f38" fmla="*/ f31 1 f24"/>
                  <a:gd name="f39" fmla="*/ f32 1 f24"/>
                  <a:gd name="f40" fmla="val f38"/>
                  <a:gd name="f41" fmla="val f39"/>
                  <a:gd name="f42" fmla="*/ f16 f37 1"/>
                  <a:gd name="f43" fmla="+- f41 0 f16"/>
                  <a:gd name="f44" fmla="+- f40 0 f16"/>
                  <a:gd name="f45" fmla="*/ f41 f37 1"/>
                  <a:gd name="f46" fmla="*/ f40 f37 1"/>
                  <a:gd name="f47" fmla="*/ f43 1 2"/>
                  <a:gd name="f48" fmla="*/ f44 1 2"/>
                  <a:gd name="f49" fmla="*/ f44 f17 1"/>
                  <a:gd name="f50" fmla="+- f16 f47 0"/>
                  <a:gd name="f51" fmla="*/ f49 1 200000"/>
                  <a:gd name="f52" fmla="*/ f49 1 100000"/>
                  <a:gd name="f53" fmla="+- f51 f48 0"/>
                  <a:gd name="f54" fmla="*/ f51 f37 1"/>
                  <a:gd name="f55" fmla="*/ f50 f37 1"/>
                  <a:gd name="f56" fmla="*/ f52 f37 1"/>
                  <a:gd name="f57" fmla="*/ f53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56" y="f42"/>
                  </a:cxn>
                  <a:cxn ang="f34">
                    <a:pos x="f54" y="f55"/>
                  </a:cxn>
                  <a:cxn ang="f35">
                    <a:pos x="f42" y="f45"/>
                  </a:cxn>
                  <a:cxn ang="f35">
                    <a:pos x="f56" y="f45"/>
                  </a:cxn>
                  <a:cxn ang="f35">
                    <a:pos x="f46" y="f45"/>
                  </a:cxn>
                  <a:cxn ang="f36">
                    <a:pos x="f57" y="f55"/>
                  </a:cxn>
                </a:cxnLst>
                <a:rect l="f54" t="f55" r="f57" b="f45"/>
                <a:pathLst>
                  <a:path>
                    <a:moveTo>
                      <a:pt x="f42" y="f45"/>
                    </a:moveTo>
                    <a:lnTo>
                      <a:pt x="f56" y="f42"/>
                    </a:lnTo>
                    <a:lnTo>
                      <a:pt x="f46" y="f45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4572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sz="1800" b="0" i="0" u="none" strike="noStrike" kern="1200" cap="none" spc="0" baseline="0">
                  <a:solidFill>
                    <a:srgbClr val="FFFFFF"/>
                  </a:solidFill>
                  <a:uFillTx/>
                  <a:latin typeface="Source Sans Pro"/>
                </a:endParaRPr>
              </a:p>
            </p:txBody>
          </p:sp>
        </p:grpSp>
        <p:grpSp>
          <p:nvGrpSpPr>
            <p:cNvPr id="23" name="Ryhmitä 66">
              <a:extLst>
                <a:ext uri="{FF2B5EF4-FFF2-40B4-BE49-F238E27FC236}">
                  <a16:creationId xmlns:a16="http://schemas.microsoft.com/office/drawing/2014/main" id="{792AD00D-32C0-424B-8617-3D0EE4949836}"/>
                </a:ext>
              </a:extLst>
            </p:cNvPr>
            <p:cNvGrpSpPr/>
            <p:nvPr/>
          </p:nvGrpSpPr>
          <p:grpSpPr>
            <a:xfrm>
              <a:off x="1710632" y="4542885"/>
              <a:ext cx="1637086" cy="401229"/>
              <a:chOff x="1710632" y="4542885"/>
              <a:chExt cx="1637086" cy="401229"/>
            </a:xfrm>
          </p:grpSpPr>
          <p:sp>
            <p:nvSpPr>
              <p:cNvPr id="24" name="Suorakulmio 54">
                <a:extLst>
                  <a:ext uri="{FF2B5EF4-FFF2-40B4-BE49-F238E27FC236}">
                    <a16:creationId xmlns:a16="http://schemas.microsoft.com/office/drawing/2014/main" id="{01370177-CC62-4E40-9345-B63C72E66FBB}"/>
                  </a:ext>
                </a:extLst>
              </p:cNvPr>
              <p:cNvSpPr/>
              <p:nvPr/>
            </p:nvSpPr>
            <p:spPr>
              <a:xfrm>
                <a:off x="1722409" y="4542885"/>
                <a:ext cx="1625309" cy="401229"/>
              </a:xfrm>
              <a:prstGeom prst="rect">
                <a:avLst/>
              </a:prstGeom>
              <a:solidFill>
                <a:srgbClr val="000000">
                  <a:alpha val="90000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4572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sz="1800" b="0" i="0" u="none" strike="noStrike" kern="1200" cap="none" spc="0" baseline="0">
                  <a:solidFill>
                    <a:srgbClr val="FFFFFF"/>
                  </a:solidFill>
                  <a:uFillTx/>
                  <a:latin typeface="Source Sans Pro"/>
                </a:endParaRPr>
              </a:p>
            </p:txBody>
          </p:sp>
          <p:sp>
            <p:nvSpPr>
              <p:cNvPr id="25" name="Otsikko 1">
                <a:extLst>
                  <a:ext uri="{FF2B5EF4-FFF2-40B4-BE49-F238E27FC236}">
                    <a16:creationId xmlns:a16="http://schemas.microsoft.com/office/drawing/2014/main" id="{D8961DCA-3632-493B-ABCF-4E72D99805BB}"/>
                  </a:ext>
                </a:extLst>
              </p:cNvPr>
              <p:cNvSpPr txBox="1"/>
              <p:nvPr/>
            </p:nvSpPr>
            <p:spPr>
              <a:xfrm>
                <a:off x="1710632" y="4597255"/>
                <a:ext cx="1629149" cy="263968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457200" rtl="0" fontAlgn="auto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i-FI" sz="1100" b="1" i="0" u="none" strike="noStrike" kern="1200" cap="none" spc="0" baseline="0">
                    <a:solidFill>
                      <a:srgbClr val="FFFFFF"/>
                    </a:solidFill>
                    <a:uFillTx/>
                    <a:latin typeface="Lato Light"/>
                    <a:cs typeface="Lato Light"/>
                  </a:rPr>
                  <a:t>TECHNICAL SOLUTIONS</a:t>
                </a:r>
              </a:p>
            </p:txBody>
          </p:sp>
        </p:grpSp>
        <p:grpSp>
          <p:nvGrpSpPr>
            <p:cNvPr id="26" name="Ryhmitä 63">
              <a:extLst>
                <a:ext uri="{FF2B5EF4-FFF2-40B4-BE49-F238E27FC236}">
                  <a16:creationId xmlns:a16="http://schemas.microsoft.com/office/drawing/2014/main" id="{9731C189-FD4B-4DEB-94C4-F2004D0DDDA5}"/>
                </a:ext>
              </a:extLst>
            </p:cNvPr>
            <p:cNvGrpSpPr/>
            <p:nvPr/>
          </p:nvGrpSpPr>
          <p:grpSpPr>
            <a:xfrm>
              <a:off x="3393969" y="4542885"/>
              <a:ext cx="1657185" cy="412632"/>
              <a:chOff x="3393969" y="4542885"/>
              <a:chExt cx="1657185" cy="412632"/>
            </a:xfrm>
          </p:grpSpPr>
          <p:sp>
            <p:nvSpPr>
              <p:cNvPr id="27" name="Suorakulmio 56">
                <a:extLst>
                  <a:ext uri="{FF2B5EF4-FFF2-40B4-BE49-F238E27FC236}">
                    <a16:creationId xmlns:a16="http://schemas.microsoft.com/office/drawing/2014/main" id="{C6786174-6570-4DE3-A290-D7FF1074FFDB}"/>
                  </a:ext>
                </a:extLst>
              </p:cNvPr>
              <p:cNvSpPr/>
              <p:nvPr/>
            </p:nvSpPr>
            <p:spPr>
              <a:xfrm>
                <a:off x="3393969" y="4542885"/>
                <a:ext cx="1657185" cy="412632"/>
              </a:xfrm>
              <a:prstGeom prst="rect">
                <a:avLst/>
              </a:prstGeom>
              <a:solidFill>
                <a:srgbClr val="000000">
                  <a:alpha val="90000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4572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sz="1800" b="0" i="0" u="none" strike="noStrike" kern="1200" cap="none" spc="0" baseline="0">
                  <a:solidFill>
                    <a:srgbClr val="FFFFFF"/>
                  </a:solidFill>
                  <a:uFillTx/>
                  <a:latin typeface="Source Sans Pro"/>
                </a:endParaRPr>
              </a:p>
            </p:txBody>
          </p:sp>
          <p:sp>
            <p:nvSpPr>
              <p:cNvPr id="28" name="Otsikko 1">
                <a:extLst>
                  <a:ext uri="{FF2B5EF4-FFF2-40B4-BE49-F238E27FC236}">
                    <a16:creationId xmlns:a16="http://schemas.microsoft.com/office/drawing/2014/main" id="{E9D9C92A-E72E-402C-91BC-561F940F37A1}"/>
                  </a:ext>
                </a:extLst>
              </p:cNvPr>
              <p:cNvSpPr txBox="1"/>
              <p:nvPr/>
            </p:nvSpPr>
            <p:spPr>
              <a:xfrm>
                <a:off x="3474153" y="4576178"/>
                <a:ext cx="1458175" cy="316702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457200" rtl="0" fontAlgn="auto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i-FI" sz="1100" b="1" i="0" u="none" strike="noStrike" kern="1200" cap="none" spc="0" baseline="0">
                    <a:solidFill>
                      <a:srgbClr val="FFFFFF"/>
                    </a:solidFill>
                    <a:uFillTx/>
                    <a:latin typeface="Lato Light"/>
                    <a:cs typeface="Lato Light"/>
                  </a:rPr>
                  <a:t>REGULATION</a:t>
                </a:r>
              </a:p>
            </p:txBody>
          </p:sp>
        </p:grpSp>
        <p:grpSp>
          <p:nvGrpSpPr>
            <p:cNvPr id="29" name="Ryhmitä 64">
              <a:extLst>
                <a:ext uri="{FF2B5EF4-FFF2-40B4-BE49-F238E27FC236}">
                  <a16:creationId xmlns:a16="http://schemas.microsoft.com/office/drawing/2014/main" id="{78F7AEE2-E2E3-49B1-8DC2-96814D38AE62}"/>
                </a:ext>
              </a:extLst>
            </p:cNvPr>
            <p:cNvGrpSpPr/>
            <p:nvPr/>
          </p:nvGrpSpPr>
          <p:grpSpPr>
            <a:xfrm>
              <a:off x="5097121" y="4559289"/>
              <a:ext cx="1657185" cy="396218"/>
              <a:chOff x="5097121" y="4559289"/>
              <a:chExt cx="1657185" cy="396218"/>
            </a:xfrm>
          </p:grpSpPr>
          <p:sp>
            <p:nvSpPr>
              <p:cNvPr id="30" name="Suorakulmio 58">
                <a:extLst>
                  <a:ext uri="{FF2B5EF4-FFF2-40B4-BE49-F238E27FC236}">
                    <a16:creationId xmlns:a16="http://schemas.microsoft.com/office/drawing/2014/main" id="{5F0BBC15-46BE-44CE-A550-70FE24CC307B}"/>
                  </a:ext>
                </a:extLst>
              </p:cNvPr>
              <p:cNvSpPr/>
              <p:nvPr/>
            </p:nvSpPr>
            <p:spPr>
              <a:xfrm>
                <a:off x="5097121" y="4559289"/>
                <a:ext cx="1657185" cy="396218"/>
              </a:xfrm>
              <a:prstGeom prst="rect">
                <a:avLst/>
              </a:prstGeom>
              <a:solidFill>
                <a:srgbClr val="000000">
                  <a:alpha val="90000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4572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sz="1800" b="0" i="0" u="none" strike="noStrike" kern="1200" cap="none" spc="0" baseline="0">
                  <a:solidFill>
                    <a:srgbClr val="FFFFFF"/>
                  </a:solidFill>
                  <a:uFillTx/>
                  <a:latin typeface="Source Sans Pro"/>
                </a:endParaRPr>
              </a:p>
            </p:txBody>
          </p:sp>
          <p:sp>
            <p:nvSpPr>
              <p:cNvPr id="31" name="Otsikko 1">
                <a:extLst>
                  <a:ext uri="{FF2B5EF4-FFF2-40B4-BE49-F238E27FC236}">
                    <a16:creationId xmlns:a16="http://schemas.microsoft.com/office/drawing/2014/main" id="{BC1238B4-626F-402A-B1EF-96EDB1A6D0B5}"/>
                  </a:ext>
                </a:extLst>
              </p:cNvPr>
              <p:cNvSpPr txBox="1"/>
              <p:nvPr/>
            </p:nvSpPr>
            <p:spPr>
              <a:xfrm>
                <a:off x="5221937" y="4586630"/>
                <a:ext cx="1398684" cy="307137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457200" rtl="0" fontAlgn="auto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i-FI" sz="1050" b="1" i="0" u="none" strike="noStrike" kern="1200" cap="none" spc="0" baseline="0">
                    <a:solidFill>
                      <a:srgbClr val="FFFFFF"/>
                    </a:solidFill>
                    <a:uFillTx/>
                    <a:latin typeface="Lato Light"/>
                    <a:cs typeface="Lato Light"/>
                  </a:rPr>
                  <a:t>INFRASTRUCTURE INVESTMENTS</a:t>
                </a:r>
              </a:p>
            </p:txBody>
          </p:sp>
        </p:grpSp>
        <p:grpSp>
          <p:nvGrpSpPr>
            <p:cNvPr id="32" name="Ryhmitä 65">
              <a:extLst>
                <a:ext uri="{FF2B5EF4-FFF2-40B4-BE49-F238E27FC236}">
                  <a16:creationId xmlns:a16="http://schemas.microsoft.com/office/drawing/2014/main" id="{6169D78D-77B4-43A0-BFCC-A2B07A2498CE}"/>
                </a:ext>
              </a:extLst>
            </p:cNvPr>
            <p:cNvGrpSpPr/>
            <p:nvPr/>
          </p:nvGrpSpPr>
          <p:grpSpPr>
            <a:xfrm>
              <a:off x="6799030" y="4542885"/>
              <a:ext cx="1625309" cy="401229"/>
              <a:chOff x="6799030" y="4542885"/>
              <a:chExt cx="1625309" cy="401229"/>
            </a:xfrm>
          </p:grpSpPr>
          <p:sp>
            <p:nvSpPr>
              <p:cNvPr id="33" name="Suorakulmio 60">
                <a:extLst>
                  <a:ext uri="{FF2B5EF4-FFF2-40B4-BE49-F238E27FC236}">
                    <a16:creationId xmlns:a16="http://schemas.microsoft.com/office/drawing/2014/main" id="{CFC82FF8-CEA5-4636-A8C5-C5AF11B98A91}"/>
                  </a:ext>
                </a:extLst>
              </p:cNvPr>
              <p:cNvSpPr/>
              <p:nvPr/>
            </p:nvSpPr>
            <p:spPr>
              <a:xfrm>
                <a:off x="6799030" y="4542885"/>
                <a:ext cx="1625309" cy="401229"/>
              </a:xfrm>
              <a:prstGeom prst="rect">
                <a:avLst/>
              </a:prstGeom>
              <a:solidFill>
                <a:srgbClr val="000000">
                  <a:alpha val="90000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4572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i-FI" sz="1800" b="0" i="0" u="none" strike="noStrike" kern="1200" cap="none" spc="0" baseline="0">
                  <a:solidFill>
                    <a:srgbClr val="FFFFFF"/>
                  </a:solidFill>
                  <a:uFillTx/>
                  <a:latin typeface="Source Sans Pro"/>
                </a:endParaRPr>
              </a:p>
            </p:txBody>
          </p:sp>
          <p:sp>
            <p:nvSpPr>
              <p:cNvPr id="34" name="Otsikko 1">
                <a:extLst>
                  <a:ext uri="{FF2B5EF4-FFF2-40B4-BE49-F238E27FC236}">
                    <a16:creationId xmlns:a16="http://schemas.microsoft.com/office/drawing/2014/main" id="{85893CC4-8946-40C6-BF07-96EBED34D569}"/>
                  </a:ext>
                </a:extLst>
              </p:cNvPr>
              <p:cNvSpPr txBox="1"/>
              <p:nvPr/>
            </p:nvSpPr>
            <p:spPr>
              <a:xfrm>
                <a:off x="6840196" y="4571369"/>
                <a:ext cx="1546844" cy="324566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ctr" anchorCtr="1" compatLnSpc="1">
                <a:normAutofit fontScale="92500"/>
              </a:bodyPr>
              <a:lstStyle/>
              <a:p>
                <a:pPr marL="0" marR="0" lvl="0" indent="0" algn="ctr" defTabSz="457200" rtl="0" fontAlgn="auto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i-FI" sz="1200" b="1" i="0" u="none" strike="noStrike" kern="1200" cap="none" spc="0" baseline="0">
                    <a:solidFill>
                      <a:srgbClr val="FFFFFF"/>
                    </a:solidFill>
                    <a:uFillTx/>
                    <a:latin typeface="Lato Light"/>
                    <a:cs typeface="Lato Light"/>
                  </a:rPr>
                  <a:t>DIGITAL SOLUTIONS</a:t>
                </a:r>
              </a:p>
            </p:txBody>
          </p:sp>
        </p:grpSp>
      </p:grpSp>
      <p:pic>
        <p:nvPicPr>
          <p:cNvPr id="35" name="Picture 12">
            <a:hlinkClick r:id="rId8"/>
            <a:extLst>
              <a:ext uri="{FF2B5EF4-FFF2-40B4-BE49-F238E27FC236}">
                <a16:creationId xmlns:a16="http://schemas.microsoft.com/office/drawing/2014/main" id="{474C8E2F-E483-4381-8315-A03DAF51A4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5514" y="5223793"/>
            <a:ext cx="3061941" cy="146168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6" name="Picture 13">
            <a:extLst>
              <a:ext uri="{FF2B5EF4-FFF2-40B4-BE49-F238E27FC236}">
                <a16:creationId xmlns:a16="http://schemas.microsoft.com/office/drawing/2014/main" id="{DFC4ADB3-EA6B-469A-852D-A574C09ED3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91749" y="5861194"/>
            <a:ext cx="3329348" cy="82906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7" name="Picture 14">
            <a:extLst>
              <a:ext uri="{FF2B5EF4-FFF2-40B4-BE49-F238E27FC236}">
                <a16:creationId xmlns:a16="http://schemas.microsoft.com/office/drawing/2014/main" id="{EC11C91E-2A33-4C58-8ACB-2144C44FDC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27744" y="5206493"/>
            <a:ext cx="2051630" cy="1464338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38" name="Straight Arrow Connector 15">
            <a:extLst>
              <a:ext uri="{FF2B5EF4-FFF2-40B4-BE49-F238E27FC236}">
                <a16:creationId xmlns:a16="http://schemas.microsoft.com/office/drawing/2014/main" id="{E70187EA-5C8A-434B-83D0-DFFBAE982A3A}"/>
              </a:ext>
            </a:extLst>
          </p:cNvPr>
          <p:cNvCxnSpPr>
            <a:stCxn id="37" idx="0"/>
            <a:endCxn id="7" idx="2"/>
          </p:cNvCxnSpPr>
          <p:nvPr/>
        </p:nvCxnSpPr>
        <p:spPr>
          <a:xfrm flipV="1">
            <a:off x="3953559" y="4404728"/>
            <a:ext cx="1105866" cy="801765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  <a:tailEnd type="arrow"/>
          </a:ln>
        </p:spPr>
      </p:cxnSp>
      <p:cxnSp>
        <p:nvCxnSpPr>
          <p:cNvPr id="39" name="Straight Arrow Connector 16">
            <a:extLst>
              <a:ext uri="{FF2B5EF4-FFF2-40B4-BE49-F238E27FC236}">
                <a16:creationId xmlns:a16="http://schemas.microsoft.com/office/drawing/2014/main" id="{71A66670-A9FA-43C7-9FAA-AD5E2C73C347}"/>
              </a:ext>
            </a:extLst>
          </p:cNvPr>
          <p:cNvCxnSpPr>
            <a:stCxn id="36" idx="0"/>
          </p:cNvCxnSpPr>
          <p:nvPr/>
        </p:nvCxnSpPr>
        <p:spPr>
          <a:xfrm flipH="1" flipV="1">
            <a:off x="6739859" y="4328156"/>
            <a:ext cx="3416564" cy="1533038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  <a:tailEnd type="arrow"/>
          </a:ln>
        </p:spPr>
      </p:cxnSp>
      <p:cxnSp>
        <p:nvCxnSpPr>
          <p:cNvPr id="40" name="Straight Arrow Connector 17">
            <a:extLst>
              <a:ext uri="{FF2B5EF4-FFF2-40B4-BE49-F238E27FC236}">
                <a16:creationId xmlns:a16="http://schemas.microsoft.com/office/drawing/2014/main" id="{09FFB759-ACF8-43C3-AF57-101CA7E1106E}"/>
              </a:ext>
            </a:extLst>
          </p:cNvPr>
          <p:cNvCxnSpPr>
            <a:stCxn id="35" idx="0"/>
          </p:cNvCxnSpPr>
          <p:nvPr/>
        </p:nvCxnSpPr>
        <p:spPr>
          <a:xfrm flipH="1" flipV="1">
            <a:off x="5392765" y="4395164"/>
            <a:ext cx="1393719" cy="828629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  <a:tailEnd type="arrow"/>
          </a:ln>
        </p:spPr>
      </p:cxnSp>
      <p:grpSp>
        <p:nvGrpSpPr>
          <p:cNvPr id="41" name="Group 7">
            <a:extLst>
              <a:ext uri="{FF2B5EF4-FFF2-40B4-BE49-F238E27FC236}">
                <a16:creationId xmlns:a16="http://schemas.microsoft.com/office/drawing/2014/main" id="{BAE9EC1D-0F61-44DB-B5FD-BC73CF8582F3}"/>
              </a:ext>
            </a:extLst>
          </p:cNvPr>
          <p:cNvGrpSpPr/>
          <p:nvPr/>
        </p:nvGrpSpPr>
        <p:grpSpPr>
          <a:xfrm>
            <a:off x="3236829" y="1728764"/>
            <a:ext cx="3124203" cy="1767480"/>
            <a:chOff x="3236829" y="1728764"/>
            <a:chExt cx="3124203" cy="1767480"/>
          </a:xfrm>
        </p:grpSpPr>
        <p:grpSp>
          <p:nvGrpSpPr>
            <p:cNvPr id="42" name="Group 8">
              <a:extLst>
                <a:ext uri="{FF2B5EF4-FFF2-40B4-BE49-F238E27FC236}">
                  <a16:creationId xmlns:a16="http://schemas.microsoft.com/office/drawing/2014/main" id="{A6CE3DD2-2BBE-47D1-BE6A-4731053BA901}"/>
                </a:ext>
              </a:extLst>
            </p:cNvPr>
            <p:cNvGrpSpPr/>
            <p:nvPr/>
          </p:nvGrpSpPr>
          <p:grpSpPr>
            <a:xfrm>
              <a:off x="3990057" y="2060289"/>
              <a:ext cx="1754157" cy="1166977"/>
              <a:chOff x="3990057" y="2060289"/>
              <a:chExt cx="1754157" cy="1166977"/>
            </a:xfrm>
          </p:grpSpPr>
          <p:pic>
            <p:nvPicPr>
              <p:cNvPr id="43" name="Content Placeholder 3">
                <a:extLst>
                  <a:ext uri="{FF2B5EF4-FFF2-40B4-BE49-F238E27FC236}">
                    <a16:creationId xmlns:a16="http://schemas.microsoft.com/office/drawing/2014/main" id="{CB804D10-2D68-46EA-A6CF-67D9B81F8A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26825" y="2060289"/>
                <a:ext cx="1717389" cy="962470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44" name="Picture 11">
                <a:extLst>
                  <a:ext uri="{FF2B5EF4-FFF2-40B4-BE49-F238E27FC236}">
                    <a16:creationId xmlns:a16="http://schemas.microsoft.com/office/drawing/2014/main" id="{85AED3F8-95AA-48C9-84B3-0B3482F09D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>
              <a:xfrm rot="20775988" flipH="1">
                <a:off x="3990057" y="2570974"/>
                <a:ext cx="341336" cy="656292"/>
              </a:xfrm>
              <a:prstGeom prst="rect">
                <a:avLst/>
              </a:prstGeom>
              <a:noFill/>
              <a:ln cap="flat">
                <a:noFill/>
              </a:ln>
            </p:spPr>
          </p:pic>
        </p:grpSp>
        <p:sp>
          <p:nvSpPr>
            <p:cNvPr id="45" name="Cloud 9">
              <a:extLst>
                <a:ext uri="{FF2B5EF4-FFF2-40B4-BE49-F238E27FC236}">
                  <a16:creationId xmlns:a16="http://schemas.microsoft.com/office/drawing/2014/main" id="{7F9216B6-1DC7-49C2-9DAF-31FD6BC6DAF1}"/>
                </a:ext>
              </a:extLst>
            </p:cNvPr>
            <p:cNvSpPr/>
            <p:nvPr/>
          </p:nvSpPr>
          <p:spPr>
            <a:xfrm>
              <a:off x="3236829" y="1728764"/>
              <a:ext cx="3124203" cy="1767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200"/>
                <a:gd name="f7" fmla="+- 0 0 11429249"/>
                <a:gd name="f8" fmla="+- 0 0 8646143"/>
                <a:gd name="f9" fmla="+- 0 0 8748475"/>
                <a:gd name="f10" fmla="+- 0 0 7859163"/>
                <a:gd name="f11" fmla="+- 0 0 4722533"/>
                <a:gd name="f12" fmla="+- 0 0 2776035"/>
                <a:gd name="f13" fmla="+- 0 0 16496525"/>
                <a:gd name="f14" fmla="+- 0 0 14809710"/>
                <a:gd name="f15" fmla="+- 0 0 4217541"/>
                <a:gd name="f16" fmla="+- 0 0 824660"/>
                <a:gd name="f17" fmla="+- 0 0 8950887"/>
                <a:gd name="f18" fmla="+- 0 0 9809656"/>
                <a:gd name="f19" fmla="+- 0 0 4002417"/>
                <a:gd name="f20" fmla="val 3900"/>
                <a:gd name="f21" fmla="val 14370"/>
                <a:gd name="f22" fmla="val 6753"/>
                <a:gd name="f23" fmla="val 9190"/>
                <a:gd name="f24" fmla="val 7426832"/>
                <a:gd name="f25" fmla="val 5333"/>
                <a:gd name="f26" fmla="val 7267"/>
                <a:gd name="f27" fmla="val 5396714"/>
                <a:gd name="f28" fmla="val 4365"/>
                <a:gd name="f29" fmla="val 5945"/>
                <a:gd name="f30" fmla="val 5983381"/>
                <a:gd name="f31" fmla="val 4857"/>
                <a:gd name="f32" fmla="val 6595"/>
                <a:gd name="f33" fmla="val 7034504"/>
                <a:gd name="f34" fmla="val 7273"/>
                <a:gd name="f35" fmla="val 6541615"/>
                <a:gd name="f36" fmla="val 6775"/>
                <a:gd name="f37" fmla="val 9220"/>
                <a:gd name="f38" fmla="val 7816140"/>
                <a:gd name="f39" fmla="val 5785"/>
                <a:gd name="f40" fmla="val 7867"/>
                <a:gd name="f41" fmla="val 37501"/>
                <a:gd name="f42" fmla="val 6842000"/>
                <a:gd name="f43" fmla="val 6752"/>
                <a:gd name="f44" fmla="val 9215"/>
                <a:gd name="f45" fmla="val 1347096"/>
                <a:gd name="f46" fmla="val 6910353"/>
                <a:gd name="f47" fmla="val 7720"/>
                <a:gd name="f48" fmla="val 10543"/>
                <a:gd name="f49" fmla="val 3974558"/>
                <a:gd name="f50" fmla="val 4542661"/>
                <a:gd name="f51" fmla="val 4360"/>
                <a:gd name="f52" fmla="val 5918"/>
                <a:gd name="f53" fmla="val 8804134"/>
                <a:gd name="f54" fmla="val 4345"/>
                <a:gd name="f55" fmla="val 9151131"/>
                <a:gd name="f56" fmla="val 4693"/>
                <a:gd name="f57" fmla="val 26177"/>
                <a:gd name="f58" fmla="val 5204520"/>
                <a:gd name="f59" fmla="val 1585770"/>
                <a:gd name="f60" fmla="val 6928"/>
                <a:gd name="f61" fmla="val 34899"/>
                <a:gd name="f62" fmla="val 4416628"/>
                <a:gd name="f63" fmla="val 686848"/>
                <a:gd name="f64" fmla="val 16478"/>
                <a:gd name="f65" fmla="val 39090"/>
                <a:gd name="f66" fmla="val 8257448"/>
                <a:gd name="f67" fmla="val 844866"/>
                <a:gd name="f68" fmla="val 28827"/>
                <a:gd name="f69" fmla="val 34751"/>
                <a:gd name="f70" fmla="val 387196"/>
                <a:gd name="f71" fmla="val 959901"/>
                <a:gd name="f72" fmla="val 34129"/>
                <a:gd name="f73" fmla="val 22954"/>
                <a:gd name="f74" fmla="val 4255042"/>
                <a:gd name="f75" fmla="val 41798"/>
                <a:gd name="f76" fmla="val 15354"/>
                <a:gd name="f77" fmla="val 1819082"/>
                <a:gd name="f78" fmla="val 1665090"/>
                <a:gd name="f79" fmla="val 38324"/>
                <a:gd name="f80" fmla="val 5426"/>
                <a:gd name="f81" fmla="val 891534"/>
                <a:gd name="f82" fmla="val 29078"/>
                <a:gd name="f83" fmla="val 3952"/>
                <a:gd name="f84" fmla="val 1091722"/>
                <a:gd name="f85" fmla="val 22141"/>
                <a:gd name="f86" fmla="val 4720"/>
                <a:gd name="f87" fmla="val 1061181"/>
                <a:gd name="f88" fmla="val 14000"/>
                <a:gd name="f89" fmla="val 5192"/>
                <a:gd name="f90" fmla="val 739161"/>
                <a:gd name="f91" fmla="val 4127"/>
                <a:gd name="f92" fmla="val 15789"/>
                <a:gd name="f93" fmla="val 9459261"/>
                <a:gd name="f94" fmla="val 711490"/>
                <a:gd name="f95" fmla="+- 0 0 -90"/>
                <a:gd name="f96" fmla="+- 0 0 -180"/>
                <a:gd name="f97" fmla="+- 0 0 -270"/>
                <a:gd name="f98" fmla="+- 0 0 -360"/>
                <a:gd name="f99" fmla="*/ f3 1 43200"/>
                <a:gd name="f100" fmla="*/ f4 1 43200"/>
                <a:gd name="f101" fmla="val f5"/>
                <a:gd name="f102" fmla="val f6"/>
                <a:gd name="f103" fmla="*/ f95 f0 1"/>
                <a:gd name="f104" fmla="*/ f96 f0 1"/>
                <a:gd name="f105" fmla="*/ f97 f0 1"/>
                <a:gd name="f106" fmla="*/ f98 f0 1"/>
                <a:gd name="f107" fmla="+- f102 0 f101"/>
                <a:gd name="f108" fmla="*/ f103 1 f2"/>
                <a:gd name="f109" fmla="*/ f104 1 f2"/>
                <a:gd name="f110" fmla="*/ f105 1 f2"/>
                <a:gd name="f111" fmla="*/ f106 1 f2"/>
                <a:gd name="f112" fmla="*/ f107 1 2"/>
                <a:gd name="f113" fmla="*/ f107 1 43200"/>
                <a:gd name="f114" fmla="*/ f107 2977 1"/>
                <a:gd name="f115" fmla="*/ f107 3262 1"/>
                <a:gd name="f116" fmla="*/ f107 17087 1"/>
                <a:gd name="f117" fmla="*/ f107 17337 1"/>
                <a:gd name="f118" fmla="*/ f107 67 1"/>
                <a:gd name="f119" fmla="*/ f107 21577 1"/>
                <a:gd name="f120" fmla="*/ f107 21582 1"/>
                <a:gd name="f121" fmla="*/ f107 1235 1"/>
                <a:gd name="f122" fmla="+- f108 0 f1"/>
                <a:gd name="f123" fmla="+- f109 0 f1"/>
                <a:gd name="f124" fmla="+- f110 0 f1"/>
                <a:gd name="f125" fmla="+- f111 0 f1"/>
                <a:gd name="f126" fmla="+- f101 f112 0"/>
                <a:gd name="f127" fmla="*/ f114 1 21600"/>
                <a:gd name="f128" fmla="*/ f115 1 21600"/>
                <a:gd name="f129" fmla="*/ f116 1 21600"/>
                <a:gd name="f130" fmla="*/ f117 1 21600"/>
                <a:gd name="f131" fmla="*/ f118 1 21600"/>
                <a:gd name="f132" fmla="*/ f119 1 21600"/>
                <a:gd name="f133" fmla="*/ f120 1 21600"/>
                <a:gd name="f134" fmla="*/ f121 1 21600"/>
                <a:gd name="f135" fmla="*/ f133 1 f113"/>
                <a:gd name="f136" fmla="*/ f126 1 f113"/>
                <a:gd name="f137" fmla="*/ f132 1 f113"/>
                <a:gd name="f138" fmla="*/ f131 1 f113"/>
                <a:gd name="f139" fmla="*/ f134 1 f113"/>
                <a:gd name="f140" fmla="*/ f127 1 f113"/>
                <a:gd name="f141" fmla="*/ f129 1 f113"/>
                <a:gd name="f142" fmla="*/ f128 1 f113"/>
                <a:gd name="f143" fmla="*/ f130 1 f113"/>
                <a:gd name="f144" fmla="*/ f140 f99 1"/>
                <a:gd name="f145" fmla="*/ f141 f99 1"/>
                <a:gd name="f146" fmla="*/ f143 f100 1"/>
                <a:gd name="f147" fmla="*/ f142 f100 1"/>
                <a:gd name="f148" fmla="*/ f135 f99 1"/>
                <a:gd name="f149" fmla="*/ f136 f100 1"/>
                <a:gd name="f150" fmla="*/ f136 f99 1"/>
                <a:gd name="f151" fmla="*/ f137 f100 1"/>
                <a:gd name="f152" fmla="*/ f138 f99 1"/>
                <a:gd name="f153" fmla="*/ f139 f10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2">
                  <a:pos x="f148" y="f149"/>
                </a:cxn>
                <a:cxn ang="f123">
                  <a:pos x="f150" y="f151"/>
                </a:cxn>
                <a:cxn ang="f124">
                  <a:pos x="f152" y="f149"/>
                </a:cxn>
                <a:cxn ang="f125">
                  <a:pos x="f150" y="f153"/>
                </a:cxn>
              </a:cxnLst>
              <a:rect l="f144" t="f147" r="f145" b="f146"/>
              <a:pathLst>
                <a:path w="43200" h="43200">
                  <a:moveTo>
                    <a:pt x="f20" y="f21"/>
                  </a:moveTo>
                  <a:arcTo wR="f22" hR="f23" stAng="f7" swAng="f24"/>
                  <a:arcTo wR="f25" hR="f26" stAng="f8" swAng="f27"/>
                  <a:arcTo wR="f28" hR="f29" stAng="f9" swAng="f30"/>
                  <a:arcTo wR="f31" hR="f32" stAng="f10" swAng="f33"/>
                  <a:arcTo wR="f25" hR="f34" stAng="f11" swAng="f35"/>
                  <a:arcTo wR="f36" hR="f37" stAng="f12" swAng="f38"/>
                  <a:arcTo wR="f39" hR="f40" stAng="f41" swAng="f42"/>
                  <a:arcTo wR="f43" hR="f44" stAng="f45" swAng="f46"/>
                  <a:arcTo wR="f47" hR="f48" stAng="f49" swAng="f50"/>
                  <a:arcTo wR="f51" hR="f52" stAng="f13" swAng="f53"/>
                  <a:arcTo wR="f54" hR="f29" stAng="f14" swAng="f55"/>
                  <a:close/>
                </a:path>
                <a:path w="43200" h="43200" fill="none">
                  <a:moveTo>
                    <a:pt x="f56" y="f57"/>
                  </a:moveTo>
                  <a:arcTo wR="f54" hR="f29" stAng="f58" swAng="f59"/>
                  <a:moveTo>
                    <a:pt x="f60" y="f61"/>
                  </a:moveTo>
                  <a:arcTo wR="f51" hR="f52" stAng="f62" swAng="f63"/>
                  <a:moveTo>
                    <a:pt x="f64" y="f65"/>
                  </a:moveTo>
                  <a:arcTo wR="f43" hR="f44" stAng="f66" swAng="f67"/>
                  <a:moveTo>
                    <a:pt x="f68" y="f69"/>
                  </a:moveTo>
                  <a:arcTo wR="f43" hR="f44" stAng="f70" swAng="f71"/>
                  <a:moveTo>
                    <a:pt x="f72" y="f73"/>
                  </a:moveTo>
                  <a:arcTo wR="f39" hR="f40" stAng="f15" swAng="f74"/>
                  <a:moveTo>
                    <a:pt x="f75" y="f76"/>
                  </a:moveTo>
                  <a:arcTo wR="f25" hR="f34" stAng="f77" swAng="f78"/>
                  <a:moveTo>
                    <a:pt x="f79" y="f80"/>
                  </a:moveTo>
                  <a:arcTo wR="f31" hR="f32" stAng="f16" swAng="f81"/>
                  <a:moveTo>
                    <a:pt x="f82" y="f83"/>
                  </a:moveTo>
                  <a:arcTo wR="f31" hR="f32" stAng="f17" swAng="f84"/>
                  <a:moveTo>
                    <a:pt x="f85" y="f86"/>
                  </a:moveTo>
                  <a:arcTo wR="f28" hR="f29" stAng="f18" swAng="f87"/>
                  <a:moveTo>
                    <a:pt x="f88" y="f89"/>
                  </a:moveTo>
                  <a:arcTo wR="f22" hR="f23" stAng="f19" swAng="f90"/>
                  <a:moveTo>
                    <a:pt x="f91" y="f92"/>
                  </a:moveTo>
                  <a:arcTo wR="f22" hR="f23" stAng="f93" swAng="f94"/>
                </a:path>
              </a:pathLst>
            </a:custGeom>
            <a:noFill/>
            <a:ln w="6345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</p:grpSp>
      <p:sp>
        <p:nvSpPr>
          <p:cNvPr id="46" name="TextBox 98">
            <a:extLst>
              <a:ext uri="{FF2B5EF4-FFF2-40B4-BE49-F238E27FC236}">
                <a16:creationId xmlns:a16="http://schemas.microsoft.com/office/drawing/2014/main" id="{5D77A810-D16E-4286-9798-C94BA55BEDB0}"/>
              </a:ext>
            </a:extLst>
          </p:cNvPr>
          <p:cNvSpPr txBox="1"/>
          <p:nvPr/>
        </p:nvSpPr>
        <p:spPr>
          <a:xfrm>
            <a:off x="8645222" y="2029593"/>
            <a:ext cx="3178472" cy="31393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Palatino Linotype"/>
                <a:cs typeface="Palatino Linotype"/>
              </a:rPr>
              <a:t>Utilization rate low for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Palatino Linotype"/>
                <a:cs typeface="Palatino Linotype"/>
              </a:rPr>
              <a:t>      assets (35 % for ships)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Palatino Linotype"/>
              <a:cs typeface="Palatino Linotype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Palatino Linotype"/>
                <a:cs typeface="Palatino Linotype"/>
              </a:rPr>
              <a:t>Environmental burden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Palatino Linotype"/>
              <a:cs typeface="Palatino Linotype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Palatino Linotype"/>
                <a:cs typeface="Palatino Linotype"/>
              </a:rPr>
              <a:t>Investment opportunities in e.g. roads, ports, rail and especially into digitalization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Palatino Linotype"/>
              <a:cs typeface="Palatino Linotype"/>
            </a:endParaRPr>
          </a:p>
        </p:txBody>
      </p:sp>
      <p:pic>
        <p:nvPicPr>
          <p:cNvPr id="47" name="Picture 105">
            <a:extLst>
              <a:ext uri="{FF2B5EF4-FFF2-40B4-BE49-F238E27FC236}">
                <a16:creationId xmlns:a16="http://schemas.microsoft.com/office/drawing/2014/main" id="{E9E6AB40-B30F-4A73-93F6-B67786B72BC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5849" y="5726283"/>
            <a:ext cx="2367591" cy="947034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48" name="Straight Arrow Connector 106">
            <a:extLst>
              <a:ext uri="{FF2B5EF4-FFF2-40B4-BE49-F238E27FC236}">
                <a16:creationId xmlns:a16="http://schemas.microsoft.com/office/drawing/2014/main" id="{6009AE08-9CB0-4695-83C6-D97B1CEDF23B}"/>
              </a:ext>
            </a:extLst>
          </p:cNvPr>
          <p:cNvCxnSpPr>
            <a:stCxn id="47" idx="0"/>
          </p:cNvCxnSpPr>
          <p:nvPr/>
        </p:nvCxnSpPr>
        <p:spPr>
          <a:xfrm flipV="1">
            <a:off x="1569640" y="4356521"/>
            <a:ext cx="2167677" cy="1369762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  <a:tailEnd type="arrow"/>
          </a:ln>
        </p:spPr>
      </p:cxnSp>
      <p:pic>
        <p:nvPicPr>
          <p:cNvPr id="49" name="Bildobjekt 13">
            <a:extLst>
              <a:ext uri="{FF2B5EF4-FFF2-40B4-BE49-F238E27FC236}">
                <a16:creationId xmlns:a16="http://schemas.microsoft.com/office/drawing/2014/main" id="{32A9F62C-4EF9-4DF8-80EF-CDE42D04834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5068" y="135870"/>
            <a:ext cx="863184" cy="10696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0" name="Picture 51">
            <a:extLst>
              <a:ext uri="{FF2B5EF4-FFF2-40B4-BE49-F238E27FC236}">
                <a16:creationId xmlns:a16="http://schemas.microsoft.com/office/drawing/2014/main" id="{4A28E8EB-33F4-4D16-B852-8D3FACA5FC7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848249" y="135870"/>
            <a:ext cx="1070433" cy="88489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1" name="TextBox 52">
            <a:extLst>
              <a:ext uri="{FF2B5EF4-FFF2-40B4-BE49-F238E27FC236}">
                <a16:creationId xmlns:a16="http://schemas.microsoft.com/office/drawing/2014/main" id="{69C8777C-05B1-4B4E-A873-0969B67F527F}"/>
              </a:ext>
            </a:extLst>
          </p:cNvPr>
          <p:cNvSpPr txBox="1"/>
          <p:nvPr/>
        </p:nvSpPr>
        <p:spPr>
          <a:xfrm>
            <a:off x="1633767" y="82597"/>
            <a:ext cx="10212174" cy="13234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1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rPr>
              <a:t>Example: Grand challenge for Finland: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1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rPr>
              <a:t>In and outflows of goods and services</a:t>
            </a:r>
            <a:r>
              <a:rPr lang="en-GB" sz="4000" b="1" i="1" u="none" strike="noStrike" kern="1200" cap="none" spc="0" baseline="0">
                <a:solidFill>
                  <a:srgbClr val="000000"/>
                </a:solidFill>
                <a:uFillTx/>
                <a:latin typeface="Calibri Light"/>
              </a:rPr>
              <a:t> </a:t>
            </a:r>
            <a:endParaRPr lang="fi-FI" sz="4000" b="1" i="0" u="none" strike="noStrike" kern="1200" cap="none" spc="0" baseline="0">
              <a:solidFill>
                <a:srgbClr val="000000"/>
              </a:solidFill>
              <a:uFillTx/>
              <a:latin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F83A1714-AFC8-47E2-A288-04E0F8559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088" y="1426125"/>
            <a:ext cx="6998799" cy="53715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Oval 11">
            <a:extLst>
              <a:ext uri="{FF2B5EF4-FFF2-40B4-BE49-F238E27FC236}">
                <a16:creationId xmlns:a16="http://schemas.microsoft.com/office/drawing/2014/main" id="{69F8BC6A-881D-4232-B84B-5FDBAA3840A6}"/>
              </a:ext>
            </a:extLst>
          </p:cNvPr>
          <p:cNvSpPr/>
          <p:nvPr/>
        </p:nvSpPr>
        <p:spPr>
          <a:xfrm>
            <a:off x="9617412" y="4180810"/>
            <a:ext cx="1812130" cy="163417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Avsevärt bättre och snabbare förbindelse</a:t>
            </a:r>
            <a:endParaRPr lang="fi-FI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Oval 14">
            <a:extLst>
              <a:ext uri="{FF2B5EF4-FFF2-40B4-BE49-F238E27FC236}">
                <a16:creationId xmlns:a16="http://schemas.microsoft.com/office/drawing/2014/main" id="{0E54E35B-8F14-4855-841F-E0138C56D276}"/>
              </a:ext>
            </a:extLst>
          </p:cNvPr>
          <p:cNvSpPr/>
          <p:nvPr/>
        </p:nvSpPr>
        <p:spPr>
          <a:xfrm>
            <a:off x="3853830" y="4612635"/>
            <a:ext cx="2366640" cy="188715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Samhälls-ekonomiskt lönsam investering</a:t>
            </a:r>
          </a:p>
        </p:txBody>
      </p:sp>
      <p:sp>
        <p:nvSpPr>
          <p:cNvPr id="5" name="Oval 15">
            <a:extLst>
              <a:ext uri="{FF2B5EF4-FFF2-40B4-BE49-F238E27FC236}">
                <a16:creationId xmlns:a16="http://schemas.microsoft.com/office/drawing/2014/main" id="{F109DA0E-D488-41E0-A5F5-7159C6E29606}"/>
              </a:ext>
            </a:extLst>
          </p:cNvPr>
          <p:cNvSpPr/>
          <p:nvPr/>
        </p:nvSpPr>
        <p:spPr>
          <a:xfrm>
            <a:off x="1246244" y="4106908"/>
            <a:ext cx="1937970" cy="170808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Bidra till att säkra skärgårdens livskraft</a:t>
            </a:r>
            <a:endParaRPr lang="fi-FI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Oval 16">
            <a:extLst>
              <a:ext uri="{FF2B5EF4-FFF2-40B4-BE49-F238E27FC236}">
                <a16:creationId xmlns:a16="http://schemas.microsoft.com/office/drawing/2014/main" id="{5ADC13B7-6415-474A-86EE-0A7F9FEA8685}"/>
              </a:ext>
            </a:extLst>
          </p:cNvPr>
          <p:cNvSpPr/>
          <p:nvPr/>
        </p:nvSpPr>
        <p:spPr>
          <a:xfrm>
            <a:off x="9330199" y="1484747"/>
            <a:ext cx="2150769" cy="201437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Stort intresse och behov för nya finansierings-modeller på statligt håll</a:t>
            </a:r>
          </a:p>
        </p:txBody>
      </p:sp>
      <p:sp>
        <p:nvSpPr>
          <p:cNvPr id="7" name="Oval 18">
            <a:extLst>
              <a:ext uri="{FF2B5EF4-FFF2-40B4-BE49-F238E27FC236}">
                <a16:creationId xmlns:a16="http://schemas.microsoft.com/office/drawing/2014/main" id="{2936CEE3-4E78-4864-BD9D-034AE46CCC8A}"/>
              </a:ext>
            </a:extLst>
          </p:cNvPr>
          <p:cNvSpPr/>
          <p:nvPr/>
        </p:nvSpPr>
        <p:spPr>
          <a:xfrm>
            <a:off x="6778300" y="1338663"/>
            <a:ext cx="1812130" cy="163417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Ökning av markvärdet</a:t>
            </a:r>
            <a:endParaRPr lang="fi-FI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Oval 19">
            <a:extLst>
              <a:ext uri="{FF2B5EF4-FFF2-40B4-BE49-F238E27FC236}">
                <a16:creationId xmlns:a16="http://schemas.microsoft.com/office/drawing/2014/main" id="{69E0C55E-CC60-4465-A5D9-3219D281179A}"/>
              </a:ext>
            </a:extLst>
          </p:cNvPr>
          <p:cNvSpPr/>
          <p:nvPr/>
        </p:nvSpPr>
        <p:spPr>
          <a:xfrm>
            <a:off x="7195084" y="4865613"/>
            <a:ext cx="1999253" cy="171135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Pilotprojekt för Finland för broavgift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- Pargas som föregångare</a:t>
            </a:r>
          </a:p>
        </p:txBody>
      </p:sp>
      <p:sp>
        <p:nvSpPr>
          <p:cNvPr id="9" name="Oval 21">
            <a:extLst>
              <a:ext uri="{FF2B5EF4-FFF2-40B4-BE49-F238E27FC236}">
                <a16:creationId xmlns:a16="http://schemas.microsoft.com/office/drawing/2014/main" id="{C10A6302-63C5-4424-99D2-DEC6EDDE9B79}"/>
              </a:ext>
            </a:extLst>
          </p:cNvPr>
          <p:cNvSpPr/>
          <p:nvPr/>
        </p:nvSpPr>
        <p:spPr>
          <a:xfrm>
            <a:off x="402564" y="2004511"/>
            <a:ext cx="1937970" cy="163417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Skärgårdens turism-potential</a:t>
            </a:r>
            <a:endParaRPr lang="fi-FI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0" name="Bildobjekt 13">
            <a:extLst>
              <a:ext uri="{FF2B5EF4-FFF2-40B4-BE49-F238E27FC236}">
                <a16:creationId xmlns:a16="http://schemas.microsoft.com/office/drawing/2014/main" id="{D2D600D7-40CD-4F12-82BE-7CDD5505A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068" y="135870"/>
            <a:ext cx="863184" cy="10696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DAC18D1C-9073-4764-BB0A-3FE780B342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8249" y="135870"/>
            <a:ext cx="1070433" cy="88489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TextBox 5">
            <a:extLst>
              <a:ext uri="{FF2B5EF4-FFF2-40B4-BE49-F238E27FC236}">
                <a16:creationId xmlns:a16="http://schemas.microsoft.com/office/drawing/2014/main" id="{8DAB8750-0AA5-42EA-9A08-7F7B84DF6480}"/>
              </a:ext>
            </a:extLst>
          </p:cNvPr>
          <p:cNvSpPr txBox="1"/>
          <p:nvPr/>
        </p:nvSpPr>
        <p:spPr>
          <a:xfrm>
            <a:off x="1483549" y="144264"/>
            <a:ext cx="11901546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rPr>
              <a:t>En fast vägförbindelse för att gynna regional                        utveckling och skapa ny, nationellt viktig kompetens</a:t>
            </a:r>
            <a:endParaRPr lang="fi-FI" sz="3600" b="1" i="0" u="none" strike="noStrike" kern="1200" cap="none" spc="0" baseline="0">
              <a:solidFill>
                <a:srgbClr val="000000"/>
              </a:solidFill>
              <a:uFillTx/>
              <a:latin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8FA27944-4ECA-45C2-882F-CDFFB922AC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7740" y="131417"/>
            <a:ext cx="4797975" cy="6595155"/>
          </a:xfrm>
        </p:spPr>
      </p:pic>
      <p:sp>
        <p:nvSpPr>
          <p:cNvPr id="3" name="Arrow: Right 7">
            <a:extLst>
              <a:ext uri="{FF2B5EF4-FFF2-40B4-BE49-F238E27FC236}">
                <a16:creationId xmlns:a16="http://schemas.microsoft.com/office/drawing/2014/main" id="{6459FBC7-A72C-4434-BDC3-64942D8C4B1A}"/>
              </a:ext>
            </a:extLst>
          </p:cNvPr>
          <p:cNvSpPr/>
          <p:nvPr/>
        </p:nvSpPr>
        <p:spPr>
          <a:xfrm>
            <a:off x="5879226" y="2735317"/>
            <a:ext cx="433553" cy="1024758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79D9F783-F203-41A9-BFAD-19B02554AA49}"/>
              </a:ext>
            </a:extLst>
          </p:cNvPr>
          <p:cNvSpPr txBox="1"/>
          <p:nvPr/>
        </p:nvSpPr>
        <p:spPr>
          <a:xfrm>
            <a:off x="6668252" y="2278117"/>
            <a:ext cx="4506675" cy="1569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5 alternativa </a:t>
            </a:r>
            <a:r>
              <a:rPr lang="en-GB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leverans- och finansieringsmodeller granskade</a:t>
            </a:r>
            <a:endParaRPr lang="fi-FI" sz="3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" name="Bildobjekt 13">
            <a:extLst>
              <a:ext uri="{FF2B5EF4-FFF2-40B4-BE49-F238E27FC236}">
                <a16:creationId xmlns:a16="http://schemas.microsoft.com/office/drawing/2014/main" id="{265A55BE-8CA7-4BF6-B687-041026BD8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68" y="135870"/>
            <a:ext cx="863184" cy="10696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9EE69E-277F-43A8-9CCB-DFC08CA00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8249" y="135870"/>
            <a:ext cx="1070433" cy="88489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73AB94A-233C-4FA8-B86C-7E7C68BA09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75068" y="2055242"/>
            <a:ext cx="8039093" cy="3899650"/>
          </a:xfrm>
        </p:spPr>
        <p:txBody>
          <a:bodyPr lIns="0" tIns="0" rIns="0" bIns="0">
            <a:noAutofit/>
          </a:bodyPr>
          <a:lstStyle/>
          <a:p>
            <a:pPr marL="342900" lvl="0" indent="-342900">
              <a:spcBef>
                <a:spcPts val="600"/>
              </a:spcBef>
              <a:buFont typeface="Arial" pitchFamily="34"/>
            </a:pPr>
            <a:r>
              <a:rPr lang="en-US" sz="2000" dirty="0"/>
              <a:t>In the coming years infrastructure investments USD 6.3 </a:t>
            </a:r>
            <a:r>
              <a:rPr lang="en-US" sz="2000" dirty="0" err="1"/>
              <a:t>tn</a:t>
            </a:r>
            <a:r>
              <a:rPr lang="en-US" sz="2000" dirty="0"/>
              <a:t>/year</a:t>
            </a:r>
            <a:r>
              <a:rPr lang="en-US" sz="2000" baseline="30000" dirty="0"/>
              <a:t>1)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itchFamily="34"/>
            </a:pPr>
            <a:r>
              <a:rPr lang="en-US" sz="2000" dirty="0"/>
              <a:t>Durable impact on countries welfare and companies competitive advantage, also increasingly on environment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itchFamily="34"/>
            </a:pPr>
            <a:r>
              <a:rPr lang="en-US" sz="2000" dirty="0"/>
              <a:t>Infrastructural investments stalked by cost overruns, time delays and outcomes not meeting expectations and needs (</a:t>
            </a:r>
            <a:r>
              <a:rPr lang="en-US" sz="2000" dirty="0" err="1"/>
              <a:t>Flyvbjerg</a:t>
            </a:r>
            <a:r>
              <a:rPr lang="fi-FI" sz="2000" dirty="0"/>
              <a:t> 2017)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itchFamily="34"/>
            </a:pPr>
            <a:r>
              <a:rPr lang="en-US" sz="2000" dirty="0"/>
              <a:t>Increasingly complex, digitalization, system benefits, regulation and new technology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/>
              <a:buChar char="§"/>
            </a:pPr>
            <a:endParaRPr lang="en-US" sz="2000" dirty="0" smtClean="0"/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/>
              <a:buChar char="§"/>
            </a:pPr>
            <a:endParaRPr lang="en-US" sz="2000" dirty="0"/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/>
              <a:buChar char="§"/>
            </a:pPr>
            <a:endParaRPr lang="en-US" sz="2000" dirty="0" smtClean="0"/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/>
              <a:buChar char="§"/>
            </a:pPr>
            <a:endParaRPr lang="en-US" sz="2000" dirty="0" smtClean="0"/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baseline="30000" dirty="0" smtClean="0"/>
              <a:t>1) </a:t>
            </a:r>
            <a:r>
              <a:rPr lang="en-US" sz="1400" dirty="0" smtClean="0"/>
              <a:t>OECD 2017</a:t>
            </a:r>
            <a:endParaRPr lang="fi-FI" sz="140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D300EA-D8C7-4A99-A251-C93F3BE1B4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738774" y="3992380"/>
            <a:ext cx="2195739" cy="15070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6700A6-8F5B-4719-A53D-5C0C20DAA37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738774" y="2055242"/>
            <a:ext cx="2211092" cy="165617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Bildobjekt 13">
            <a:extLst>
              <a:ext uri="{FF2B5EF4-FFF2-40B4-BE49-F238E27FC236}">
                <a16:creationId xmlns:a16="http://schemas.microsoft.com/office/drawing/2014/main" id="{7387CE40-D674-437C-9541-8AFE39905A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068" y="135870"/>
            <a:ext cx="863184" cy="10696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F4DED723-1798-43ED-A305-CDD54439F6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48249" y="135870"/>
            <a:ext cx="1070433" cy="88489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F467B5DC-B0EC-4313-8512-166FC7CA244A}"/>
              </a:ext>
            </a:extLst>
          </p:cNvPr>
          <p:cNvSpPr txBox="1"/>
          <p:nvPr/>
        </p:nvSpPr>
        <p:spPr>
          <a:xfrm>
            <a:off x="1464347" y="255172"/>
            <a:ext cx="4631655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800" b="1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  <a:cs typeface="Calibri Light" pitchFamily="34"/>
              </a:rPr>
              <a:t>Point of departure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3A196-43B9-4730-AC34-99F1C43718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/>
          <a:lstStyle/>
          <a:p>
            <a:pPr lvl="0"/>
            <a:r>
              <a:rPr lang="fi-FI">
                <a:cs typeface="Calibri Light"/>
              </a:rPr>
              <a:t>Tack!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F42A5-69D8-4C75-8F65-9C3FED5FDC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/>
          <a:p>
            <a:pPr lvl="0"/>
            <a:r>
              <a:rPr lang="fi-FI">
                <a:cs typeface="Calibri"/>
              </a:rPr>
              <a:t>Kim.wikstrom@abo.fi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A68D05F-DD1F-478B-97F8-6309E8F12D6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75068" y="2005516"/>
            <a:ext cx="7848158" cy="3904899"/>
          </a:xfrm>
        </p:spPr>
        <p:txBody>
          <a:bodyPr lIns="0" tIns="0" rIns="0" bIns="0">
            <a:noAutofit/>
          </a:bodyPr>
          <a:lstStyle/>
          <a:p>
            <a:pPr marL="342900" lvl="0" indent="-342900">
              <a:lnSpc>
                <a:spcPct val="100000"/>
              </a:lnSpc>
              <a:spcAft>
                <a:spcPts val="1200"/>
              </a:spcAft>
              <a:buFont typeface="Arial" pitchFamily="34"/>
            </a:pPr>
            <a:r>
              <a:rPr lang="en-US" sz="2000" dirty="0"/>
              <a:t>Larger societal benefits by more sustainable and more innovative investments (long-term roadmaps and incentives)</a:t>
            </a:r>
          </a:p>
          <a:p>
            <a:pPr marL="342900" lvl="0" indent="-342900">
              <a:lnSpc>
                <a:spcPct val="100000"/>
              </a:lnSpc>
              <a:spcAft>
                <a:spcPts val="1200"/>
              </a:spcAft>
              <a:buFont typeface="Arial" pitchFamily="34"/>
            </a:pPr>
            <a:r>
              <a:rPr lang="en-US" sz="2000" dirty="0"/>
              <a:t>New competitive offerings for involved companies (testbed for ecosystem development)</a:t>
            </a:r>
          </a:p>
          <a:p>
            <a:pPr marL="342900" lvl="0" indent="-342900">
              <a:lnSpc>
                <a:spcPct val="100000"/>
              </a:lnSpc>
              <a:spcAft>
                <a:spcPts val="1200"/>
              </a:spcAft>
              <a:buFont typeface="Arial" pitchFamily="34"/>
            </a:pPr>
            <a:r>
              <a:rPr lang="en-US" sz="2000" dirty="0"/>
              <a:t>Increased efficiency and effectiveness by new delivery </a:t>
            </a:r>
            <a:r>
              <a:rPr lang="en-US" sz="2000" dirty="0" smtClean="0"/>
              <a:t>models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itchFamily="34"/>
              <a:buChar char="•"/>
            </a:pPr>
            <a:r>
              <a:rPr lang="en-GB" sz="2000" dirty="0"/>
              <a:t>Faster and more efficient investments, and lowering government debt with new long-term financing where the involved stakeholders have incentives to continuously improve the performance of the investment over its </a:t>
            </a:r>
            <a:r>
              <a:rPr lang="en-GB" sz="2000" dirty="0" smtClean="0"/>
              <a:t>life-cycle</a:t>
            </a:r>
            <a:endParaRPr lang="en-US" sz="2000" dirty="0"/>
          </a:p>
          <a:p>
            <a:pPr marL="342900" lvl="0" indent="-342900">
              <a:lnSpc>
                <a:spcPct val="100000"/>
              </a:lnSpc>
              <a:spcAft>
                <a:spcPts val="1200"/>
              </a:spcAft>
              <a:buFont typeface="Arial" pitchFamily="34"/>
            </a:pPr>
            <a:r>
              <a:rPr lang="en-US" sz="2000" dirty="0" smtClean="0"/>
              <a:t>Good </a:t>
            </a:r>
            <a:r>
              <a:rPr lang="en-US" sz="2000" dirty="0"/>
              <a:t>investment objects for institutional investors, new directions in regulation (e.g. Swedish government´s initiative 2019)</a:t>
            </a:r>
          </a:p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endParaRPr lang="en-US" sz="2400" dirty="0"/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81CB64E8-3560-425A-9A04-0117A29BD4E4}"/>
              </a:ext>
            </a:extLst>
          </p:cNvPr>
          <p:cNvSpPr/>
          <p:nvPr/>
        </p:nvSpPr>
        <p:spPr>
          <a:xfrm>
            <a:off x="8850660" y="5912711"/>
            <a:ext cx="1411358" cy="427381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Technology</a:t>
            </a: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37C83CBB-AD05-4BCF-B88C-700689BE3A83}"/>
              </a:ext>
            </a:extLst>
          </p:cNvPr>
          <p:cNvSpPr/>
          <p:nvPr/>
        </p:nvSpPr>
        <p:spPr>
          <a:xfrm>
            <a:off x="10502076" y="5912711"/>
            <a:ext cx="1411358" cy="427381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Economics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43F8D8D8-C0CE-4FE5-9043-0950CEB21489}"/>
              </a:ext>
            </a:extLst>
          </p:cNvPr>
          <p:cNvSpPr/>
          <p:nvPr/>
        </p:nvSpPr>
        <p:spPr>
          <a:xfrm>
            <a:off x="9712327" y="5175494"/>
            <a:ext cx="1411358" cy="48247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Sustainable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society</a:t>
            </a:r>
          </a:p>
        </p:txBody>
      </p:sp>
      <p:pic>
        <p:nvPicPr>
          <p:cNvPr id="6" name="Bildobjekt 13">
            <a:extLst>
              <a:ext uri="{FF2B5EF4-FFF2-40B4-BE49-F238E27FC236}">
                <a16:creationId xmlns:a16="http://schemas.microsoft.com/office/drawing/2014/main" id="{09C9964B-CC75-49AE-999E-CE47DA291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68" y="135870"/>
            <a:ext cx="863184" cy="10696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D0ED0451-DB78-4659-B730-5AB66612F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8249" y="135870"/>
            <a:ext cx="1070433" cy="88489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8969D050-C9D4-404D-BD81-EE7DEF885B31}"/>
              </a:ext>
            </a:extLst>
          </p:cNvPr>
          <p:cNvSpPr txBox="1"/>
          <p:nvPr/>
        </p:nvSpPr>
        <p:spPr>
          <a:xfrm>
            <a:off x="1494979" y="331936"/>
            <a:ext cx="9829763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1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  <a:cs typeface="Calibri Light" pitchFamily="34"/>
              </a:rPr>
              <a:t>Our requests on infrastructure investments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385EAAE2-78CA-4A94-8609-FF5BA5CEB6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5555" y="1460936"/>
            <a:ext cx="2125650" cy="318989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8C5FC-D333-4359-9919-1F227DD74B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18378" y="242343"/>
            <a:ext cx="4857923" cy="961153"/>
          </a:xfrm>
        </p:spPr>
        <p:txBody>
          <a:bodyPr/>
          <a:lstStyle/>
          <a:p>
            <a:pPr lvl="0"/>
            <a:r>
              <a:rPr lang="en-US" sz="4800" b="1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1F601-91B8-4A1D-8C5A-E9C3304FE30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32649" y="2433419"/>
            <a:ext cx="10515600" cy="1991160"/>
          </a:xfrm>
        </p:spPr>
        <p:txBody>
          <a:bodyPr/>
          <a:lstStyle/>
          <a:p>
            <a:pPr lvl="0"/>
            <a:r>
              <a:rPr lang="en-US" sz="2000"/>
              <a:t>Long history for privately funded infrastructure</a:t>
            </a:r>
          </a:p>
          <a:p>
            <a:pPr lvl="0"/>
            <a:r>
              <a:rPr lang="en-US" sz="2000"/>
              <a:t>PPP not either or but alternative for certain types of investments</a:t>
            </a:r>
          </a:p>
          <a:p>
            <a:pPr lvl="0"/>
            <a:r>
              <a:rPr lang="en-US" sz="2000"/>
              <a:t>Policy and regulation established for SPV, need for rules of the game                                        between SPV and government when introducing PPPs</a:t>
            </a:r>
          </a:p>
          <a:p>
            <a:pPr lvl="0"/>
            <a:r>
              <a:rPr lang="en-US" sz="2000"/>
              <a:t>Emerging international best practices (life-cycle value, Value for Money)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1A8F31-2FC0-4E01-90A8-2663E3233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506" y="2400473"/>
            <a:ext cx="2686882" cy="18360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Bildobjekt 13">
            <a:extLst>
              <a:ext uri="{FF2B5EF4-FFF2-40B4-BE49-F238E27FC236}">
                <a16:creationId xmlns:a16="http://schemas.microsoft.com/office/drawing/2014/main" id="{1B55BCE8-C7B8-45FE-9230-F6C78350B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68" y="135870"/>
            <a:ext cx="863184" cy="10696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AC0FD3-4DEC-44C9-BB22-11161069B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8249" y="135870"/>
            <a:ext cx="1070433" cy="88489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D73385-06AA-41A6-837F-BDE4A5D1BD74}"/>
              </a:ext>
            </a:extLst>
          </p:cNvPr>
          <p:cNvSpPr txBox="1">
            <a:spLocks/>
          </p:cNvSpPr>
          <p:nvPr/>
        </p:nvSpPr>
        <p:spPr>
          <a:xfrm>
            <a:off x="332649" y="4790716"/>
            <a:ext cx="10223494" cy="11399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1200"/>
              </a:spcAft>
              <a:buFont typeface="Arial" pitchFamily="34"/>
              <a:buChar char="•"/>
            </a:pPr>
            <a:r>
              <a:rPr lang="en-US" sz="2000" smtClean="0"/>
              <a:t>Traditional infrastructure projects had in average cost overrun 35,3 % and PPP 11,6 %</a:t>
            </a:r>
          </a:p>
          <a:p>
            <a:pPr marL="342900" indent="-342900">
              <a:spcAft>
                <a:spcPts val="1200"/>
              </a:spcAft>
              <a:buFont typeface="Arial" pitchFamily="34"/>
              <a:buChar char="•"/>
            </a:pPr>
            <a:r>
              <a:rPr lang="en-US" sz="2000" smtClean="0"/>
              <a:t>Traditional projects 23,5 % delayed as PPP:s 3,4 % ahead schedule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B5E8CAEF-0A91-4429-B4A9-8140344B6548}"/>
              </a:ext>
            </a:extLst>
          </p:cNvPr>
          <p:cNvSpPr/>
          <p:nvPr/>
        </p:nvSpPr>
        <p:spPr>
          <a:xfrm>
            <a:off x="1566924" y="1527971"/>
            <a:ext cx="5215463" cy="86359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National level agency for long-term planning of strategic infra-structure investments, VfM calculations, procurement processes</a:t>
            </a:r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F5AC060E-6812-486F-B8D0-20C4DD8FE6E5}"/>
              </a:ext>
            </a:extLst>
          </p:cNvPr>
          <p:cNvSpPr/>
          <p:nvPr/>
        </p:nvSpPr>
        <p:spPr>
          <a:xfrm>
            <a:off x="1499195" y="3327401"/>
            <a:ext cx="5215463" cy="86359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State/municipality agency for long-term local planning of infrastructure investments</a:t>
            </a:r>
          </a:p>
        </p:txBody>
      </p:sp>
      <p:sp>
        <p:nvSpPr>
          <p:cNvPr id="4" name="Down Arrow 5">
            <a:extLst>
              <a:ext uri="{FF2B5EF4-FFF2-40B4-BE49-F238E27FC236}">
                <a16:creationId xmlns:a16="http://schemas.microsoft.com/office/drawing/2014/main" id="{53CD700C-AF1A-42E8-A27C-A321EE3110B3}"/>
              </a:ext>
            </a:extLst>
          </p:cNvPr>
          <p:cNvSpPr/>
          <p:nvPr/>
        </p:nvSpPr>
        <p:spPr>
          <a:xfrm>
            <a:off x="1854796" y="2476231"/>
            <a:ext cx="484632" cy="804333"/>
          </a:xfrm>
          <a:custGeom>
            <a:avLst>
              <a:gd name="f0" fmla="val 15093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cxnSp>
        <p:nvCxnSpPr>
          <p:cNvPr id="5" name="Straight Arrow Connector 7">
            <a:extLst>
              <a:ext uri="{FF2B5EF4-FFF2-40B4-BE49-F238E27FC236}">
                <a16:creationId xmlns:a16="http://schemas.microsoft.com/office/drawing/2014/main" id="{7C70DEF3-C37B-408B-AA13-5B5C866B09E6}"/>
              </a:ext>
            </a:extLst>
          </p:cNvPr>
          <p:cNvCxnSpPr/>
          <p:nvPr/>
        </p:nvCxnSpPr>
        <p:spPr>
          <a:xfrm flipV="1">
            <a:off x="2642195" y="2543970"/>
            <a:ext cx="499527" cy="677333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  <a:tailEnd type="arrow"/>
          </a:ln>
        </p:spPr>
      </p:cxnSp>
      <p:cxnSp>
        <p:nvCxnSpPr>
          <p:cNvPr id="6" name="Straight Arrow Connector 8">
            <a:extLst>
              <a:ext uri="{FF2B5EF4-FFF2-40B4-BE49-F238E27FC236}">
                <a16:creationId xmlns:a16="http://schemas.microsoft.com/office/drawing/2014/main" id="{D5999D39-551D-46E9-BDB0-997411E41D8E}"/>
              </a:ext>
            </a:extLst>
          </p:cNvPr>
          <p:cNvCxnSpPr/>
          <p:nvPr/>
        </p:nvCxnSpPr>
        <p:spPr>
          <a:xfrm flipV="1">
            <a:off x="2887730" y="2523067"/>
            <a:ext cx="499527" cy="677333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  <a:tailEnd type="arrow"/>
          </a:ln>
        </p:spPr>
      </p:cxnSp>
      <p:cxnSp>
        <p:nvCxnSpPr>
          <p:cNvPr id="7" name="Straight Arrow Connector 9">
            <a:extLst>
              <a:ext uri="{FF2B5EF4-FFF2-40B4-BE49-F238E27FC236}">
                <a16:creationId xmlns:a16="http://schemas.microsoft.com/office/drawing/2014/main" id="{FC52038C-63FA-45F5-8904-0099AAD1C26D}"/>
              </a:ext>
            </a:extLst>
          </p:cNvPr>
          <p:cNvCxnSpPr/>
          <p:nvPr/>
        </p:nvCxnSpPr>
        <p:spPr>
          <a:xfrm flipV="1">
            <a:off x="3086694" y="2523067"/>
            <a:ext cx="499527" cy="677333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  <a:tailEnd type="arrow"/>
          </a:ln>
        </p:spPr>
      </p:cxnSp>
      <p:cxnSp>
        <p:nvCxnSpPr>
          <p:cNvPr id="8" name="Straight Arrow Connector 10">
            <a:extLst>
              <a:ext uri="{FF2B5EF4-FFF2-40B4-BE49-F238E27FC236}">
                <a16:creationId xmlns:a16="http://schemas.microsoft.com/office/drawing/2014/main" id="{5413601C-14C5-4B7D-AAD0-514AA38E6EDC}"/>
              </a:ext>
            </a:extLst>
          </p:cNvPr>
          <p:cNvCxnSpPr/>
          <p:nvPr/>
        </p:nvCxnSpPr>
        <p:spPr>
          <a:xfrm flipV="1">
            <a:off x="3292013" y="2523067"/>
            <a:ext cx="499528" cy="677333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  <a:tailEnd type="arrow"/>
          </a:ln>
        </p:spPr>
      </p:cxnSp>
      <p:sp>
        <p:nvSpPr>
          <p:cNvPr id="9" name="Down Arrow 11">
            <a:extLst>
              <a:ext uri="{FF2B5EF4-FFF2-40B4-BE49-F238E27FC236}">
                <a16:creationId xmlns:a16="http://schemas.microsoft.com/office/drawing/2014/main" id="{72088739-5C58-4744-B4F4-C58E4DBD96AD}"/>
              </a:ext>
            </a:extLst>
          </p:cNvPr>
          <p:cNvSpPr/>
          <p:nvPr/>
        </p:nvSpPr>
        <p:spPr>
          <a:xfrm>
            <a:off x="5326123" y="2438403"/>
            <a:ext cx="484632" cy="804333"/>
          </a:xfrm>
          <a:custGeom>
            <a:avLst>
              <a:gd name="f0" fmla="val 15093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" name="Rounded Rectangle 12">
            <a:extLst>
              <a:ext uri="{FF2B5EF4-FFF2-40B4-BE49-F238E27FC236}">
                <a16:creationId xmlns:a16="http://schemas.microsoft.com/office/drawing/2014/main" id="{6575F257-5F9B-4982-92DB-69978B367D71}"/>
              </a:ext>
            </a:extLst>
          </p:cNvPr>
          <p:cNvSpPr/>
          <p:nvPr/>
        </p:nvSpPr>
        <p:spPr>
          <a:xfrm>
            <a:off x="562511" y="5150028"/>
            <a:ext cx="1394588" cy="86359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Market driven initiatives</a:t>
            </a: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4D491F96-8F3D-48B5-A041-F83F158FCD6B}"/>
              </a:ext>
            </a:extLst>
          </p:cNvPr>
          <p:cNvSpPr txBox="1"/>
          <p:nvPr/>
        </p:nvSpPr>
        <p:spPr>
          <a:xfrm>
            <a:off x="7123678" y="1360416"/>
            <a:ext cx="4504270" cy="52629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Agency for nationally important infrastructure investments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Agencies on state, municipality level gives priorities to national level who decides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Market driven initiatives without connection to agency priorities do seldom succeed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Common standards for VfM analysis created in UK, Canada, Australia (based on Ontario Investment)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Contractual maturity for SPV:s, immature for relationship with government, starts to be more mature https://infrastructure.gov.au/infrastructure/ngpd/index.aspx</a:t>
            </a: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Contractors should not have a too strong role if involved in SPV ownership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28318C3-EBC4-4544-A6C9-E75851055345}"/>
              </a:ext>
            </a:extLst>
          </p:cNvPr>
          <p:cNvSpPr txBox="1"/>
          <p:nvPr/>
        </p:nvSpPr>
        <p:spPr>
          <a:xfrm>
            <a:off x="1499195" y="438317"/>
            <a:ext cx="10115550" cy="7826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rPr>
              <a:t>Governance to ensure the success of PPPs</a:t>
            </a:r>
          </a:p>
        </p:txBody>
      </p:sp>
      <p:sp>
        <p:nvSpPr>
          <p:cNvPr id="13" name="Rounded Rectangle 15">
            <a:extLst>
              <a:ext uri="{FF2B5EF4-FFF2-40B4-BE49-F238E27FC236}">
                <a16:creationId xmlns:a16="http://schemas.microsoft.com/office/drawing/2014/main" id="{C00057C0-6AA9-42EC-B408-2B1E039D086B}"/>
              </a:ext>
            </a:extLst>
          </p:cNvPr>
          <p:cNvSpPr/>
          <p:nvPr/>
        </p:nvSpPr>
        <p:spPr>
          <a:xfrm>
            <a:off x="2007784" y="4447641"/>
            <a:ext cx="4333743" cy="86359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B05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Permanent collaboratives</a:t>
            </a:r>
          </a:p>
        </p:txBody>
      </p:sp>
      <p:sp>
        <p:nvSpPr>
          <p:cNvPr id="14" name="Oval 16">
            <a:extLst>
              <a:ext uri="{FF2B5EF4-FFF2-40B4-BE49-F238E27FC236}">
                <a16:creationId xmlns:a16="http://schemas.microsoft.com/office/drawing/2014/main" id="{50670AC8-FFD3-4ABD-BF07-7913F90C056C}"/>
              </a:ext>
            </a:extLst>
          </p:cNvPr>
          <p:cNvSpPr/>
          <p:nvPr/>
        </p:nvSpPr>
        <p:spPr>
          <a:xfrm>
            <a:off x="2007784" y="5776200"/>
            <a:ext cx="879945" cy="46521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SPV</a:t>
            </a:r>
          </a:p>
        </p:txBody>
      </p:sp>
      <p:sp>
        <p:nvSpPr>
          <p:cNvPr id="15" name="Oval 17">
            <a:extLst>
              <a:ext uri="{FF2B5EF4-FFF2-40B4-BE49-F238E27FC236}">
                <a16:creationId xmlns:a16="http://schemas.microsoft.com/office/drawing/2014/main" id="{752399BB-CD26-4DCC-AC43-F3061B45F902}"/>
              </a:ext>
            </a:extLst>
          </p:cNvPr>
          <p:cNvSpPr/>
          <p:nvPr/>
        </p:nvSpPr>
        <p:spPr>
          <a:xfrm>
            <a:off x="3101809" y="5776200"/>
            <a:ext cx="879945" cy="46521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SPV</a:t>
            </a:r>
          </a:p>
        </p:txBody>
      </p:sp>
      <p:sp>
        <p:nvSpPr>
          <p:cNvPr id="16" name="Oval 18">
            <a:extLst>
              <a:ext uri="{FF2B5EF4-FFF2-40B4-BE49-F238E27FC236}">
                <a16:creationId xmlns:a16="http://schemas.microsoft.com/office/drawing/2014/main" id="{BE0724A0-B6F0-4354-A162-608C9380CDFA}"/>
              </a:ext>
            </a:extLst>
          </p:cNvPr>
          <p:cNvSpPr/>
          <p:nvPr/>
        </p:nvSpPr>
        <p:spPr>
          <a:xfrm>
            <a:off x="4195824" y="5768181"/>
            <a:ext cx="879945" cy="46521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SPV</a:t>
            </a:r>
          </a:p>
        </p:txBody>
      </p:sp>
      <p:sp>
        <p:nvSpPr>
          <p:cNvPr id="17" name="Oval 19">
            <a:extLst>
              <a:ext uri="{FF2B5EF4-FFF2-40B4-BE49-F238E27FC236}">
                <a16:creationId xmlns:a16="http://schemas.microsoft.com/office/drawing/2014/main" id="{0296891D-088E-4A95-B910-41A7BE924D68}"/>
              </a:ext>
            </a:extLst>
          </p:cNvPr>
          <p:cNvSpPr/>
          <p:nvPr/>
        </p:nvSpPr>
        <p:spPr>
          <a:xfrm>
            <a:off x="5289849" y="5776200"/>
            <a:ext cx="879945" cy="46521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SPV</a:t>
            </a:r>
          </a:p>
        </p:txBody>
      </p:sp>
      <p:cxnSp>
        <p:nvCxnSpPr>
          <p:cNvPr id="18" name="Straight Connector 20">
            <a:extLst>
              <a:ext uri="{FF2B5EF4-FFF2-40B4-BE49-F238E27FC236}">
                <a16:creationId xmlns:a16="http://schemas.microsoft.com/office/drawing/2014/main" id="{9A8D2E84-5F8C-4551-8A6C-651508D514E0}"/>
              </a:ext>
            </a:extLst>
          </p:cNvPr>
          <p:cNvCxnSpPr/>
          <p:nvPr/>
        </p:nvCxnSpPr>
        <p:spPr>
          <a:xfrm>
            <a:off x="2447757" y="5328327"/>
            <a:ext cx="0" cy="447873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</a:ln>
        </p:spPr>
      </p:cxn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3619C11B-F68D-472A-B5C9-F4016CB4E4CF}"/>
              </a:ext>
            </a:extLst>
          </p:cNvPr>
          <p:cNvCxnSpPr/>
          <p:nvPr/>
        </p:nvCxnSpPr>
        <p:spPr>
          <a:xfrm>
            <a:off x="3586221" y="5320308"/>
            <a:ext cx="10" cy="447873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</a:ln>
        </p:spPr>
      </p:cxnSp>
      <p:cxnSp>
        <p:nvCxnSpPr>
          <p:cNvPr id="20" name="Straight Connector 22">
            <a:extLst>
              <a:ext uri="{FF2B5EF4-FFF2-40B4-BE49-F238E27FC236}">
                <a16:creationId xmlns:a16="http://schemas.microsoft.com/office/drawing/2014/main" id="{E92D9FC7-B0C9-44F4-A8F8-801745C40449}"/>
              </a:ext>
            </a:extLst>
          </p:cNvPr>
          <p:cNvCxnSpPr/>
          <p:nvPr/>
        </p:nvCxnSpPr>
        <p:spPr>
          <a:xfrm>
            <a:off x="4635797" y="5312289"/>
            <a:ext cx="0" cy="447873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</a:ln>
        </p:spPr>
      </p:cxnSp>
      <p:cxnSp>
        <p:nvCxnSpPr>
          <p:cNvPr id="21" name="Straight Connector 23">
            <a:extLst>
              <a:ext uri="{FF2B5EF4-FFF2-40B4-BE49-F238E27FC236}">
                <a16:creationId xmlns:a16="http://schemas.microsoft.com/office/drawing/2014/main" id="{742B69DD-A6B2-4677-BF4D-F2D60375FD34}"/>
              </a:ext>
            </a:extLst>
          </p:cNvPr>
          <p:cNvCxnSpPr/>
          <p:nvPr/>
        </p:nvCxnSpPr>
        <p:spPr>
          <a:xfrm>
            <a:off x="5722242" y="5296250"/>
            <a:ext cx="0" cy="447864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</a:ln>
        </p:spPr>
      </p:cxnSp>
      <p:pic>
        <p:nvPicPr>
          <p:cNvPr id="22" name="Bildobjekt 13">
            <a:extLst>
              <a:ext uri="{FF2B5EF4-FFF2-40B4-BE49-F238E27FC236}">
                <a16:creationId xmlns:a16="http://schemas.microsoft.com/office/drawing/2014/main" id="{B41B0134-4604-4F58-B22D-A98961701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68" y="135870"/>
            <a:ext cx="863184" cy="10696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3" name="Picture 25">
            <a:extLst>
              <a:ext uri="{FF2B5EF4-FFF2-40B4-BE49-F238E27FC236}">
                <a16:creationId xmlns:a16="http://schemas.microsoft.com/office/drawing/2014/main" id="{44984B2F-D5B0-4C51-AAD9-30101810F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8249" y="135870"/>
            <a:ext cx="1070433" cy="88489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7AE20-FA55-4428-A4F7-CE52F2CFC59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93805" y="46982"/>
            <a:ext cx="9023363" cy="1315053"/>
          </a:xfrm>
        </p:spPr>
        <p:txBody>
          <a:bodyPr>
            <a:noAutofit/>
          </a:bodyPr>
          <a:lstStyle/>
          <a:p>
            <a:pPr lvl="0"/>
            <a:r>
              <a:rPr lang="sv-FI" sz="4000" b="1"/>
              <a:t>The collaborative model can get things moving</a:t>
            </a:r>
            <a:endParaRPr lang="en-US" sz="4000" b="1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2D7E04E8-4635-4D16-B7AC-0D9C617F3EA5}"/>
              </a:ext>
            </a:extLst>
          </p:cNvPr>
          <p:cNvSpPr txBox="1"/>
          <p:nvPr/>
        </p:nvSpPr>
        <p:spPr>
          <a:xfrm>
            <a:off x="10058400" y="6440558"/>
            <a:ext cx="1690716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Re: Monk et al, 2017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3BD3F0CC-3919-4091-AB0B-789E9765F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6886" y="1145953"/>
            <a:ext cx="3470065" cy="159645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Flowchart: Alternate Process 3">
            <a:extLst>
              <a:ext uri="{FF2B5EF4-FFF2-40B4-BE49-F238E27FC236}">
                <a16:creationId xmlns:a16="http://schemas.microsoft.com/office/drawing/2014/main" id="{9B9B8835-9BE6-41E5-98A5-47836067FD3F}"/>
              </a:ext>
            </a:extLst>
          </p:cNvPr>
          <p:cNvSpPr/>
          <p:nvPr/>
        </p:nvSpPr>
        <p:spPr>
          <a:xfrm>
            <a:off x="6232989" y="1417958"/>
            <a:ext cx="1761692" cy="26005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abs f3"/>
              <a:gd name="f8" fmla="abs f4"/>
              <a:gd name="f9" fmla="abs f5"/>
              <a:gd name="f10" fmla="val f6"/>
              <a:gd name="f11" fmla="?: f7 f3 1"/>
              <a:gd name="f12" fmla="?: f8 f4 1"/>
              <a:gd name="f13" fmla="?: f9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10 f18 1"/>
              <a:gd name="f24" fmla="+- f22 0 f10"/>
              <a:gd name="f25" fmla="+- f21 0 f10"/>
              <a:gd name="f26" fmla="*/ f21 f18 1"/>
              <a:gd name="f27" fmla="*/ f22 f18 1"/>
              <a:gd name="f28" fmla="min f25 f24"/>
              <a:gd name="f29" fmla="*/ f28 1 6"/>
              <a:gd name="f30" fmla="+- f21 0 f29"/>
              <a:gd name="f31" fmla="+- f22 0 f29"/>
              <a:gd name="f32" fmla="*/ f29 29289 1"/>
              <a:gd name="f33" fmla="*/ f29 f18 1"/>
              <a:gd name="f34" fmla="*/ f32 1 100000"/>
              <a:gd name="f35" fmla="*/ f30 f18 1"/>
              <a:gd name="f36" fmla="*/ f31 f18 1"/>
              <a:gd name="f37" fmla="+- f21 0 f34"/>
              <a:gd name="f38" fmla="+- f22 0 f34"/>
              <a:gd name="f39" fmla="*/ f34 f18 1"/>
              <a:gd name="f40" fmla="*/ f37 f18 1"/>
              <a:gd name="f41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39" r="f40" b="f41"/>
            <a:pathLst>
              <a:path>
                <a:moveTo>
                  <a:pt x="f23" y="f33"/>
                </a:moveTo>
                <a:arcTo wR="f33" hR="f33" stAng="f0" swAng="f1"/>
                <a:lnTo>
                  <a:pt x="f35" y="f23"/>
                </a:lnTo>
                <a:arcTo wR="f33" hR="f33" stAng="f2" swAng="f1"/>
                <a:lnTo>
                  <a:pt x="f26" y="f36"/>
                </a:lnTo>
                <a:arcTo wR="f33" hR="f33" stAng="f6" swAng="f1"/>
                <a:lnTo>
                  <a:pt x="f33" y="f27"/>
                </a:lnTo>
                <a:arcTo wR="f33" hR="f33" stAng="f1" swAng="f1"/>
                <a:close/>
              </a:path>
            </a:pathLst>
          </a:custGeom>
          <a:noFill/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Flowchart: Alternate Process 4">
            <a:extLst>
              <a:ext uri="{FF2B5EF4-FFF2-40B4-BE49-F238E27FC236}">
                <a16:creationId xmlns:a16="http://schemas.microsoft.com/office/drawing/2014/main" id="{B8B79B80-A72E-4369-AC3E-57F4D659F447}"/>
              </a:ext>
            </a:extLst>
          </p:cNvPr>
          <p:cNvSpPr/>
          <p:nvPr/>
        </p:nvSpPr>
        <p:spPr>
          <a:xfrm>
            <a:off x="6232989" y="1824180"/>
            <a:ext cx="1761692" cy="26005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abs f3"/>
              <a:gd name="f8" fmla="abs f4"/>
              <a:gd name="f9" fmla="abs f5"/>
              <a:gd name="f10" fmla="val f6"/>
              <a:gd name="f11" fmla="?: f7 f3 1"/>
              <a:gd name="f12" fmla="?: f8 f4 1"/>
              <a:gd name="f13" fmla="?: f9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10 f18 1"/>
              <a:gd name="f24" fmla="+- f22 0 f10"/>
              <a:gd name="f25" fmla="+- f21 0 f10"/>
              <a:gd name="f26" fmla="*/ f21 f18 1"/>
              <a:gd name="f27" fmla="*/ f22 f18 1"/>
              <a:gd name="f28" fmla="min f25 f24"/>
              <a:gd name="f29" fmla="*/ f28 1 6"/>
              <a:gd name="f30" fmla="+- f21 0 f29"/>
              <a:gd name="f31" fmla="+- f22 0 f29"/>
              <a:gd name="f32" fmla="*/ f29 29289 1"/>
              <a:gd name="f33" fmla="*/ f29 f18 1"/>
              <a:gd name="f34" fmla="*/ f32 1 100000"/>
              <a:gd name="f35" fmla="*/ f30 f18 1"/>
              <a:gd name="f36" fmla="*/ f31 f18 1"/>
              <a:gd name="f37" fmla="+- f21 0 f34"/>
              <a:gd name="f38" fmla="+- f22 0 f34"/>
              <a:gd name="f39" fmla="*/ f34 f18 1"/>
              <a:gd name="f40" fmla="*/ f37 f18 1"/>
              <a:gd name="f41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39" r="f40" b="f41"/>
            <a:pathLst>
              <a:path>
                <a:moveTo>
                  <a:pt x="f23" y="f33"/>
                </a:moveTo>
                <a:arcTo wR="f33" hR="f33" stAng="f0" swAng="f1"/>
                <a:lnTo>
                  <a:pt x="f35" y="f23"/>
                </a:lnTo>
                <a:arcTo wR="f33" hR="f33" stAng="f2" swAng="f1"/>
                <a:lnTo>
                  <a:pt x="f26" y="f36"/>
                </a:lnTo>
                <a:arcTo wR="f33" hR="f33" stAng="f6" swAng="f1"/>
                <a:lnTo>
                  <a:pt x="f33" y="f27"/>
                </a:lnTo>
                <a:arcTo wR="f33" hR="f33" stAng="f1" swAng="f1"/>
                <a:close/>
              </a:path>
            </a:pathLst>
          </a:custGeom>
          <a:noFill/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Flowchart: Alternate Process 5">
            <a:extLst>
              <a:ext uri="{FF2B5EF4-FFF2-40B4-BE49-F238E27FC236}">
                <a16:creationId xmlns:a16="http://schemas.microsoft.com/office/drawing/2014/main" id="{349476C4-64A6-44D0-99AF-0E08A108EFAB}"/>
              </a:ext>
            </a:extLst>
          </p:cNvPr>
          <p:cNvSpPr/>
          <p:nvPr/>
        </p:nvSpPr>
        <p:spPr>
          <a:xfrm>
            <a:off x="6232989" y="2253354"/>
            <a:ext cx="1761692" cy="26005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abs f3"/>
              <a:gd name="f8" fmla="abs f4"/>
              <a:gd name="f9" fmla="abs f5"/>
              <a:gd name="f10" fmla="val f6"/>
              <a:gd name="f11" fmla="?: f7 f3 1"/>
              <a:gd name="f12" fmla="?: f8 f4 1"/>
              <a:gd name="f13" fmla="?: f9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10 f18 1"/>
              <a:gd name="f24" fmla="+- f22 0 f10"/>
              <a:gd name="f25" fmla="+- f21 0 f10"/>
              <a:gd name="f26" fmla="*/ f21 f18 1"/>
              <a:gd name="f27" fmla="*/ f22 f18 1"/>
              <a:gd name="f28" fmla="min f25 f24"/>
              <a:gd name="f29" fmla="*/ f28 1 6"/>
              <a:gd name="f30" fmla="+- f21 0 f29"/>
              <a:gd name="f31" fmla="+- f22 0 f29"/>
              <a:gd name="f32" fmla="*/ f29 29289 1"/>
              <a:gd name="f33" fmla="*/ f29 f18 1"/>
              <a:gd name="f34" fmla="*/ f32 1 100000"/>
              <a:gd name="f35" fmla="*/ f30 f18 1"/>
              <a:gd name="f36" fmla="*/ f31 f18 1"/>
              <a:gd name="f37" fmla="+- f21 0 f34"/>
              <a:gd name="f38" fmla="+- f22 0 f34"/>
              <a:gd name="f39" fmla="*/ f34 f18 1"/>
              <a:gd name="f40" fmla="*/ f37 f18 1"/>
              <a:gd name="f41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39" r="f40" b="f41"/>
            <a:pathLst>
              <a:path>
                <a:moveTo>
                  <a:pt x="f23" y="f33"/>
                </a:moveTo>
                <a:arcTo wR="f33" hR="f33" stAng="f0" swAng="f1"/>
                <a:lnTo>
                  <a:pt x="f35" y="f23"/>
                </a:lnTo>
                <a:arcTo wR="f33" hR="f33" stAng="f2" swAng="f1"/>
                <a:lnTo>
                  <a:pt x="f26" y="f36"/>
                </a:lnTo>
                <a:arcTo wR="f33" hR="f33" stAng="f6" swAng="f1"/>
                <a:lnTo>
                  <a:pt x="f33" y="f27"/>
                </a:lnTo>
                <a:arcTo wR="f33" hR="f33" stAng="f1" swAng="f1"/>
                <a:close/>
              </a:path>
            </a:pathLst>
          </a:custGeom>
          <a:noFill/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Flowchart: Alternate Process 6">
            <a:extLst>
              <a:ext uri="{FF2B5EF4-FFF2-40B4-BE49-F238E27FC236}">
                <a16:creationId xmlns:a16="http://schemas.microsoft.com/office/drawing/2014/main" id="{AB9CC132-A7A5-40D8-B69F-82FBED712DCA}"/>
              </a:ext>
            </a:extLst>
          </p:cNvPr>
          <p:cNvSpPr/>
          <p:nvPr/>
        </p:nvSpPr>
        <p:spPr>
          <a:xfrm>
            <a:off x="6232989" y="2639459"/>
            <a:ext cx="1750728" cy="26005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abs f3"/>
              <a:gd name="f8" fmla="abs f4"/>
              <a:gd name="f9" fmla="abs f5"/>
              <a:gd name="f10" fmla="val f6"/>
              <a:gd name="f11" fmla="?: f7 f3 1"/>
              <a:gd name="f12" fmla="?: f8 f4 1"/>
              <a:gd name="f13" fmla="?: f9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10 f18 1"/>
              <a:gd name="f24" fmla="+- f22 0 f10"/>
              <a:gd name="f25" fmla="+- f21 0 f10"/>
              <a:gd name="f26" fmla="*/ f21 f18 1"/>
              <a:gd name="f27" fmla="*/ f22 f18 1"/>
              <a:gd name="f28" fmla="min f25 f24"/>
              <a:gd name="f29" fmla="*/ f28 1 6"/>
              <a:gd name="f30" fmla="+- f21 0 f29"/>
              <a:gd name="f31" fmla="+- f22 0 f29"/>
              <a:gd name="f32" fmla="*/ f29 29289 1"/>
              <a:gd name="f33" fmla="*/ f29 f18 1"/>
              <a:gd name="f34" fmla="*/ f32 1 100000"/>
              <a:gd name="f35" fmla="*/ f30 f18 1"/>
              <a:gd name="f36" fmla="*/ f31 f18 1"/>
              <a:gd name="f37" fmla="+- f21 0 f34"/>
              <a:gd name="f38" fmla="+- f22 0 f34"/>
              <a:gd name="f39" fmla="*/ f34 f18 1"/>
              <a:gd name="f40" fmla="*/ f37 f18 1"/>
              <a:gd name="f41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39" r="f40" b="f41"/>
            <a:pathLst>
              <a:path>
                <a:moveTo>
                  <a:pt x="f23" y="f33"/>
                </a:moveTo>
                <a:arcTo wR="f33" hR="f33" stAng="f0" swAng="f1"/>
                <a:lnTo>
                  <a:pt x="f35" y="f23"/>
                </a:lnTo>
                <a:arcTo wR="f33" hR="f33" stAng="f2" swAng="f1"/>
                <a:lnTo>
                  <a:pt x="f26" y="f36"/>
                </a:lnTo>
                <a:arcTo wR="f33" hR="f33" stAng="f6" swAng="f1"/>
                <a:lnTo>
                  <a:pt x="f33" y="f27"/>
                </a:lnTo>
                <a:arcTo wR="f33" hR="f33" stAng="f1" swAng="f1"/>
                <a:close/>
              </a:path>
            </a:pathLst>
          </a:custGeom>
          <a:noFill/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Flowchart: Alternate Process 9">
            <a:extLst>
              <a:ext uri="{FF2B5EF4-FFF2-40B4-BE49-F238E27FC236}">
                <a16:creationId xmlns:a16="http://schemas.microsoft.com/office/drawing/2014/main" id="{50AAE764-F220-4920-B5D2-B768438B36F8}"/>
              </a:ext>
            </a:extLst>
          </p:cNvPr>
          <p:cNvSpPr/>
          <p:nvPr/>
        </p:nvSpPr>
        <p:spPr>
          <a:xfrm>
            <a:off x="5203759" y="4508849"/>
            <a:ext cx="1324773" cy="43657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abs f3"/>
              <a:gd name="f8" fmla="abs f4"/>
              <a:gd name="f9" fmla="abs f5"/>
              <a:gd name="f10" fmla="val f6"/>
              <a:gd name="f11" fmla="?: f7 f3 1"/>
              <a:gd name="f12" fmla="?: f8 f4 1"/>
              <a:gd name="f13" fmla="?: f9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10 f18 1"/>
              <a:gd name="f24" fmla="+- f22 0 f10"/>
              <a:gd name="f25" fmla="+- f21 0 f10"/>
              <a:gd name="f26" fmla="*/ f21 f18 1"/>
              <a:gd name="f27" fmla="*/ f22 f18 1"/>
              <a:gd name="f28" fmla="min f25 f24"/>
              <a:gd name="f29" fmla="*/ f28 1 6"/>
              <a:gd name="f30" fmla="+- f21 0 f29"/>
              <a:gd name="f31" fmla="+- f22 0 f29"/>
              <a:gd name="f32" fmla="*/ f29 29289 1"/>
              <a:gd name="f33" fmla="*/ f29 f18 1"/>
              <a:gd name="f34" fmla="*/ f32 1 100000"/>
              <a:gd name="f35" fmla="*/ f30 f18 1"/>
              <a:gd name="f36" fmla="*/ f31 f18 1"/>
              <a:gd name="f37" fmla="+- f21 0 f34"/>
              <a:gd name="f38" fmla="+- f22 0 f34"/>
              <a:gd name="f39" fmla="*/ f34 f18 1"/>
              <a:gd name="f40" fmla="*/ f37 f18 1"/>
              <a:gd name="f41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39" r="f40" b="f41"/>
            <a:pathLst>
              <a:path>
                <a:moveTo>
                  <a:pt x="f23" y="f33"/>
                </a:moveTo>
                <a:arcTo wR="f33" hR="f33" stAng="f0" swAng="f1"/>
                <a:lnTo>
                  <a:pt x="f35" y="f23"/>
                </a:lnTo>
                <a:arcTo wR="f33" hR="f33" stAng="f2" swAng="f1"/>
                <a:lnTo>
                  <a:pt x="f26" y="f36"/>
                </a:lnTo>
                <a:arcTo wR="f33" hR="f33" stAng="f6" swAng="f1"/>
                <a:lnTo>
                  <a:pt x="f33" y="f27"/>
                </a:lnTo>
                <a:arcTo wR="f33" hR="f33" stAng="f1" swAng="f1"/>
                <a:close/>
              </a:path>
            </a:pathLst>
          </a:custGeom>
          <a:noFill/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" name="Flowchart: Alternate Process 10">
            <a:extLst>
              <a:ext uri="{FF2B5EF4-FFF2-40B4-BE49-F238E27FC236}">
                <a16:creationId xmlns:a16="http://schemas.microsoft.com/office/drawing/2014/main" id="{C2C3DB83-9789-4FC8-8956-B366D59AEC66}"/>
              </a:ext>
            </a:extLst>
          </p:cNvPr>
          <p:cNvSpPr/>
          <p:nvPr/>
        </p:nvSpPr>
        <p:spPr>
          <a:xfrm>
            <a:off x="5209272" y="3758465"/>
            <a:ext cx="1324773" cy="43657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abs f3"/>
              <a:gd name="f8" fmla="abs f4"/>
              <a:gd name="f9" fmla="abs f5"/>
              <a:gd name="f10" fmla="val f6"/>
              <a:gd name="f11" fmla="?: f7 f3 1"/>
              <a:gd name="f12" fmla="?: f8 f4 1"/>
              <a:gd name="f13" fmla="?: f9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10 f18 1"/>
              <a:gd name="f24" fmla="+- f22 0 f10"/>
              <a:gd name="f25" fmla="+- f21 0 f10"/>
              <a:gd name="f26" fmla="*/ f21 f18 1"/>
              <a:gd name="f27" fmla="*/ f22 f18 1"/>
              <a:gd name="f28" fmla="min f25 f24"/>
              <a:gd name="f29" fmla="*/ f28 1 6"/>
              <a:gd name="f30" fmla="+- f21 0 f29"/>
              <a:gd name="f31" fmla="+- f22 0 f29"/>
              <a:gd name="f32" fmla="*/ f29 29289 1"/>
              <a:gd name="f33" fmla="*/ f29 f18 1"/>
              <a:gd name="f34" fmla="*/ f32 1 100000"/>
              <a:gd name="f35" fmla="*/ f30 f18 1"/>
              <a:gd name="f36" fmla="*/ f31 f18 1"/>
              <a:gd name="f37" fmla="+- f21 0 f34"/>
              <a:gd name="f38" fmla="+- f22 0 f34"/>
              <a:gd name="f39" fmla="*/ f34 f18 1"/>
              <a:gd name="f40" fmla="*/ f37 f18 1"/>
              <a:gd name="f41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39" r="f40" b="f41"/>
            <a:pathLst>
              <a:path>
                <a:moveTo>
                  <a:pt x="f23" y="f33"/>
                </a:moveTo>
                <a:arcTo wR="f33" hR="f33" stAng="f0" swAng="f1"/>
                <a:lnTo>
                  <a:pt x="f35" y="f23"/>
                </a:lnTo>
                <a:arcTo wR="f33" hR="f33" stAng="f2" swAng="f1"/>
                <a:lnTo>
                  <a:pt x="f26" y="f36"/>
                </a:lnTo>
                <a:arcTo wR="f33" hR="f33" stAng="f6" swAng="f1"/>
                <a:lnTo>
                  <a:pt x="f33" y="f27"/>
                </a:lnTo>
                <a:arcTo wR="f33" hR="f33" stAng="f1" swAng="f1"/>
                <a:close/>
              </a:path>
            </a:pathLst>
          </a:custGeom>
          <a:noFill/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" name="Flowchart: Alternate Process 11">
            <a:extLst>
              <a:ext uri="{FF2B5EF4-FFF2-40B4-BE49-F238E27FC236}">
                <a16:creationId xmlns:a16="http://schemas.microsoft.com/office/drawing/2014/main" id="{F2BEA808-F68F-439B-99D6-7EA22A20CCA3}"/>
              </a:ext>
            </a:extLst>
          </p:cNvPr>
          <p:cNvSpPr/>
          <p:nvPr/>
        </p:nvSpPr>
        <p:spPr>
          <a:xfrm>
            <a:off x="3698592" y="4508849"/>
            <a:ext cx="1324773" cy="43657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abs f3"/>
              <a:gd name="f8" fmla="abs f4"/>
              <a:gd name="f9" fmla="abs f5"/>
              <a:gd name="f10" fmla="val f6"/>
              <a:gd name="f11" fmla="?: f7 f3 1"/>
              <a:gd name="f12" fmla="?: f8 f4 1"/>
              <a:gd name="f13" fmla="?: f9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10 f18 1"/>
              <a:gd name="f24" fmla="+- f22 0 f10"/>
              <a:gd name="f25" fmla="+- f21 0 f10"/>
              <a:gd name="f26" fmla="*/ f21 f18 1"/>
              <a:gd name="f27" fmla="*/ f22 f18 1"/>
              <a:gd name="f28" fmla="min f25 f24"/>
              <a:gd name="f29" fmla="*/ f28 1 6"/>
              <a:gd name="f30" fmla="+- f21 0 f29"/>
              <a:gd name="f31" fmla="+- f22 0 f29"/>
              <a:gd name="f32" fmla="*/ f29 29289 1"/>
              <a:gd name="f33" fmla="*/ f29 f18 1"/>
              <a:gd name="f34" fmla="*/ f32 1 100000"/>
              <a:gd name="f35" fmla="*/ f30 f18 1"/>
              <a:gd name="f36" fmla="*/ f31 f18 1"/>
              <a:gd name="f37" fmla="+- f21 0 f34"/>
              <a:gd name="f38" fmla="+- f22 0 f34"/>
              <a:gd name="f39" fmla="*/ f34 f18 1"/>
              <a:gd name="f40" fmla="*/ f37 f18 1"/>
              <a:gd name="f41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39" r="f40" b="f41"/>
            <a:pathLst>
              <a:path>
                <a:moveTo>
                  <a:pt x="f23" y="f33"/>
                </a:moveTo>
                <a:arcTo wR="f33" hR="f33" stAng="f0" swAng="f1"/>
                <a:lnTo>
                  <a:pt x="f35" y="f23"/>
                </a:lnTo>
                <a:arcTo wR="f33" hR="f33" stAng="f2" swAng="f1"/>
                <a:lnTo>
                  <a:pt x="f26" y="f36"/>
                </a:lnTo>
                <a:arcTo wR="f33" hR="f33" stAng="f6" swAng="f1"/>
                <a:lnTo>
                  <a:pt x="f33" y="f27"/>
                </a:lnTo>
                <a:arcTo wR="f33" hR="f33" stAng="f1" swAng="f1"/>
                <a:close/>
              </a:path>
            </a:pathLst>
          </a:custGeom>
          <a:noFill/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2" name="Flowchart: Alternate Process 12">
            <a:extLst>
              <a:ext uri="{FF2B5EF4-FFF2-40B4-BE49-F238E27FC236}">
                <a16:creationId xmlns:a16="http://schemas.microsoft.com/office/drawing/2014/main" id="{025EC790-6DF6-453F-B718-27AB496A8EFA}"/>
              </a:ext>
            </a:extLst>
          </p:cNvPr>
          <p:cNvSpPr/>
          <p:nvPr/>
        </p:nvSpPr>
        <p:spPr>
          <a:xfrm>
            <a:off x="3698592" y="3758465"/>
            <a:ext cx="1324773" cy="43657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abs f3"/>
              <a:gd name="f8" fmla="abs f4"/>
              <a:gd name="f9" fmla="abs f5"/>
              <a:gd name="f10" fmla="val f6"/>
              <a:gd name="f11" fmla="?: f7 f3 1"/>
              <a:gd name="f12" fmla="?: f8 f4 1"/>
              <a:gd name="f13" fmla="?: f9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10 f18 1"/>
              <a:gd name="f24" fmla="+- f22 0 f10"/>
              <a:gd name="f25" fmla="+- f21 0 f10"/>
              <a:gd name="f26" fmla="*/ f21 f18 1"/>
              <a:gd name="f27" fmla="*/ f22 f18 1"/>
              <a:gd name="f28" fmla="min f25 f24"/>
              <a:gd name="f29" fmla="*/ f28 1 6"/>
              <a:gd name="f30" fmla="+- f21 0 f29"/>
              <a:gd name="f31" fmla="+- f22 0 f29"/>
              <a:gd name="f32" fmla="*/ f29 29289 1"/>
              <a:gd name="f33" fmla="*/ f29 f18 1"/>
              <a:gd name="f34" fmla="*/ f32 1 100000"/>
              <a:gd name="f35" fmla="*/ f30 f18 1"/>
              <a:gd name="f36" fmla="*/ f31 f18 1"/>
              <a:gd name="f37" fmla="+- f21 0 f34"/>
              <a:gd name="f38" fmla="+- f22 0 f34"/>
              <a:gd name="f39" fmla="*/ f34 f18 1"/>
              <a:gd name="f40" fmla="*/ f37 f18 1"/>
              <a:gd name="f41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39" r="f40" b="f41"/>
            <a:pathLst>
              <a:path>
                <a:moveTo>
                  <a:pt x="f23" y="f33"/>
                </a:moveTo>
                <a:arcTo wR="f33" hR="f33" stAng="f0" swAng="f1"/>
                <a:lnTo>
                  <a:pt x="f35" y="f23"/>
                </a:lnTo>
                <a:arcTo wR="f33" hR="f33" stAng="f2" swAng="f1"/>
                <a:lnTo>
                  <a:pt x="f26" y="f36"/>
                </a:lnTo>
                <a:arcTo wR="f33" hR="f33" stAng="f6" swAng="f1"/>
                <a:lnTo>
                  <a:pt x="f33" y="f27"/>
                </a:lnTo>
                <a:arcTo wR="f33" hR="f33" stAng="f1" swAng="f1"/>
                <a:close/>
              </a:path>
            </a:pathLst>
          </a:custGeom>
          <a:noFill/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3" name="Flowchart: Alternate Process 13">
            <a:extLst>
              <a:ext uri="{FF2B5EF4-FFF2-40B4-BE49-F238E27FC236}">
                <a16:creationId xmlns:a16="http://schemas.microsoft.com/office/drawing/2014/main" id="{584E4EE9-99C0-404B-8229-F9189674B38D}"/>
              </a:ext>
            </a:extLst>
          </p:cNvPr>
          <p:cNvSpPr/>
          <p:nvPr/>
        </p:nvSpPr>
        <p:spPr>
          <a:xfrm>
            <a:off x="6708925" y="3768779"/>
            <a:ext cx="1141619" cy="43657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abs f3"/>
              <a:gd name="f8" fmla="abs f4"/>
              <a:gd name="f9" fmla="abs f5"/>
              <a:gd name="f10" fmla="val f6"/>
              <a:gd name="f11" fmla="?: f7 f3 1"/>
              <a:gd name="f12" fmla="?: f8 f4 1"/>
              <a:gd name="f13" fmla="?: f9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10 f18 1"/>
              <a:gd name="f24" fmla="+- f22 0 f10"/>
              <a:gd name="f25" fmla="+- f21 0 f10"/>
              <a:gd name="f26" fmla="*/ f21 f18 1"/>
              <a:gd name="f27" fmla="*/ f22 f18 1"/>
              <a:gd name="f28" fmla="min f25 f24"/>
              <a:gd name="f29" fmla="*/ f28 1 6"/>
              <a:gd name="f30" fmla="+- f21 0 f29"/>
              <a:gd name="f31" fmla="+- f22 0 f29"/>
              <a:gd name="f32" fmla="*/ f29 29289 1"/>
              <a:gd name="f33" fmla="*/ f29 f18 1"/>
              <a:gd name="f34" fmla="*/ f32 1 100000"/>
              <a:gd name="f35" fmla="*/ f30 f18 1"/>
              <a:gd name="f36" fmla="*/ f31 f18 1"/>
              <a:gd name="f37" fmla="+- f21 0 f34"/>
              <a:gd name="f38" fmla="+- f22 0 f34"/>
              <a:gd name="f39" fmla="*/ f34 f18 1"/>
              <a:gd name="f40" fmla="*/ f37 f18 1"/>
              <a:gd name="f41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39" r="f40" b="f41"/>
            <a:pathLst>
              <a:path>
                <a:moveTo>
                  <a:pt x="f23" y="f33"/>
                </a:moveTo>
                <a:arcTo wR="f33" hR="f33" stAng="f0" swAng="f1"/>
                <a:lnTo>
                  <a:pt x="f35" y="f23"/>
                </a:lnTo>
                <a:arcTo wR="f33" hR="f33" stAng="f2" swAng="f1"/>
                <a:lnTo>
                  <a:pt x="f26" y="f36"/>
                </a:lnTo>
                <a:arcTo wR="f33" hR="f33" stAng="f6" swAng="f1"/>
                <a:lnTo>
                  <a:pt x="f33" y="f27"/>
                </a:lnTo>
                <a:arcTo wR="f33" hR="f33" stAng="f1" swAng="f1"/>
                <a:close/>
              </a:path>
            </a:pathLst>
          </a:custGeom>
          <a:noFill/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4" name="Flowchart: Alternate Process 14">
            <a:extLst>
              <a:ext uri="{FF2B5EF4-FFF2-40B4-BE49-F238E27FC236}">
                <a16:creationId xmlns:a16="http://schemas.microsoft.com/office/drawing/2014/main" id="{83D6ACE6-7953-4C62-8F41-DC084C378867}"/>
              </a:ext>
            </a:extLst>
          </p:cNvPr>
          <p:cNvSpPr/>
          <p:nvPr/>
        </p:nvSpPr>
        <p:spPr>
          <a:xfrm>
            <a:off x="7999271" y="3768779"/>
            <a:ext cx="1141619" cy="43657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abs f3"/>
              <a:gd name="f8" fmla="abs f4"/>
              <a:gd name="f9" fmla="abs f5"/>
              <a:gd name="f10" fmla="val f6"/>
              <a:gd name="f11" fmla="?: f7 f3 1"/>
              <a:gd name="f12" fmla="?: f8 f4 1"/>
              <a:gd name="f13" fmla="?: f9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10 f18 1"/>
              <a:gd name="f24" fmla="+- f22 0 f10"/>
              <a:gd name="f25" fmla="+- f21 0 f10"/>
              <a:gd name="f26" fmla="*/ f21 f18 1"/>
              <a:gd name="f27" fmla="*/ f22 f18 1"/>
              <a:gd name="f28" fmla="min f25 f24"/>
              <a:gd name="f29" fmla="*/ f28 1 6"/>
              <a:gd name="f30" fmla="+- f21 0 f29"/>
              <a:gd name="f31" fmla="+- f22 0 f29"/>
              <a:gd name="f32" fmla="*/ f29 29289 1"/>
              <a:gd name="f33" fmla="*/ f29 f18 1"/>
              <a:gd name="f34" fmla="*/ f32 1 100000"/>
              <a:gd name="f35" fmla="*/ f30 f18 1"/>
              <a:gd name="f36" fmla="*/ f31 f18 1"/>
              <a:gd name="f37" fmla="+- f21 0 f34"/>
              <a:gd name="f38" fmla="+- f22 0 f34"/>
              <a:gd name="f39" fmla="*/ f34 f18 1"/>
              <a:gd name="f40" fmla="*/ f37 f18 1"/>
              <a:gd name="f41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39" r="f40" b="f41"/>
            <a:pathLst>
              <a:path>
                <a:moveTo>
                  <a:pt x="f23" y="f33"/>
                </a:moveTo>
                <a:arcTo wR="f33" hR="f33" stAng="f0" swAng="f1"/>
                <a:lnTo>
                  <a:pt x="f35" y="f23"/>
                </a:lnTo>
                <a:arcTo wR="f33" hR="f33" stAng="f2" swAng="f1"/>
                <a:lnTo>
                  <a:pt x="f26" y="f36"/>
                </a:lnTo>
                <a:arcTo wR="f33" hR="f33" stAng="f6" swAng="f1"/>
                <a:lnTo>
                  <a:pt x="f33" y="f27"/>
                </a:lnTo>
                <a:arcTo wR="f33" hR="f33" stAng="f1" swAng="f1"/>
                <a:close/>
              </a:path>
            </a:pathLst>
          </a:custGeom>
          <a:noFill/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5" name="Flowchart: Alternate Process 15">
            <a:extLst>
              <a:ext uri="{FF2B5EF4-FFF2-40B4-BE49-F238E27FC236}">
                <a16:creationId xmlns:a16="http://schemas.microsoft.com/office/drawing/2014/main" id="{0CBAAA71-2146-4290-9B36-E1394E7DC071}"/>
              </a:ext>
            </a:extLst>
          </p:cNvPr>
          <p:cNvSpPr/>
          <p:nvPr/>
        </p:nvSpPr>
        <p:spPr>
          <a:xfrm>
            <a:off x="10654058" y="4497611"/>
            <a:ext cx="1141619" cy="43657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abs f3"/>
              <a:gd name="f8" fmla="abs f4"/>
              <a:gd name="f9" fmla="abs f5"/>
              <a:gd name="f10" fmla="val f6"/>
              <a:gd name="f11" fmla="?: f7 f3 1"/>
              <a:gd name="f12" fmla="?: f8 f4 1"/>
              <a:gd name="f13" fmla="?: f9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10 f18 1"/>
              <a:gd name="f24" fmla="+- f22 0 f10"/>
              <a:gd name="f25" fmla="+- f21 0 f10"/>
              <a:gd name="f26" fmla="*/ f21 f18 1"/>
              <a:gd name="f27" fmla="*/ f22 f18 1"/>
              <a:gd name="f28" fmla="min f25 f24"/>
              <a:gd name="f29" fmla="*/ f28 1 6"/>
              <a:gd name="f30" fmla="+- f21 0 f29"/>
              <a:gd name="f31" fmla="+- f22 0 f29"/>
              <a:gd name="f32" fmla="*/ f29 29289 1"/>
              <a:gd name="f33" fmla="*/ f29 f18 1"/>
              <a:gd name="f34" fmla="*/ f32 1 100000"/>
              <a:gd name="f35" fmla="*/ f30 f18 1"/>
              <a:gd name="f36" fmla="*/ f31 f18 1"/>
              <a:gd name="f37" fmla="+- f21 0 f34"/>
              <a:gd name="f38" fmla="+- f22 0 f34"/>
              <a:gd name="f39" fmla="*/ f34 f18 1"/>
              <a:gd name="f40" fmla="*/ f37 f18 1"/>
              <a:gd name="f41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39" r="f40" b="f41"/>
            <a:pathLst>
              <a:path>
                <a:moveTo>
                  <a:pt x="f23" y="f33"/>
                </a:moveTo>
                <a:arcTo wR="f33" hR="f33" stAng="f0" swAng="f1"/>
                <a:lnTo>
                  <a:pt x="f35" y="f23"/>
                </a:lnTo>
                <a:arcTo wR="f33" hR="f33" stAng="f2" swAng="f1"/>
                <a:lnTo>
                  <a:pt x="f26" y="f36"/>
                </a:lnTo>
                <a:arcTo wR="f33" hR="f33" stAng="f6" swAng="f1"/>
                <a:lnTo>
                  <a:pt x="f33" y="f27"/>
                </a:lnTo>
                <a:arcTo wR="f33" hR="f33" stAng="f1" swAng="f1"/>
                <a:close/>
              </a:path>
            </a:pathLst>
          </a:custGeom>
          <a:noFill/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6" name="Flowchart: Alternate Process 16">
            <a:extLst>
              <a:ext uri="{FF2B5EF4-FFF2-40B4-BE49-F238E27FC236}">
                <a16:creationId xmlns:a16="http://schemas.microsoft.com/office/drawing/2014/main" id="{144B96E5-8D82-434B-95E3-523DA014D032}"/>
              </a:ext>
            </a:extLst>
          </p:cNvPr>
          <p:cNvSpPr/>
          <p:nvPr/>
        </p:nvSpPr>
        <p:spPr>
          <a:xfrm>
            <a:off x="9324502" y="4497611"/>
            <a:ext cx="1141619" cy="43657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abs f3"/>
              <a:gd name="f8" fmla="abs f4"/>
              <a:gd name="f9" fmla="abs f5"/>
              <a:gd name="f10" fmla="val f6"/>
              <a:gd name="f11" fmla="?: f7 f3 1"/>
              <a:gd name="f12" fmla="?: f8 f4 1"/>
              <a:gd name="f13" fmla="?: f9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10 f18 1"/>
              <a:gd name="f24" fmla="+- f22 0 f10"/>
              <a:gd name="f25" fmla="+- f21 0 f10"/>
              <a:gd name="f26" fmla="*/ f21 f18 1"/>
              <a:gd name="f27" fmla="*/ f22 f18 1"/>
              <a:gd name="f28" fmla="min f25 f24"/>
              <a:gd name="f29" fmla="*/ f28 1 6"/>
              <a:gd name="f30" fmla="+- f21 0 f29"/>
              <a:gd name="f31" fmla="+- f22 0 f29"/>
              <a:gd name="f32" fmla="*/ f29 29289 1"/>
              <a:gd name="f33" fmla="*/ f29 f18 1"/>
              <a:gd name="f34" fmla="*/ f32 1 100000"/>
              <a:gd name="f35" fmla="*/ f30 f18 1"/>
              <a:gd name="f36" fmla="*/ f31 f18 1"/>
              <a:gd name="f37" fmla="+- f21 0 f34"/>
              <a:gd name="f38" fmla="+- f22 0 f34"/>
              <a:gd name="f39" fmla="*/ f34 f18 1"/>
              <a:gd name="f40" fmla="*/ f37 f18 1"/>
              <a:gd name="f41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39" r="f40" b="f41"/>
            <a:pathLst>
              <a:path>
                <a:moveTo>
                  <a:pt x="f23" y="f33"/>
                </a:moveTo>
                <a:arcTo wR="f33" hR="f33" stAng="f0" swAng="f1"/>
                <a:lnTo>
                  <a:pt x="f35" y="f23"/>
                </a:lnTo>
                <a:arcTo wR="f33" hR="f33" stAng="f2" swAng="f1"/>
                <a:lnTo>
                  <a:pt x="f26" y="f36"/>
                </a:lnTo>
                <a:arcTo wR="f33" hR="f33" stAng="f6" swAng="f1"/>
                <a:lnTo>
                  <a:pt x="f33" y="f27"/>
                </a:lnTo>
                <a:arcTo wR="f33" hR="f33" stAng="f1" swAng="f1"/>
                <a:close/>
              </a:path>
            </a:pathLst>
          </a:custGeom>
          <a:noFill/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7" name="Flowchart: Alternate Process 17">
            <a:extLst>
              <a:ext uri="{FF2B5EF4-FFF2-40B4-BE49-F238E27FC236}">
                <a16:creationId xmlns:a16="http://schemas.microsoft.com/office/drawing/2014/main" id="{FD55EC78-E079-4CC9-87C7-A8C2AF6041C4}"/>
              </a:ext>
            </a:extLst>
          </p:cNvPr>
          <p:cNvSpPr/>
          <p:nvPr/>
        </p:nvSpPr>
        <p:spPr>
          <a:xfrm>
            <a:off x="6708925" y="4521194"/>
            <a:ext cx="1141619" cy="43657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abs f3"/>
              <a:gd name="f8" fmla="abs f4"/>
              <a:gd name="f9" fmla="abs f5"/>
              <a:gd name="f10" fmla="val f6"/>
              <a:gd name="f11" fmla="?: f7 f3 1"/>
              <a:gd name="f12" fmla="?: f8 f4 1"/>
              <a:gd name="f13" fmla="?: f9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10 f18 1"/>
              <a:gd name="f24" fmla="+- f22 0 f10"/>
              <a:gd name="f25" fmla="+- f21 0 f10"/>
              <a:gd name="f26" fmla="*/ f21 f18 1"/>
              <a:gd name="f27" fmla="*/ f22 f18 1"/>
              <a:gd name="f28" fmla="min f25 f24"/>
              <a:gd name="f29" fmla="*/ f28 1 6"/>
              <a:gd name="f30" fmla="+- f21 0 f29"/>
              <a:gd name="f31" fmla="+- f22 0 f29"/>
              <a:gd name="f32" fmla="*/ f29 29289 1"/>
              <a:gd name="f33" fmla="*/ f29 f18 1"/>
              <a:gd name="f34" fmla="*/ f32 1 100000"/>
              <a:gd name="f35" fmla="*/ f30 f18 1"/>
              <a:gd name="f36" fmla="*/ f31 f18 1"/>
              <a:gd name="f37" fmla="+- f21 0 f34"/>
              <a:gd name="f38" fmla="+- f22 0 f34"/>
              <a:gd name="f39" fmla="*/ f34 f18 1"/>
              <a:gd name="f40" fmla="*/ f37 f18 1"/>
              <a:gd name="f41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39" r="f40" b="f41"/>
            <a:pathLst>
              <a:path>
                <a:moveTo>
                  <a:pt x="f23" y="f33"/>
                </a:moveTo>
                <a:arcTo wR="f33" hR="f33" stAng="f0" swAng="f1"/>
                <a:lnTo>
                  <a:pt x="f35" y="f23"/>
                </a:lnTo>
                <a:arcTo wR="f33" hR="f33" stAng="f2" swAng="f1"/>
                <a:lnTo>
                  <a:pt x="f26" y="f36"/>
                </a:lnTo>
                <a:arcTo wR="f33" hR="f33" stAng="f6" swAng="f1"/>
                <a:lnTo>
                  <a:pt x="f33" y="f27"/>
                </a:lnTo>
                <a:arcTo wR="f33" hR="f33" stAng="f1" swAng="f1"/>
                <a:close/>
              </a:path>
            </a:pathLst>
          </a:custGeom>
          <a:noFill/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8" name="Flowchart: Alternate Process 18">
            <a:extLst>
              <a:ext uri="{FF2B5EF4-FFF2-40B4-BE49-F238E27FC236}">
                <a16:creationId xmlns:a16="http://schemas.microsoft.com/office/drawing/2014/main" id="{0C977E61-9F13-4ABE-9392-4159E8EC712E}"/>
              </a:ext>
            </a:extLst>
          </p:cNvPr>
          <p:cNvSpPr/>
          <p:nvPr/>
        </p:nvSpPr>
        <p:spPr>
          <a:xfrm>
            <a:off x="8007382" y="4501708"/>
            <a:ext cx="1141619" cy="43657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abs f3"/>
              <a:gd name="f8" fmla="abs f4"/>
              <a:gd name="f9" fmla="abs f5"/>
              <a:gd name="f10" fmla="val f6"/>
              <a:gd name="f11" fmla="?: f7 f3 1"/>
              <a:gd name="f12" fmla="?: f8 f4 1"/>
              <a:gd name="f13" fmla="?: f9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10 f18 1"/>
              <a:gd name="f24" fmla="+- f22 0 f10"/>
              <a:gd name="f25" fmla="+- f21 0 f10"/>
              <a:gd name="f26" fmla="*/ f21 f18 1"/>
              <a:gd name="f27" fmla="*/ f22 f18 1"/>
              <a:gd name="f28" fmla="min f25 f24"/>
              <a:gd name="f29" fmla="*/ f28 1 6"/>
              <a:gd name="f30" fmla="+- f21 0 f29"/>
              <a:gd name="f31" fmla="+- f22 0 f29"/>
              <a:gd name="f32" fmla="*/ f29 29289 1"/>
              <a:gd name="f33" fmla="*/ f29 f18 1"/>
              <a:gd name="f34" fmla="*/ f32 1 100000"/>
              <a:gd name="f35" fmla="*/ f30 f18 1"/>
              <a:gd name="f36" fmla="*/ f31 f18 1"/>
              <a:gd name="f37" fmla="+- f21 0 f34"/>
              <a:gd name="f38" fmla="+- f22 0 f34"/>
              <a:gd name="f39" fmla="*/ f34 f18 1"/>
              <a:gd name="f40" fmla="*/ f37 f18 1"/>
              <a:gd name="f41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39" r="f40" b="f41"/>
            <a:pathLst>
              <a:path>
                <a:moveTo>
                  <a:pt x="f23" y="f33"/>
                </a:moveTo>
                <a:arcTo wR="f33" hR="f33" stAng="f0" swAng="f1"/>
                <a:lnTo>
                  <a:pt x="f35" y="f23"/>
                </a:lnTo>
                <a:arcTo wR="f33" hR="f33" stAng="f2" swAng="f1"/>
                <a:lnTo>
                  <a:pt x="f26" y="f36"/>
                </a:lnTo>
                <a:arcTo wR="f33" hR="f33" stAng="f6" swAng="f1"/>
                <a:lnTo>
                  <a:pt x="f33" y="f27"/>
                </a:lnTo>
                <a:arcTo wR="f33" hR="f33" stAng="f1" swAng="f1"/>
                <a:close/>
              </a:path>
            </a:pathLst>
          </a:custGeom>
          <a:noFill/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9" name="Flowchart: Alternate Process 19">
            <a:extLst>
              <a:ext uri="{FF2B5EF4-FFF2-40B4-BE49-F238E27FC236}">
                <a16:creationId xmlns:a16="http://schemas.microsoft.com/office/drawing/2014/main" id="{4C30F7EA-0F4A-4AE9-A834-E27E4128E4B3}"/>
              </a:ext>
            </a:extLst>
          </p:cNvPr>
          <p:cNvSpPr/>
          <p:nvPr/>
        </p:nvSpPr>
        <p:spPr>
          <a:xfrm>
            <a:off x="10647740" y="3747995"/>
            <a:ext cx="1141619" cy="43657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abs f3"/>
              <a:gd name="f8" fmla="abs f4"/>
              <a:gd name="f9" fmla="abs f5"/>
              <a:gd name="f10" fmla="val f6"/>
              <a:gd name="f11" fmla="?: f7 f3 1"/>
              <a:gd name="f12" fmla="?: f8 f4 1"/>
              <a:gd name="f13" fmla="?: f9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10 f18 1"/>
              <a:gd name="f24" fmla="+- f22 0 f10"/>
              <a:gd name="f25" fmla="+- f21 0 f10"/>
              <a:gd name="f26" fmla="*/ f21 f18 1"/>
              <a:gd name="f27" fmla="*/ f22 f18 1"/>
              <a:gd name="f28" fmla="min f25 f24"/>
              <a:gd name="f29" fmla="*/ f28 1 6"/>
              <a:gd name="f30" fmla="+- f21 0 f29"/>
              <a:gd name="f31" fmla="+- f22 0 f29"/>
              <a:gd name="f32" fmla="*/ f29 29289 1"/>
              <a:gd name="f33" fmla="*/ f29 f18 1"/>
              <a:gd name="f34" fmla="*/ f32 1 100000"/>
              <a:gd name="f35" fmla="*/ f30 f18 1"/>
              <a:gd name="f36" fmla="*/ f31 f18 1"/>
              <a:gd name="f37" fmla="+- f21 0 f34"/>
              <a:gd name="f38" fmla="+- f22 0 f34"/>
              <a:gd name="f39" fmla="*/ f34 f18 1"/>
              <a:gd name="f40" fmla="*/ f37 f18 1"/>
              <a:gd name="f41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39" r="f40" b="f41"/>
            <a:pathLst>
              <a:path>
                <a:moveTo>
                  <a:pt x="f23" y="f33"/>
                </a:moveTo>
                <a:arcTo wR="f33" hR="f33" stAng="f0" swAng="f1"/>
                <a:lnTo>
                  <a:pt x="f35" y="f23"/>
                </a:lnTo>
                <a:arcTo wR="f33" hR="f33" stAng="f2" swAng="f1"/>
                <a:lnTo>
                  <a:pt x="f26" y="f36"/>
                </a:lnTo>
                <a:arcTo wR="f33" hR="f33" stAng="f6" swAng="f1"/>
                <a:lnTo>
                  <a:pt x="f33" y="f27"/>
                </a:lnTo>
                <a:arcTo wR="f33" hR="f33" stAng="f1" swAng="f1"/>
                <a:close/>
              </a:path>
            </a:pathLst>
          </a:custGeom>
          <a:noFill/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0" name="Flowchart: Alternate Process 20">
            <a:extLst>
              <a:ext uri="{FF2B5EF4-FFF2-40B4-BE49-F238E27FC236}">
                <a16:creationId xmlns:a16="http://schemas.microsoft.com/office/drawing/2014/main" id="{2ADECBED-747B-4362-BDB2-96E5F0F0F9E5}"/>
              </a:ext>
            </a:extLst>
          </p:cNvPr>
          <p:cNvSpPr/>
          <p:nvPr/>
        </p:nvSpPr>
        <p:spPr>
          <a:xfrm>
            <a:off x="9324502" y="3759197"/>
            <a:ext cx="1141619" cy="43657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abs f3"/>
              <a:gd name="f8" fmla="abs f4"/>
              <a:gd name="f9" fmla="abs f5"/>
              <a:gd name="f10" fmla="val f6"/>
              <a:gd name="f11" fmla="?: f7 f3 1"/>
              <a:gd name="f12" fmla="?: f8 f4 1"/>
              <a:gd name="f13" fmla="?: f9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10 f18 1"/>
              <a:gd name="f24" fmla="+- f22 0 f10"/>
              <a:gd name="f25" fmla="+- f21 0 f10"/>
              <a:gd name="f26" fmla="*/ f21 f18 1"/>
              <a:gd name="f27" fmla="*/ f22 f18 1"/>
              <a:gd name="f28" fmla="min f25 f24"/>
              <a:gd name="f29" fmla="*/ f28 1 6"/>
              <a:gd name="f30" fmla="+- f21 0 f29"/>
              <a:gd name="f31" fmla="+- f22 0 f29"/>
              <a:gd name="f32" fmla="*/ f29 29289 1"/>
              <a:gd name="f33" fmla="*/ f29 f18 1"/>
              <a:gd name="f34" fmla="*/ f32 1 100000"/>
              <a:gd name="f35" fmla="*/ f30 f18 1"/>
              <a:gd name="f36" fmla="*/ f31 f18 1"/>
              <a:gd name="f37" fmla="+- f21 0 f34"/>
              <a:gd name="f38" fmla="+- f22 0 f34"/>
              <a:gd name="f39" fmla="*/ f34 f18 1"/>
              <a:gd name="f40" fmla="*/ f37 f18 1"/>
              <a:gd name="f41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39" r="f40" b="f41"/>
            <a:pathLst>
              <a:path>
                <a:moveTo>
                  <a:pt x="f23" y="f33"/>
                </a:moveTo>
                <a:arcTo wR="f33" hR="f33" stAng="f0" swAng="f1"/>
                <a:lnTo>
                  <a:pt x="f35" y="f23"/>
                </a:lnTo>
                <a:arcTo wR="f33" hR="f33" stAng="f2" swAng="f1"/>
                <a:lnTo>
                  <a:pt x="f26" y="f36"/>
                </a:lnTo>
                <a:arcTo wR="f33" hR="f33" stAng="f6" swAng="f1"/>
                <a:lnTo>
                  <a:pt x="f33" y="f27"/>
                </a:lnTo>
                <a:arcTo wR="f33" hR="f33" stAng="f1" swAng="f1"/>
                <a:close/>
              </a:path>
            </a:pathLst>
          </a:custGeom>
          <a:noFill/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1" name="TextBox 24">
            <a:extLst>
              <a:ext uri="{FF2B5EF4-FFF2-40B4-BE49-F238E27FC236}">
                <a16:creationId xmlns:a16="http://schemas.microsoft.com/office/drawing/2014/main" id="{6760715E-ED10-4022-8E56-5C4BE39FDCEE}"/>
              </a:ext>
            </a:extLst>
          </p:cNvPr>
          <p:cNvSpPr txBox="1"/>
          <p:nvPr/>
        </p:nvSpPr>
        <p:spPr>
          <a:xfrm>
            <a:off x="6327757" y="3012388"/>
            <a:ext cx="1529516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Formal agreement</a:t>
            </a:r>
          </a:p>
        </p:txBody>
      </p:sp>
      <p:sp>
        <p:nvSpPr>
          <p:cNvPr id="22" name="TextBox 25">
            <a:extLst>
              <a:ext uri="{FF2B5EF4-FFF2-40B4-BE49-F238E27FC236}">
                <a16:creationId xmlns:a16="http://schemas.microsoft.com/office/drawing/2014/main" id="{5906E36C-2EF4-4F96-B8F8-A814FF4DEBA9}"/>
              </a:ext>
            </a:extLst>
          </p:cNvPr>
          <p:cNvSpPr txBox="1"/>
          <p:nvPr/>
        </p:nvSpPr>
        <p:spPr>
          <a:xfrm>
            <a:off x="6316090" y="1395527"/>
            <a:ext cx="1561200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Develop a network</a:t>
            </a:r>
          </a:p>
        </p:txBody>
      </p:sp>
      <p:sp>
        <p:nvSpPr>
          <p:cNvPr id="23" name="TextBox 26">
            <a:extLst>
              <a:ext uri="{FF2B5EF4-FFF2-40B4-BE49-F238E27FC236}">
                <a16:creationId xmlns:a16="http://schemas.microsoft.com/office/drawing/2014/main" id="{61B2811C-7756-4125-80E9-964CB1AD131F}"/>
              </a:ext>
            </a:extLst>
          </p:cNvPr>
          <p:cNvSpPr txBox="1"/>
          <p:nvPr/>
        </p:nvSpPr>
        <p:spPr>
          <a:xfrm>
            <a:off x="6277164" y="2594132"/>
            <a:ext cx="1639363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Informal agreement</a:t>
            </a:r>
          </a:p>
        </p:txBody>
      </p:sp>
      <p:sp>
        <p:nvSpPr>
          <p:cNvPr id="24" name="TextBox 27">
            <a:extLst>
              <a:ext uri="{FF2B5EF4-FFF2-40B4-BE49-F238E27FC236}">
                <a16:creationId xmlns:a16="http://schemas.microsoft.com/office/drawing/2014/main" id="{86DAB754-1E4D-4332-86F7-A5DC056DE501}"/>
              </a:ext>
            </a:extLst>
          </p:cNvPr>
          <p:cNvSpPr txBox="1"/>
          <p:nvPr/>
        </p:nvSpPr>
        <p:spPr>
          <a:xfrm>
            <a:off x="6605397" y="2246148"/>
            <a:ext cx="942499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Build trust</a:t>
            </a:r>
          </a:p>
        </p:txBody>
      </p:sp>
      <p:sp>
        <p:nvSpPr>
          <p:cNvPr id="25" name="TextBox 28">
            <a:extLst>
              <a:ext uri="{FF2B5EF4-FFF2-40B4-BE49-F238E27FC236}">
                <a16:creationId xmlns:a16="http://schemas.microsoft.com/office/drawing/2014/main" id="{F2B9AC42-6557-41A1-BC2C-9AB48A7EF6D6}"/>
              </a:ext>
            </a:extLst>
          </p:cNvPr>
          <p:cNvSpPr txBox="1"/>
          <p:nvPr/>
        </p:nvSpPr>
        <p:spPr>
          <a:xfrm>
            <a:off x="6186309" y="1836497"/>
            <a:ext cx="1821073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Develop a relationship</a:t>
            </a:r>
          </a:p>
        </p:txBody>
      </p:sp>
      <p:sp>
        <p:nvSpPr>
          <p:cNvPr id="26" name="TextBox 29">
            <a:extLst>
              <a:ext uri="{FF2B5EF4-FFF2-40B4-BE49-F238E27FC236}">
                <a16:creationId xmlns:a16="http://schemas.microsoft.com/office/drawing/2014/main" id="{28F2B9B3-3D01-4419-8F05-EB3DF6648FA8}"/>
              </a:ext>
            </a:extLst>
          </p:cNvPr>
          <p:cNvSpPr txBox="1"/>
          <p:nvPr/>
        </p:nvSpPr>
        <p:spPr>
          <a:xfrm>
            <a:off x="6992023" y="3822866"/>
            <a:ext cx="540529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Seed</a:t>
            </a:r>
          </a:p>
        </p:txBody>
      </p:sp>
      <p:sp>
        <p:nvSpPr>
          <p:cNvPr id="27" name="TextBox 30">
            <a:extLst>
              <a:ext uri="{FF2B5EF4-FFF2-40B4-BE49-F238E27FC236}">
                <a16:creationId xmlns:a16="http://schemas.microsoft.com/office/drawing/2014/main" id="{E9F4F85B-6572-4E70-AED2-266620543B58}"/>
              </a:ext>
            </a:extLst>
          </p:cNvPr>
          <p:cNvSpPr txBox="1"/>
          <p:nvPr/>
        </p:nvSpPr>
        <p:spPr>
          <a:xfrm>
            <a:off x="3802057" y="3704671"/>
            <a:ext cx="1067918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LP-GP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Fund model</a:t>
            </a:r>
          </a:p>
        </p:txBody>
      </p:sp>
      <p:sp>
        <p:nvSpPr>
          <p:cNvPr id="28" name="TextBox 31">
            <a:extLst>
              <a:ext uri="{FF2B5EF4-FFF2-40B4-BE49-F238E27FC236}">
                <a16:creationId xmlns:a16="http://schemas.microsoft.com/office/drawing/2014/main" id="{02AECC8E-F367-4DB7-9F17-F9A779E22327}"/>
              </a:ext>
            </a:extLst>
          </p:cNvPr>
          <p:cNvSpPr txBox="1"/>
          <p:nvPr/>
        </p:nvSpPr>
        <p:spPr>
          <a:xfrm>
            <a:off x="5248583" y="3725455"/>
            <a:ext cx="1248741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Co-investment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with GP</a:t>
            </a:r>
          </a:p>
        </p:txBody>
      </p:sp>
      <p:sp>
        <p:nvSpPr>
          <p:cNvPr id="29" name="TextBox 32">
            <a:extLst>
              <a:ext uri="{FF2B5EF4-FFF2-40B4-BE49-F238E27FC236}">
                <a16:creationId xmlns:a16="http://schemas.microsoft.com/office/drawing/2014/main" id="{B17B0BAE-05CE-4103-9163-B75B427A28D0}"/>
              </a:ext>
            </a:extLst>
          </p:cNvPr>
          <p:cNvSpPr txBox="1"/>
          <p:nvPr/>
        </p:nvSpPr>
        <p:spPr>
          <a:xfrm>
            <a:off x="5377129" y="5485209"/>
            <a:ext cx="3450945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Decreasing relevance of fund manager</a:t>
            </a:r>
          </a:p>
        </p:txBody>
      </p:sp>
      <p:sp>
        <p:nvSpPr>
          <p:cNvPr id="30" name="TextBox 33">
            <a:extLst>
              <a:ext uri="{FF2B5EF4-FFF2-40B4-BE49-F238E27FC236}">
                <a16:creationId xmlns:a16="http://schemas.microsoft.com/office/drawing/2014/main" id="{E0C6F8D1-1D0B-4174-9161-65B478D628C7}"/>
              </a:ext>
            </a:extLst>
          </p:cNvPr>
          <p:cNvSpPr txBox="1"/>
          <p:nvPr/>
        </p:nvSpPr>
        <p:spPr>
          <a:xfrm>
            <a:off x="7212275" y="5075649"/>
            <a:ext cx="4119911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Collaborative institutional investment vehicles</a:t>
            </a:r>
          </a:p>
        </p:txBody>
      </p:sp>
      <p:sp>
        <p:nvSpPr>
          <p:cNvPr id="31" name="TextBox 34">
            <a:extLst>
              <a:ext uri="{FF2B5EF4-FFF2-40B4-BE49-F238E27FC236}">
                <a16:creationId xmlns:a16="http://schemas.microsoft.com/office/drawing/2014/main" id="{D0ABDF48-D327-4610-B452-006C129ECF84}"/>
              </a:ext>
            </a:extLst>
          </p:cNvPr>
          <p:cNvSpPr txBox="1"/>
          <p:nvPr/>
        </p:nvSpPr>
        <p:spPr>
          <a:xfrm>
            <a:off x="3784848" y="4465525"/>
            <a:ext cx="1083948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Investment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Opportunity</a:t>
            </a:r>
          </a:p>
        </p:txBody>
      </p:sp>
      <p:sp>
        <p:nvSpPr>
          <p:cNvPr id="32" name="TextBox 35">
            <a:extLst>
              <a:ext uri="{FF2B5EF4-FFF2-40B4-BE49-F238E27FC236}">
                <a16:creationId xmlns:a16="http://schemas.microsoft.com/office/drawing/2014/main" id="{5400A70B-0D39-4CBC-B56A-0228D01E62AE}"/>
              </a:ext>
            </a:extLst>
          </p:cNvPr>
          <p:cNvSpPr txBox="1"/>
          <p:nvPr/>
        </p:nvSpPr>
        <p:spPr>
          <a:xfrm>
            <a:off x="10814590" y="3782925"/>
            <a:ext cx="760140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Alliance</a:t>
            </a:r>
          </a:p>
        </p:txBody>
      </p:sp>
      <p:sp>
        <p:nvSpPr>
          <p:cNvPr id="33" name="TextBox 36">
            <a:extLst>
              <a:ext uri="{FF2B5EF4-FFF2-40B4-BE49-F238E27FC236}">
                <a16:creationId xmlns:a16="http://schemas.microsoft.com/office/drawing/2014/main" id="{1C2A2696-7E4F-4ACA-B0F8-9D6187ED41B1}"/>
              </a:ext>
            </a:extLst>
          </p:cNvPr>
          <p:cNvSpPr txBox="1"/>
          <p:nvPr/>
        </p:nvSpPr>
        <p:spPr>
          <a:xfrm>
            <a:off x="9438665" y="3812387"/>
            <a:ext cx="884343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Syndicate</a:t>
            </a:r>
          </a:p>
        </p:txBody>
      </p:sp>
      <p:sp>
        <p:nvSpPr>
          <p:cNvPr id="34" name="TextBox 37">
            <a:extLst>
              <a:ext uri="{FF2B5EF4-FFF2-40B4-BE49-F238E27FC236}">
                <a16:creationId xmlns:a16="http://schemas.microsoft.com/office/drawing/2014/main" id="{AB71545D-FBE4-4D0A-AF71-DA3396931832}"/>
              </a:ext>
            </a:extLst>
          </p:cNvPr>
          <p:cNvSpPr txBox="1"/>
          <p:nvPr/>
        </p:nvSpPr>
        <p:spPr>
          <a:xfrm>
            <a:off x="8397593" y="3828115"/>
            <a:ext cx="344966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JV</a:t>
            </a:r>
          </a:p>
        </p:txBody>
      </p:sp>
      <p:sp>
        <p:nvSpPr>
          <p:cNvPr id="35" name="TextBox 38">
            <a:extLst>
              <a:ext uri="{FF2B5EF4-FFF2-40B4-BE49-F238E27FC236}">
                <a16:creationId xmlns:a16="http://schemas.microsoft.com/office/drawing/2014/main" id="{F5C5B7A1-0DC2-4FCB-90AE-86E1158BCD80}"/>
              </a:ext>
            </a:extLst>
          </p:cNvPr>
          <p:cNvSpPr txBox="1"/>
          <p:nvPr/>
        </p:nvSpPr>
        <p:spPr>
          <a:xfrm>
            <a:off x="5341175" y="4454287"/>
            <a:ext cx="1083948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Investment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Opportunity</a:t>
            </a:r>
          </a:p>
        </p:txBody>
      </p:sp>
      <p:sp>
        <p:nvSpPr>
          <p:cNvPr id="36" name="TextBox 39">
            <a:extLst>
              <a:ext uri="{FF2B5EF4-FFF2-40B4-BE49-F238E27FC236}">
                <a16:creationId xmlns:a16="http://schemas.microsoft.com/office/drawing/2014/main" id="{271E9BC9-0B03-4265-9287-6E5222C76578}"/>
              </a:ext>
            </a:extLst>
          </p:cNvPr>
          <p:cNvSpPr txBox="1"/>
          <p:nvPr/>
        </p:nvSpPr>
        <p:spPr>
          <a:xfrm>
            <a:off x="6766596" y="4454287"/>
            <a:ext cx="1083948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Investment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Opportunity</a:t>
            </a:r>
          </a:p>
        </p:txBody>
      </p:sp>
      <p:sp>
        <p:nvSpPr>
          <p:cNvPr id="37" name="TextBox 40">
            <a:extLst>
              <a:ext uri="{FF2B5EF4-FFF2-40B4-BE49-F238E27FC236}">
                <a16:creationId xmlns:a16="http://schemas.microsoft.com/office/drawing/2014/main" id="{3AE9772B-E669-47A1-9333-C177A9E4D1FE}"/>
              </a:ext>
            </a:extLst>
          </p:cNvPr>
          <p:cNvSpPr txBox="1"/>
          <p:nvPr/>
        </p:nvSpPr>
        <p:spPr>
          <a:xfrm>
            <a:off x="8039907" y="4454378"/>
            <a:ext cx="1083948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Investment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Opportunity</a:t>
            </a:r>
          </a:p>
        </p:txBody>
      </p:sp>
      <p:sp>
        <p:nvSpPr>
          <p:cNvPr id="38" name="TextBox 41">
            <a:extLst>
              <a:ext uri="{FF2B5EF4-FFF2-40B4-BE49-F238E27FC236}">
                <a16:creationId xmlns:a16="http://schemas.microsoft.com/office/drawing/2014/main" id="{F190C760-ACB0-40E4-9443-096CAC78FEF5}"/>
              </a:ext>
            </a:extLst>
          </p:cNvPr>
          <p:cNvSpPr txBox="1"/>
          <p:nvPr/>
        </p:nvSpPr>
        <p:spPr>
          <a:xfrm>
            <a:off x="9359551" y="4454287"/>
            <a:ext cx="1083948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Investment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Opportunity</a:t>
            </a:r>
          </a:p>
        </p:txBody>
      </p:sp>
      <p:sp>
        <p:nvSpPr>
          <p:cNvPr id="39" name="TextBox 42">
            <a:extLst>
              <a:ext uri="{FF2B5EF4-FFF2-40B4-BE49-F238E27FC236}">
                <a16:creationId xmlns:a16="http://schemas.microsoft.com/office/drawing/2014/main" id="{3C5A768E-6751-40AC-8C9B-DBA6CC732F09}"/>
              </a:ext>
            </a:extLst>
          </p:cNvPr>
          <p:cNvSpPr txBox="1"/>
          <p:nvPr/>
        </p:nvSpPr>
        <p:spPr>
          <a:xfrm>
            <a:off x="10695234" y="4454287"/>
            <a:ext cx="1083948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Investment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Opportunity</a:t>
            </a:r>
          </a:p>
        </p:txBody>
      </p:sp>
      <p:cxnSp>
        <p:nvCxnSpPr>
          <p:cNvPr id="40" name="Straight Connector 43">
            <a:extLst>
              <a:ext uri="{FF2B5EF4-FFF2-40B4-BE49-F238E27FC236}">
                <a16:creationId xmlns:a16="http://schemas.microsoft.com/office/drawing/2014/main" id="{3FB1FAE2-DD5D-454F-9DEB-12FC21B95A25}"/>
              </a:ext>
            </a:extLst>
          </p:cNvPr>
          <p:cNvCxnSpPr/>
          <p:nvPr/>
        </p:nvCxnSpPr>
        <p:spPr>
          <a:xfrm flipH="1">
            <a:off x="4071640" y="3489065"/>
            <a:ext cx="7123030" cy="0"/>
          </a:xfrm>
          <a:prstGeom prst="straightConnector1">
            <a:avLst/>
          </a:prstGeom>
          <a:noFill/>
          <a:ln w="25402" cap="flat">
            <a:solidFill>
              <a:srgbClr val="4472C4">
                <a:alpha val="94000"/>
              </a:srgbClr>
            </a:solidFill>
            <a:prstDash val="solid"/>
            <a:miter/>
          </a:ln>
        </p:spPr>
      </p:cxnSp>
      <p:cxnSp>
        <p:nvCxnSpPr>
          <p:cNvPr id="41" name="Straight Arrow Connector 44">
            <a:extLst>
              <a:ext uri="{FF2B5EF4-FFF2-40B4-BE49-F238E27FC236}">
                <a16:creationId xmlns:a16="http://schemas.microsoft.com/office/drawing/2014/main" id="{02CF7CAA-139A-4F49-94D3-1FD7C9269998}"/>
              </a:ext>
            </a:extLst>
          </p:cNvPr>
          <p:cNvCxnSpPr/>
          <p:nvPr/>
        </p:nvCxnSpPr>
        <p:spPr>
          <a:xfrm>
            <a:off x="4071640" y="4195036"/>
            <a:ext cx="0" cy="336527"/>
          </a:xfrm>
          <a:prstGeom prst="straightConnector1">
            <a:avLst/>
          </a:prstGeom>
          <a:noFill/>
          <a:ln w="25402" cap="flat">
            <a:solidFill>
              <a:srgbClr val="4472C4">
                <a:alpha val="97000"/>
              </a:srgbClr>
            </a:solidFill>
            <a:prstDash val="solid"/>
            <a:miter/>
            <a:tailEnd type="arrow"/>
          </a:ln>
        </p:spPr>
      </p:cxnSp>
      <p:cxnSp>
        <p:nvCxnSpPr>
          <p:cNvPr id="42" name="Straight Arrow Connector 45">
            <a:extLst>
              <a:ext uri="{FF2B5EF4-FFF2-40B4-BE49-F238E27FC236}">
                <a16:creationId xmlns:a16="http://schemas.microsoft.com/office/drawing/2014/main" id="{232217E8-C4FA-4E49-80D0-304931D49F33}"/>
              </a:ext>
            </a:extLst>
          </p:cNvPr>
          <p:cNvCxnSpPr/>
          <p:nvPr/>
        </p:nvCxnSpPr>
        <p:spPr>
          <a:xfrm>
            <a:off x="5702143" y="4205351"/>
            <a:ext cx="0" cy="336526"/>
          </a:xfrm>
          <a:prstGeom prst="straightConnector1">
            <a:avLst/>
          </a:prstGeom>
          <a:noFill/>
          <a:ln w="25402" cap="flat">
            <a:solidFill>
              <a:srgbClr val="4472C4">
                <a:alpha val="97000"/>
              </a:srgbClr>
            </a:solidFill>
            <a:prstDash val="solid"/>
            <a:miter/>
            <a:tailEnd type="arrow"/>
          </a:ln>
        </p:spPr>
      </p:cxnSp>
      <p:cxnSp>
        <p:nvCxnSpPr>
          <p:cNvPr id="43" name="Straight Arrow Connector 46">
            <a:extLst>
              <a:ext uri="{FF2B5EF4-FFF2-40B4-BE49-F238E27FC236}">
                <a16:creationId xmlns:a16="http://schemas.microsoft.com/office/drawing/2014/main" id="{B6D33FBD-F894-473C-9745-1518892534A1}"/>
              </a:ext>
            </a:extLst>
          </p:cNvPr>
          <p:cNvCxnSpPr/>
          <p:nvPr/>
        </p:nvCxnSpPr>
        <p:spPr>
          <a:xfrm>
            <a:off x="7262293" y="4195036"/>
            <a:ext cx="0" cy="336527"/>
          </a:xfrm>
          <a:prstGeom prst="straightConnector1">
            <a:avLst/>
          </a:prstGeom>
          <a:noFill/>
          <a:ln w="25402" cap="flat">
            <a:solidFill>
              <a:srgbClr val="4472C4">
                <a:alpha val="97000"/>
              </a:srgbClr>
            </a:solidFill>
            <a:prstDash val="solid"/>
            <a:miter/>
            <a:tailEnd type="arrow"/>
          </a:ln>
        </p:spPr>
      </p:cxnSp>
      <p:cxnSp>
        <p:nvCxnSpPr>
          <p:cNvPr id="44" name="Straight Arrow Connector 47">
            <a:extLst>
              <a:ext uri="{FF2B5EF4-FFF2-40B4-BE49-F238E27FC236}">
                <a16:creationId xmlns:a16="http://schemas.microsoft.com/office/drawing/2014/main" id="{4A81DBB4-E2AF-4A1F-9E1C-62696E12506D}"/>
              </a:ext>
            </a:extLst>
          </p:cNvPr>
          <p:cNvCxnSpPr/>
          <p:nvPr/>
        </p:nvCxnSpPr>
        <p:spPr>
          <a:xfrm>
            <a:off x="9864263" y="4179171"/>
            <a:ext cx="0" cy="336527"/>
          </a:xfrm>
          <a:prstGeom prst="straightConnector1">
            <a:avLst/>
          </a:prstGeom>
          <a:noFill/>
          <a:ln w="25402" cap="flat">
            <a:solidFill>
              <a:srgbClr val="4472C4">
                <a:alpha val="97000"/>
              </a:srgbClr>
            </a:solidFill>
            <a:prstDash val="solid"/>
            <a:miter/>
            <a:tailEnd type="arrow"/>
          </a:ln>
        </p:spPr>
      </p:cxnSp>
      <p:cxnSp>
        <p:nvCxnSpPr>
          <p:cNvPr id="45" name="Straight Arrow Connector 48">
            <a:extLst>
              <a:ext uri="{FF2B5EF4-FFF2-40B4-BE49-F238E27FC236}">
                <a16:creationId xmlns:a16="http://schemas.microsoft.com/office/drawing/2014/main" id="{1FA73F28-2ADA-4660-9D8D-843572DA39B8}"/>
              </a:ext>
            </a:extLst>
          </p:cNvPr>
          <p:cNvCxnSpPr/>
          <p:nvPr/>
        </p:nvCxnSpPr>
        <p:spPr>
          <a:xfrm>
            <a:off x="8578187" y="4184566"/>
            <a:ext cx="0" cy="336527"/>
          </a:xfrm>
          <a:prstGeom prst="straightConnector1">
            <a:avLst/>
          </a:prstGeom>
          <a:noFill/>
          <a:ln w="25402" cap="flat">
            <a:solidFill>
              <a:srgbClr val="4472C4">
                <a:alpha val="97000"/>
              </a:srgbClr>
            </a:solidFill>
            <a:prstDash val="solid"/>
            <a:miter/>
            <a:tailEnd type="arrow"/>
          </a:ln>
        </p:spPr>
      </p:cxnSp>
      <p:cxnSp>
        <p:nvCxnSpPr>
          <p:cNvPr id="46" name="Straight Arrow Connector 49">
            <a:extLst>
              <a:ext uri="{FF2B5EF4-FFF2-40B4-BE49-F238E27FC236}">
                <a16:creationId xmlns:a16="http://schemas.microsoft.com/office/drawing/2014/main" id="{244976ED-A3B6-4386-A641-A90E04FD2D9F}"/>
              </a:ext>
            </a:extLst>
          </p:cNvPr>
          <p:cNvCxnSpPr/>
          <p:nvPr/>
        </p:nvCxnSpPr>
        <p:spPr>
          <a:xfrm>
            <a:off x="11194670" y="4195036"/>
            <a:ext cx="0" cy="336527"/>
          </a:xfrm>
          <a:prstGeom prst="straightConnector1">
            <a:avLst/>
          </a:prstGeom>
          <a:noFill/>
          <a:ln w="25402" cap="flat">
            <a:solidFill>
              <a:srgbClr val="4472C4">
                <a:alpha val="97000"/>
              </a:srgbClr>
            </a:solidFill>
            <a:prstDash val="solid"/>
            <a:miter/>
            <a:tailEnd type="arrow"/>
          </a:ln>
        </p:spPr>
      </p:cxnSp>
      <p:cxnSp>
        <p:nvCxnSpPr>
          <p:cNvPr id="47" name="Straight Arrow Connector 50">
            <a:extLst>
              <a:ext uri="{FF2B5EF4-FFF2-40B4-BE49-F238E27FC236}">
                <a16:creationId xmlns:a16="http://schemas.microsoft.com/office/drawing/2014/main" id="{F206B61F-48AD-4246-96E4-4F931D083BF5}"/>
              </a:ext>
            </a:extLst>
          </p:cNvPr>
          <p:cNvCxnSpPr/>
          <p:nvPr/>
        </p:nvCxnSpPr>
        <p:spPr>
          <a:xfrm flipV="1">
            <a:off x="3698592" y="5825311"/>
            <a:ext cx="8090758" cy="19961"/>
          </a:xfrm>
          <a:prstGeom prst="straightConnector1">
            <a:avLst/>
          </a:prstGeom>
          <a:noFill/>
          <a:ln w="28575" cap="flat">
            <a:solidFill>
              <a:srgbClr val="4472C4">
                <a:alpha val="97000"/>
              </a:srgbClr>
            </a:solidFill>
            <a:prstDash val="solid"/>
            <a:miter/>
            <a:tailEnd type="arrow"/>
          </a:ln>
        </p:spPr>
      </p:cxnSp>
      <p:cxnSp>
        <p:nvCxnSpPr>
          <p:cNvPr id="48" name="Straight Connector 51">
            <a:extLst>
              <a:ext uri="{FF2B5EF4-FFF2-40B4-BE49-F238E27FC236}">
                <a16:creationId xmlns:a16="http://schemas.microsoft.com/office/drawing/2014/main" id="{C2720DC2-BEBE-4D81-AECB-12690C6C3EB1}"/>
              </a:ext>
            </a:extLst>
          </p:cNvPr>
          <p:cNvCxnSpPr/>
          <p:nvPr/>
        </p:nvCxnSpPr>
        <p:spPr>
          <a:xfrm flipV="1">
            <a:off x="4071640" y="3489065"/>
            <a:ext cx="0" cy="258930"/>
          </a:xfrm>
          <a:prstGeom prst="straightConnector1">
            <a:avLst/>
          </a:prstGeom>
          <a:noFill/>
          <a:ln w="25402" cap="flat">
            <a:solidFill>
              <a:srgbClr val="4472C4">
                <a:alpha val="94000"/>
              </a:srgbClr>
            </a:solidFill>
            <a:prstDash val="solid"/>
            <a:miter/>
          </a:ln>
        </p:spPr>
      </p:cxnSp>
      <p:cxnSp>
        <p:nvCxnSpPr>
          <p:cNvPr id="49" name="Straight Connector 52">
            <a:extLst>
              <a:ext uri="{FF2B5EF4-FFF2-40B4-BE49-F238E27FC236}">
                <a16:creationId xmlns:a16="http://schemas.microsoft.com/office/drawing/2014/main" id="{AA4C06E1-3EC0-4BBD-85C8-3A92A8408393}"/>
              </a:ext>
            </a:extLst>
          </p:cNvPr>
          <p:cNvCxnSpPr/>
          <p:nvPr/>
        </p:nvCxnSpPr>
        <p:spPr>
          <a:xfrm flipV="1">
            <a:off x="7279730" y="3499534"/>
            <a:ext cx="0" cy="258931"/>
          </a:xfrm>
          <a:prstGeom prst="straightConnector1">
            <a:avLst/>
          </a:prstGeom>
          <a:noFill/>
          <a:ln w="25402" cap="flat">
            <a:solidFill>
              <a:srgbClr val="4472C4">
                <a:alpha val="94000"/>
              </a:srgbClr>
            </a:solidFill>
            <a:prstDash val="solid"/>
            <a:miter/>
          </a:ln>
        </p:spPr>
      </p:cxnSp>
      <p:cxnSp>
        <p:nvCxnSpPr>
          <p:cNvPr id="50" name="Straight Connector 53">
            <a:extLst>
              <a:ext uri="{FF2B5EF4-FFF2-40B4-BE49-F238E27FC236}">
                <a16:creationId xmlns:a16="http://schemas.microsoft.com/office/drawing/2014/main" id="{63522BF5-BC4A-4956-A4FD-CBFA001321C2}"/>
              </a:ext>
            </a:extLst>
          </p:cNvPr>
          <p:cNvCxnSpPr/>
          <p:nvPr/>
        </p:nvCxnSpPr>
        <p:spPr>
          <a:xfrm flipV="1">
            <a:off x="8578187" y="3489065"/>
            <a:ext cx="0" cy="258930"/>
          </a:xfrm>
          <a:prstGeom prst="straightConnector1">
            <a:avLst/>
          </a:prstGeom>
          <a:noFill/>
          <a:ln w="25402" cap="flat">
            <a:solidFill>
              <a:srgbClr val="4472C4">
                <a:alpha val="94000"/>
              </a:srgbClr>
            </a:solidFill>
            <a:prstDash val="solid"/>
            <a:miter/>
          </a:ln>
        </p:spPr>
      </p:cxnSp>
      <p:cxnSp>
        <p:nvCxnSpPr>
          <p:cNvPr id="51" name="Straight Connector 54">
            <a:extLst>
              <a:ext uri="{FF2B5EF4-FFF2-40B4-BE49-F238E27FC236}">
                <a16:creationId xmlns:a16="http://schemas.microsoft.com/office/drawing/2014/main" id="{B7F2D44C-65C9-4DCF-834B-347689B66331}"/>
              </a:ext>
            </a:extLst>
          </p:cNvPr>
          <p:cNvCxnSpPr/>
          <p:nvPr/>
        </p:nvCxnSpPr>
        <p:spPr>
          <a:xfrm flipV="1">
            <a:off x="9864263" y="3489065"/>
            <a:ext cx="0" cy="258930"/>
          </a:xfrm>
          <a:prstGeom prst="straightConnector1">
            <a:avLst/>
          </a:prstGeom>
          <a:noFill/>
          <a:ln w="25402" cap="flat">
            <a:solidFill>
              <a:srgbClr val="4472C4">
                <a:alpha val="94000"/>
              </a:srgbClr>
            </a:solidFill>
            <a:prstDash val="solid"/>
            <a:miter/>
          </a:ln>
        </p:spPr>
      </p:cxnSp>
      <p:cxnSp>
        <p:nvCxnSpPr>
          <p:cNvPr id="52" name="Straight Connector 55">
            <a:extLst>
              <a:ext uri="{FF2B5EF4-FFF2-40B4-BE49-F238E27FC236}">
                <a16:creationId xmlns:a16="http://schemas.microsoft.com/office/drawing/2014/main" id="{3987749E-837E-4042-9EB9-B259853C8107}"/>
              </a:ext>
            </a:extLst>
          </p:cNvPr>
          <p:cNvCxnSpPr/>
          <p:nvPr/>
        </p:nvCxnSpPr>
        <p:spPr>
          <a:xfrm flipV="1">
            <a:off x="11194670" y="3489065"/>
            <a:ext cx="0" cy="258930"/>
          </a:xfrm>
          <a:prstGeom prst="straightConnector1">
            <a:avLst/>
          </a:prstGeom>
          <a:noFill/>
          <a:ln w="25402" cap="flat">
            <a:solidFill>
              <a:srgbClr val="4472C4">
                <a:alpha val="94000"/>
              </a:srgbClr>
            </a:solidFill>
            <a:prstDash val="solid"/>
            <a:miter/>
          </a:ln>
        </p:spPr>
      </p:cxnSp>
      <p:cxnSp>
        <p:nvCxnSpPr>
          <p:cNvPr id="53" name="Straight Connector 56">
            <a:extLst>
              <a:ext uri="{FF2B5EF4-FFF2-40B4-BE49-F238E27FC236}">
                <a16:creationId xmlns:a16="http://schemas.microsoft.com/office/drawing/2014/main" id="{A67A4080-DBFE-4D9A-B38B-D42FC5CBB65F}"/>
              </a:ext>
            </a:extLst>
          </p:cNvPr>
          <p:cNvCxnSpPr/>
          <p:nvPr/>
        </p:nvCxnSpPr>
        <p:spPr>
          <a:xfrm flipV="1">
            <a:off x="5702143" y="3469853"/>
            <a:ext cx="0" cy="258931"/>
          </a:xfrm>
          <a:prstGeom prst="straightConnector1">
            <a:avLst/>
          </a:prstGeom>
          <a:noFill/>
          <a:ln w="25402" cap="flat">
            <a:solidFill>
              <a:srgbClr val="4472C4">
                <a:alpha val="94000"/>
              </a:srgbClr>
            </a:solidFill>
            <a:prstDash val="solid"/>
            <a:miter/>
          </a:ln>
        </p:spPr>
      </p:cxnSp>
      <p:sp>
        <p:nvSpPr>
          <p:cNvPr id="54" name="Flowchart: Alternate Process 7">
            <a:extLst>
              <a:ext uri="{FF2B5EF4-FFF2-40B4-BE49-F238E27FC236}">
                <a16:creationId xmlns:a16="http://schemas.microsoft.com/office/drawing/2014/main" id="{17FC7222-16E1-4568-8CCB-82473435110B}"/>
              </a:ext>
            </a:extLst>
          </p:cNvPr>
          <p:cNvSpPr/>
          <p:nvPr/>
        </p:nvSpPr>
        <p:spPr>
          <a:xfrm>
            <a:off x="6232989" y="3036245"/>
            <a:ext cx="1761692" cy="26005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abs f3"/>
              <a:gd name="f8" fmla="abs f4"/>
              <a:gd name="f9" fmla="abs f5"/>
              <a:gd name="f10" fmla="val f6"/>
              <a:gd name="f11" fmla="?: f7 f3 1"/>
              <a:gd name="f12" fmla="?: f8 f4 1"/>
              <a:gd name="f13" fmla="?: f9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10 f18 1"/>
              <a:gd name="f24" fmla="+- f22 0 f10"/>
              <a:gd name="f25" fmla="+- f21 0 f10"/>
              <a:gd name="f26" fmla="*/ f21 f18 1"/>
              <a:gd name="f27" fmla="*/ f22 f18 1"/>
              <a:gd name="f28" fmla="min f25 f24"/>
              <a:gd name="f29" fmla="*/ f28 1 6"/>
              <a:gd name="f30" fmla="+- f21 0 f29"/>
              <a:gd name="f31" fmla="+- f22 0 f29"/>
              <a:gd name="f32" fmla="*/ f29 29289 1"/>
              <a:gd name="f33" fmla="*/ f29 f18 1"/>
              <a:gd name="f34" fmla="*/ f32 1 100000"/>
              <a:gd name="f35" fmla="*/ f30 f18 1"/>
              <a:gd name="f36" fmla="*/ f31 f18 1"/>
              <a:gd name="f37" fmla="+- f21 0 f34"/>
              <a:gd name="f38" fmla="+- f22 0 f34"/>
              <a:gd name="f39" fmla="*/ f34 f18 1"/>
              <a:gd name="f40" fmla="*/ f37 f18 1"/>
              <a:gd name="f41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39" r="f40" b="f41"/>
            <a:pathLst>
              <a:path>
                <a:moveTo>
                  <a:pt x="f23" y="f33"/>
                </a:moveTo>
                <a:arcTo wR="f33" hR="f33" stAng="f0" swAng="f1"/>
                <a:lnTo>
                  <a:pt x="f35" y="f23"/>
                </a:lnTo>
                <a:arcTo wR="f33" hR="f33" stAng="f2" swAng="f1"/>
                <a:lnTo>
                  <a:pt x="f26" y="f36"/>
                </a:lnTo>
                <a:arcTo wR="f33" hR="f33" stAng="f6" swAng="f1"/>
                <a:lnTo>
                  <a:pt x="f33" y="f27"/>
                </a:lnTo>
                <a:arcTo wR="f33" hR="f33" stAng="f1" swAng="f1"/>
                <a:close/>
              </a:path>
            </a:pathLst>
          </a:custGeom>
          <a:noFill/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5" name="Rectangle 58">
            <a:extLst>
              <a:ext uri="{FF2B5EF4-FFF2-40B4-BE49-F238E27FC236}">
                <a16:creationId xmlns:a16="http://schemas.microsoft.com/office/drawing/2014/main" id="{036C34F0-B8C1-4826-ABDA-1338767BE97A}"/>
              </a:ext>
            </a:extLst>
          </p:cNvPr>
          <p:cNvSpPr/>
          <p:nvPr/>
        </p:nvSpPr>
        <p:spPr>
          <a:xfrm>
            <a:off x="6625770" y="3653016"/>
            <a:ext cx="5292912" cy="1746193"/>
          </a:xfrm>
          <a:prstGeom prst="rect">
            <a:avLst/>
          </a:prstGeom>
          <a:noFill/>
          <a:ln w="25402" cap="flat">
            <a:solidFill>
              <a:srgbClr val="2F528F"/>
            </a:solidFill>
            <a:custDash>
              <a:ds d="100000" sp="100000"/>
            </a:custDash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cxnSp>
        <p:nvCxnSpPr>
          <p:cNvPr id="56" name="Straight Connector 59">
            <a:extLst>
              <a:ext uri="{FF2B5EF4-FFF2-40B4-BE49-F238E27FC236}">
                <a16:creationId xmlns:a16="http://schemas.microsoft.com/office/drawing/2014/main" id="{31F2AF21-4CA8-433D-830E-DDB0E3833C7B}"/>
              </a:ext>
            </a:extLst>
          </p:cNvPr>
          <p:cNvCxnSpPr/>
          <p:nvPr/>
        </p:nvCxnSpPr>
        <p:spPr>
          <a:xfrm>
            <a:off x="7104403" y="1670103"/>
            <a:ext cx="0" cy="153885"/>
          </a:xfrm>
          <a:prstGeom prst="straightConnector1">
            <a:avLst/>
          </a:prstGeom>
          <a:noFill/>
          <a:ln w="25402" cap="flat">
            <a:solidFill>
              <a:srgbClr val="4472C4">
                <a:alpha val="94000"/>
              </a:srgbClr>
            </a:solidFill>
            <a:prstDash val="solid"/>
            <a:miter/>
          </a:ln>
        </p:spPr>
      </p:cxnSp>
      <p:cxnSp>
        <p:nvCxnSpPr>
          <p:cNvPr id="57" name="Straight Connector 60">
            <a:extLst>
              <a:ext uri="{FF2B5EF4-FFF2-40B4-BE49-F238E27FC236}">
                <a16:creationId xmlns:a16="http://schemas.microsoft.com/office/drawing/2014/main" id="{0274EC8E-6FEE-4234-884E-FFA5DA5C409C}"/>
              </a:ext>
            </a:extLst>
          </p:cNvPr>
          <p:cNvCxnSpPr/>
          <p:nvPr/>
        </p:nvCxnSpPr>
        <p:spPr>
          <a:xfrm>
            <a:off x="7096686" y="2092255"/>
            <a:ext cx="0" cy="153893"/>
          </a:xfrm>
          <a:prstGeom prst="straightConnector1">
            <a:avLst/>
          </a:prstGeom>
          <a:noFill/>
          <a:ln w="25402" cap="flat">
            <a:solidFill>
              <a:srgbClr val="4472C4">
                <a:alpha val="94000"/>
              </a:srgbClr>
            </a:solidFill>
            <a:prstDash val="solid"/>
            <a:miter/>
          </a:ln>
        </p:spPr>
      </p:cxnSp>
      <p:cxnSp>
        <p:nvCxnSpPr>
          <p:cNvPr id="58" name="Straight Connector 61">
            <a:extLst>
              <a:ext uri="{FF2B5EF4-FFF2-40B4-BE49-F238E27FC236}">
                <a16:creationId xmlns:a16="http://schemas.microsoft.com/office/drawing/2014/main" id="{6B6001AA-1241-49AF-9B0A-B79A3FE209F5}"/>
              </a:ext>
            </a:extLst>
          </p:cNvPr>
          <p:cNvCxnSpPr/>
          <p:nvPr/>
        </p:nvCxnSpPr>
        <p:spPr>
          <a:xfrm>
            <a:off x="7076642" y="3276128"/>
            <a:ext cx="0" cy="212937"/>
          </a:xfrm>
          <a:prstGeom prst="straightConnector1">
            <a:avLst/>
          </a:prstGeom>
          <a:noFill/>
          <a:ln w="25402" cap="flat">
            <a:solidFill>
              <a:srgbClr val="4472C4">
                <a:alpha val="94000"/>
              </a:srgbClr>
            </a:solidFill>
            <a:prstDash val="solid"/>
            <a:miter/>
          </a:ln>
        </p:spPr>
      </p:cxnSp>
      <p:cxnSp>
        <p:nvCxnSpPr>
          <p:cNvPr id="59" name="Straight Connector 62">
            <a:extLst>
              <a:ext uri="{FF2B5EF4-FFF2-40B4-BE49-F238E27FC236}">
                <a16:creationId xmlns:a16="http://schemas.microsoft.com/office/drawing/2014/main" id="{285BD96F-CB42-412F-8E9E-105D7AB2A4D0}"/>
              </a:ext>
            </a:extLst>
          </p:cNvPr>
          <p:cNvCxnSpPr/>
          <p:nvPr/>
        </p:nvCxnSpPr>
        <p:spPr>
          <a:xfrm>
            <a:off x="7086600" y="2485575"/>
            <a:ext cx="0" cy="153884"/>
          </a:xfrm>
          <a:prstGeom prst="straightConnector1">
            <a:avLst/>
          </a:prstGeom>
          <a:noFill/>
          <a:ln w="25402" cap="flat">
            <a:solidFill>
              <a:srgbClr val="4472C4">
                <a:alpha val="94000"/>
              </a:srgbClr>
            </a:solidFill>
            <a:prstDash val="solid"/>
            <a:miter/>
          </a:ln>
        </p:spPr>
      </p:cxnSp>
      <p:cxnSp>
        <p:nvCxnSpPr>
          <p:cNvPr id="60" name="Straight Connector 63">
            <a:extLst>
              <a:ext uri="{FF2B5EF4-FFF2-40B4-BE49-F238E27FC236}">
                <a16:creationId xmlns:a16="http://schemas.microsoft.com/office/drawing/2014/main" id="{F98C799F-22AC-4250-904D-EBF234C2EAC2}"/>
              </a:ext>
            </a:extLst>
          </p:cNvPr>
          <p:cNvCxnSpPr/>
          <p:nvPr/>
        </p:nvCxnSpPr>
        <p:spPr>
          <a:xfrm>
            <a:off x="7090769" y="2882360"/>
            <a:ext cx="0" cy="153885"/>
          </a:xfrm>
          <a:prstGeom prst="straightConnector1">
            <a:avLst/>
          </a:prstGeom>
          <a:noFill/>
          <a:ln w="25402" cap="flat">
            <a:solidFill>
              <a:srgbClr val="4472C4">
                <a:alpha val="94000"/>
              </a:srgbClr>
            </a:solidFill>
            <a:prstDash val="solid"/>
            <a:miter/>
          </a:ln>
        </p:spPr>
      </p:cxnSp>
      <p:pic>
        <p:nvPicPr>
          <p:cNvPr id="61" name="Bildobjekt 13">
            <a:extLst>
              <a:ext uri="{FF2B5EF4-FFF2-40B4-BE49-F238E27FC236}">
                <a16:creationId xmlns:a16="http://schemas.microsoft.com/office/drawing/2014/main" id="{BE9B1EB7-11BB-4418-A789-DFA3B8E9C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68" y="135870"/>
            <a:ext cx="863184" cy="10696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2" name="Picture 65">
            <a:extLst>
              <a:ext uri="{FF2B5EF4-FFF2-40B4-BE49-F238E27FC236}">
                <a16:creationId xmlns:a16="http://schemas.microsoft.com/office/drawing/2014/main" id="{D631B85B-2234-4F38-A681-B9BB43F4D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8249" y="135870"/>
            <a:ext cx="1070433" cy="88489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3" name="Rectangle 62"/>
          <p:cNvSpPr/>
          <p:nvPr/>
        </p:nvSpPr>
        <p:spPr>
          <a:xfrm>
            <a:off x="292699" y="1235173"/>
            <a:ext cx="334167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charset="0"/>
              <a:buChar char="•"/>
            </a:pPr>
            <a:r>
              <a:rPr lang="en-US" sz="1600" dirty="0" smtClean="0"/>
              <a:t>Permanent </a:t>
            </a:r>
            <a:r>
              <a:rPr lang="en-US" sz="1600" dirty="0"/>
              <a:t>structure managing several SPVs (10 </a:t>
            </a:r>
            <a:r>
              <a:rPr lang="mr-IN" sz="1600" dirty="0">
                <a:cs typeface="Mangal" pitchFamily="18"/>
              </a:rPr>
              <a:t>–</a:t>
            </a:r>
            <a:r>
              <a:rPr lang="en-US" sz="1600" dirty="0"/>
              <a:t> 20</a:t>
            </a:r>
            <a:r>
              <a:rPr lang="en-US" sz="1600" dirty="0" smtClean="0"/>
              <a:t>)</a:t>
            </a:r>
          </a:p>
          <a:p>
            <a:pPr marL="285750" lvl="0" indent="-285750">
              <a:buFont typeface="Arial" charset="0"/>
              <a:buChar char="•"/>
            </a:pPr>
            <a:endParaRPr lang="en-US" sz="1600" dirty="0"/>
          </a:p>
          <a:p>
            <a:pPr marL="285750" lvl="0" indent="-285750">
              <a:buFont typeface="Arial" charset="0"/>
              <a:buChar char="•"/>
            </a:pPr>
            <a:r>
              <a:rPr lang="en-US" sz="1600" dirty="0"/>
              <a:t>Created by like-minded institutional investors and can grow with new members over </a:t>
            </a:r>
            <a:r>
              <a:rPr lang="en-US" sz="1600" dirty="0" smtClean="0"/>
              <a:t>time</a:t>
            </a:r>
          </a:p>
          <a:p>
            <a:pPr marL="285750" lvl="0" indent="-285750">
              <a:buFont typeface="Arial" charset="0"/>
              <a:buChar char="•"/>
            </a:pPr>
            <a:endParaRPr lang="en-US" sz="1600" dirty="0"/>
          </a:p>
          <a:p>
            <a:pPr marL="285750" lvl="0" indent="-285750">
              <a:buFont typeface="Arial" charset="0"/>
              <a:buChar char="•"/>
            </a:pPr>
            <a:r>
              <a:rPr lang="en-US" sz="1600" dirty="0"/>
              <a:t>One of the strong drivers for the </a:t>
            </a:r>
            <a:r>
              <a:rPr lang="en-US" sz="1600" dirty="0" err="1"/>
              <a:t>collaboratives</a:t>
            </a:r>
            <a:r>
              <a:rPr lang="en-US" sz="1600" dirty="0"/>
              <a:t> to outperform the traditional funds is to put emphasis on Environmental, Social and Governance (ESG) performance as a mean to increase the monetary return for its clients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C0305-591C-4D59-91EA-9F177C7E7B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76396" y="46442"/>
            <a:ext cx="10515600" cy="1325559"/>
          </a:xfrm>
        </p:spPr>
        <p:txBody>
          <a:bodyPr/>
          <a:lstStyle/>
          <a:p>
            <a:pPr lvl="0"/>
            <a:r>
              <a:rPr lang="en-US" sz="4800" b="1"/>
              <a:t>In-sourcing capabilities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1636E-3DA6-4264-A9E8-0EDD76169CF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75068" y="2382268"/>
            <a:ext cx="9664814" cy="2994870"/>
          </a:xfrm>
        </p:spPr>
        <p:txBody>
          <a:bodyPr>
            <a:noAutofit/>
          </a:bodyPr>
          <a:lstStyle/>
          <a:p>
            <a:pPr lvl="0"/>
            <a:r>
              <a:rPr lang="en-US" sz="2000"/>
              <a:t>Cbus Australia </a:t>
            </a:r>
            <a:r>
              <a:rPr lang="mr-IN" sz="2000">
                <a:cs typeface="Mangal" pitchFamily="18"/>
              </a:rPr>
              <a:t>–</a:t>
            </a:r>
            <a:r>
              <a:rPr lang="en-US" sz="2000"/>
              <a:t> best practice in greenfield infra investments 11 % in infrastructure (A$4 billion), 30 % of that directly, expects to raise to A$ 60 billion within next five years</a:t>
            </a:r>
          </a:p>
          <a:p>
            <a:pPr lvl="0"/>
            <a:r>
              <a:rPr lang="en-US" sz="2000"/>
              <a:t>Best return 11,8 %</a:t>
            </a:r>
          </a:p>
          <a:p>
            <a:pPr lvl="0"/>
            <a:r>
              <a:rPr lang="en-US" sz="2000"/>
              <a:t>In-house team increased to 8 persons to produce greater returns and reduce costs as well as fees by in-sourcing</a:t>
            </a:r>
          </a:p>
          <a:p>
            <a:pPr lvl="0"/>
            <a:r>
              <a:rPr lang="en-US" sz="2000"/>
              <a:t>Mostly in greenfield (mainly in Australia)</a:t>
            </a:r>
          </a:p>
          <a:p>
            <a:pPr lvl="0"/>
            <a:r>
              <a:rPr lang="en-US" sz="2000"/>
              <a:t>Another example is Dutch pension fund PGGM that has increased internal capabilities to go direct into infra. PGGM is a cooperative consisting of several pension funds.</a:t>
            </a:r>
          </a:p>
        </p:txBody>
      </p:sp>
      <p:pic>
        <p:nvPicPr>
          <p:cNvPr id="4" name="Bildobjekt 13">
            <a:extLst>
              <a:ext uri="{FF2B5EF4-FFF2-40B4-BE49-F238E27FC236}">
                <a16:creationId xmlns:a16="http://schemas.microsoft.com/office/drawing/2014/main" id="{FA659BDF-D8DE-4EB9-B26A-EF9A08997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68" y="135870"/>
            <a:ext cx="863184" cy="10696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B9C437-40BC-4ADA-8AC7-DF158B76A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8249" y="135870"/>
            <a:ext cx="1070433" cy="88489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9A4B0-F6BF-4C8C-BDDA-1EDDCC6DF7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97053" y="120847"/>
            <a:ext cx="4346198" cy="1325559"/>
          </a:xfrm>
        </p:spPr>
        <p:txBody>
          <a:bodyPr/>
          <a:lstStyle/>
          <a:p>
            <a:pPr lvl="0"/>
            <a:r>
              <a:rPr lang="en-US" sz="4800" b="1"/>
              <a:t>Asset recycling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03D2DDFA-D193-4929-8E80-23C23CBE6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257" y="1090568"/>
            <a:ext cx="7273421" cy="549043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876FEAF7-39FD-4CBD-AC13-E00A01A6AAB7}"/>
              </a:ext>
            </a:extLst>
          </p:cNvPr>
          <p:cNvSpPr txBox="1"/>
          <p:nvPr/>
        </p:nvSpPr>
        <p:spPr>
          <a:xfrm>
            <a:off x="5652391" y="6581000"/>
            <a:ext cx="6539615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Nowacki http://theconversation.com/how-america-can-copy-australias-asset-recycling-scheme-78471</a:t>
            </a:r>
          </a:p>
        </p:txBody>
      </p:sp>
      <p:pic>
        <p:nvPicPr>
          <p:cNvPr id="5" name="Bildobjekt 13">
            <a:extLst>
              <a:ext uri="{FF2B5EF4-FFF2-40B4-BE49-F238E27FC236}">
                <a16:creationId xmlns:a16="http://schemas.microsoft.com/office/drawing/2014/main" id="{0BDBFE53-E937-4EF5-A85B-C45428FF1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68" y="135870"/>
            <a:ext cx="863184" cy="10696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1981191-8059-4CDF-A23B-3950CADD7E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8249" y="135870"/>
            <a:ext cx="1070433" cy="88489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33050BD-AC11-401C-8602-82591F8A640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199561" y="982980"/>
            <a:ext cx="8228402" cy="5465588"/>
          </a:xfrm>
        </p:spPr>
        <p:txBody>
          <a:bodyPr anchor="ctr">
            <a:noAutofit/>
          </a:bodyPr>
          <a:lstStyle/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i="1"/>
              <a:t>Govt. “Calculates” and Compares “Value for Money (VfM)” </a:t>
            </a:r>
            <a:br>
              <a:rPr lang="en-US" sz="2200" i="1"/>
            </a:br>
            <a:r>
              <a:rPr lang="en-US" sz="2200" i="1"/>
              <a:t>of Various Procurement Options</a:t>
            </a:r>
            <a:endParaRPr lang="en-US" sz="180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i="1">
              <a:solidFill>
                <a:srgbClr val="898989"/>
              </a:solidFill>
            </a:endParaRPr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D60156D7-B56F-49B7-A593-F5768DAA4A0B}"/>
              </a:ext>
            </a:extLst>
          </p:cNvPr>
          <p:cNvGraphicFramePr/>
          <p:nvPr/>
        </p:nvGraphicFramePr>
        <p:xfrm>
          <a:off x="2270857" y="2068153"/>
          <a:ext cx="8240188" cy="4214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1" r:id="rId3" imgW="5485714" imgH="2907429" progId="">
                  <p:embed/>
                </p:oleObj>
              </mc:Choice>
              <mc:Fallback>
                <p:oleObj r:id="rId3" imgW="5485714" imgH="2907429" progId="">
                  <p:embed/>
                  <p:pic>
                    <p:nvPicPr>
                      <p:cNvPr id="3" name="Object 3">
                        <a:extLst>
                          <a:ext uri="{FF2B5EF4-FFF2-40B4-BE49-F238E27FC236}">
                            <a16:creationId xmlns:a16="http://schemas.microsoft.com/office/drawing/2014/main" id="{D60156D7-B56F-49B7-A593-F5768DAA4A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70857" y="2068153"/>
                        <a:ext cx="8240188" cy="4214369"/>
                      </a:xfrm>
                      <a:prstGeom prst="rect">
                        <a:avLst/>
                      </a:prstGeom>
                      <a:noFill/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C900225B-88A2-4D24-B1CD-3CEA9C038A76}"/>
              </a:ext>
            </a:extLst>
          </p:cNvPr>
          <p:cNvSpPr txBox="1"/>
          <p:nvPr/>
        </p:nvSpPr>
        <p:spPr>
          <a:xfrm>
            <a:off x="1676396" y="320195"/>
            <a:ext cx="7727658" cy="13255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1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rPr>
              <a:t>Value for Money                            (Infrastructure Ontario)</a:t>
            </a:r>
          </a:p>
        </p:txBody>
      </p:sp>
      <p:pic>
        <p:nvPicPr>
          <p:cNvPr id="5" name="Bildobjekt 13">
            <a:extLst>
              <a:ext uri="{FF2B5EF4-FFF2-40B4-BE49-F238E27FC236}">
                <a16:creationId xmlns:a16="http://schemas.microsoft.com/office/drawing/2014/main" id="{F5C3D6A2-FD65-423F-A1FE-F12BB47F81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068" y="135870"/>
            <a:ext cx="863184" cy="10696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64F5D405-AD8E-4B34-90D0-C534D73CA4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48249" y="135870"/>
            <a:ext cx="1070433" cy="88489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10498</TotalTime>
  <Words>966</Words>
  <Application>Microsoft Office PowerPoint</Application>
  <PresentationFormat>Widescreen</PresentationFormat>
  <Paragraphs>190</Paragraphs>
  <Slides>20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Arial Narrow</vt:lpstr>
      <vt:lpstr>Calibri</vt:lpstr>
      <vt:lpstr>Calibri Light</vt:lpstr>
      <vt:lpstr>Lato Light</vt:lpstr>
      <vt:lpstr>Mangal</vt:lpstr>
      <vt:lpstr>Palatino Linotype</vt:lpstr>
      <vt:lpstr>Source Sans Pro</vt:lpstr>
      <vt:lpstr>Symbol</vt:lpstr>
      <vt:lpstr>Tahoma</vt:lpstr>
      <vt:lpstr>Times New Roman</vt:lpstr>
      <vt:lpstr>Wingdings</vt:lpstr>
      <vt:lpstr>Office Theme</vt:lpstr>
      <vt:lpstr>Privatfinansierad infrastruktur - lärdomar från Finland</vt:lpstr>
      <vt:lpstr>PowerPoint Presentation</vt:lpstr>
      <vt:lpstr>PowerPoint Presentation</vt:lpstr>
      <vt:lpstr>Background</vt:lpstr>
      <vt:lpstr>PowerPoint Presentation</vt:lpstr>
      <vt:lpstr>The collaborative model can get things moving</vt:lpstr>
      <vt:lpstr>In-sourcing capabilities</vt:lpstr>
      <vt:lpstr>Asset recycling</vt:lpstr>
      <vt:lpstr>PowerPoint Presentation</vt:lpstr>
      <vt:lpstr>PPP-projects in Europe (2013-17)</vt:lpstr>
      <vt:lpstr>PowerPoint Presentation</vt:lpstr>
      <vt:lpstr>Taxes and budget as a foundation</vt:lpstr>
      <vt:lpstr>PPP-projects in Finland</vt:lpstr>
      <vt:lpstr>FTA´s experiences</vt:lpstr>
      <vt:lpstr>PowerPoint Presentation</vt:lpstr>
      <vt:lpstr>Investeringar i tågtrafik</vt:lpstr>
      <vt:lpstr>PowerPoint Presentation</vt:lpstr>
      <vt:lpstr>PowerPoint Presentation</vt:lpstr>
      <vt:lpstr>PowerPoint Presentation</vt:lpstr>
      <vt:lpstr>Tack!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Privatfinansierad infrastruktur - lärdomar från Finland</dc:title>
  <dc:creator>Microsoft Office User</dc:creator>
  <cp:lastModifiedBy>Marta Marko Tisch</cp:lastModifiedBy>
  <cp:revision>63</cp:revision>
  <cp:lastPrinted>2019-06-03T06:46:36Z</cp:lastPrinted>
  <dcterms:created xsi:type="dcterms:W3CDTF">2019-05-26T13:41:20Z</dcterms:created>
  <dcterms:modified xsi:type="dcterms:W3CDTF">2019-08-09T07:38:47Z</dcterms:modified>
</cp:coreProperties>
</file>